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5" r:id="rId9"/>
    <p:sldId id="266" r:id="rId10"/>
    <p:sldId id="267" r:id="rId11"/>
    <p:sldId id="268" r:id="rId12"/>
    <p:sldId id="269" r:id="rId13"/>
    <p:sldId id="270" r:id="rId14"/>
    <p:sldId id="271" r:id="rId15"/>
    <p:sldId id="272" r:id="rId16"/>
    <p:sldId id="273" r:id="rId17"/>
    <p:sldId id="278" r:id="rId18"/>
    <p:sldId id="274" r:id="rId19"/>
    <p:sldId id="279" r:id="rId20"/>
    <p:sldId id="275" r:id="rId21"/>
    <p:sldId id="276" r:id="rId22"/>
    <p:sldId id="277" r:id="rId23"/>
    <p:sldId id="280" r:id="rId24"/>
    <p:sldId id="281" r:id="rId25"/>
    <p:sldId id="282" r:id="rId26"/>
    <p:sldId id="283" r:id="rId27"/>
    <p:sldId id="284" r:id="rId28"/>
    <p:sldId id="285" r:id="rId29"/>
    <p:sldId id="286" r:id="rId30"/>
    <p:sldId id="287" r:id="rId31"/>
    <p:sldId id="288" r:id="rId32"/>
    <p:sldId id="290" r:id="rId33"/>
    <p:sldId id="291" r:id="rId34"/>
    <p:sldId id="289" r:id="rId35"/>
    <p:sldId id="292" r:id="rId36"/>
    <p:sldId id="293" r:id="rId37"/>
    <p:sldId id="294" r:id="rId38"/>
    <p:sldId id="295" r:id="rId39"/>
    <p:sldId id="296" r:id="rId40"/>
    <p:sldId id="297" r:id="rId41"/>
    <p:sldId id="298" r:id="rId42"/>
    <p:sldId id="299" r:id="rId43"/>
    <p:sldId id="304" r:id="rId44"/>
    <p:sldId id="345" r:id="rId45"/>
    <p:sldId id="346" r:id="rId46"/>
    <p:sldId id="353" r:id="rId47"/>
    <p:sldId id="352" r:id="rId48"/>
    <p:sldId id="351" r:id="rId49"/>
    <p:sldId id="350" r:id="rId50"/>
    <p:sldId id="349" r:id="rId51"/>
    <p:sldId id="347" r:id="rId52"/>
    <p:sldId id="348" r:id="rId53"/>
    <p:sldId id="354" r:id="rId54"/>
    <p:sldId id="356" r:id="rId55"/>
    <p:sldId id="355" r:id="rId56"/>
    <p:sldId id="305" r:id="rId57"/>
    <p:sldId id="300" r:id="rId58"/>
    <p:sldId id="301" r:id="rId59"/>
    <p:sldId id="302" r:id="rId60"/>
    <p:sldId id="303" r:id="rId61"/>
    <p:sldId id="306" r:id="rId62"/>
    <p:sldId id="307" r:id="rId63"/>
    <p:sldId id="343" r:id="rId64"/>
    <p:sldId id="308" r:id="rId65"/>
    <p:sldId id="342" r:id="rId66"/>
    <p:sldId id="309" r:id="rId67"/>
    <p:sldId id="310" r:id="rId68"/>
    <p:sldId id="344" r:id="rId69"/>
    <p:sldId id="314" r:id="rId70"/>
    <p:sldId id="311" r:id="rId71"/>
    <p:sldId id="312" r:id="rId72"/>
    <p:sldId id="313" r:id="rId73"/>
    <p:sldId id="315" r:id="rId74"/>
    <p:sldId id="316" r:id="rId75"/>
    <p:sldId id="317" r:id="rId76"/>
    <p:sldId id="318" r:id="rId77"/>
    <p:sldId id="319" r:id="rId78"/>
    <p:sldId id="320" r:id="rId79"/>
    <p:sldId id="321" r:id="rId80"/>
    <p:sldId id="322" r:id="rId81"/>
    <p:sldId id="323" r:id="rId82"/>
    <p:sldId id="324" r:id="rId83"/>
    <p:sldId id="325" r:id="rId84"/>
    <p:sldId id="326" r:id="rId85"/>
    <p:sldId id="327" r:id="rId86"/>
    <p:sldId id="328" r:id="rId87"/>
    <p:sldId id="329" r:id="rId88"/>
    <p:sldId id="330" r:id="rId89"/>
    <p:sldId id="331" r:id="rId90"/>
    <p:sldId id="332" r:id="rId91"/>
    <p:sldId id="333" r:id="rId92"/>
    <p:sldId id="334" r:id="rId93"/>
    <p:sldId id="335" r:id="rId94"/>
    <p:sldId id="336" r:id="rId95"/>
    <p:sldId id="337" r:id="rId96"/>
    <p:sldId id="338" r:id="rId97"/>
    <p:sldId id="339" r:id="rId98"/>
    <p:sldId id="340" r:id="rId99"/>
    <p:sldId id="341" r:id="rId100"/>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3" autoAdjust="0"/>
    <p:restoredTop sz="94662" autoAdjust="0"/>
  </p:normalViewPr>
  <p:slideViewPr>
    <p:cSldViewPr>
      <p:cViewPr varScale="1">
        <p:scale>
          <a:sx n="70" d="100"/>
          <a:sy n="70" d="100"/>
        </p:scale>
        <p:origin x="-1368"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F6BD5298-F2CF-408D-B170-F0E610BD39E5}" type="datetimeFigureOut">
              <a:rPr lang="es-MX" smtClean="0"/>
              <a:t>18/07/2018</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34CE0CA4-0676-4786-A2A0-D55E50E1AD28}" type="slidenum">
              <a:rPr lang="es-MX" smtClean="0"/>
              <a:t>‹Nº›</a:t>
            </a:fld>
            <a:endParaRPr lang="es-MX"/>
          </a:p>
        </p:txBody>
      </p:sp>
    </p:spTree>
    <p:extLst>
      <p:ext uri="{BB962C8B-B14F-4D97-AF65-F5344CB8AC3E}">
        <p14:creationId xmlns:p14="http://schemas.microsoft.com/office/powerpoint/2010/main" val="2828138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F6BD5298-F2CF-408D-B170-F0E610BD39E5}" type="datetimeFigureOut">
              <a:rPr lang="es-MX" smtClean="0"/>
              <a:t>18/07/2018</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34CE0CA4-0676-4786-A2A0-D55E50E1AD28}" type="slidenum">
              <a:rPr lang="es-MX" smtClean="0"/>
              <a:t>‹Nº›</a:t>
            </a:fld>
            <a:endParaRPr lang="es-MX"/>
          </a:p>
        </p:txBody>
      </p:sp>
    </p:spTree>
    <p:extLst>
      <p:ext uri="{BB962C8B-B14F-4D97-AF65-F5344CB8AC3E}">
        <p14:creationId xmlns:p14="http://schemas.microsoft.com/office/powerpoint/2010/main" val="10022257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F6BD5298-F2CF-408D-B170-F0E610BD39E5}" type="datetimeFigureOut">
              <a:rPr lang="es-MX" smtClean="0"/>
              <a:t>18/07/2018</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34CE0CA4-0676-4786-A2A0-D55E50E1AD28}" type="slidenum">
              <a:rPr lang="es-MX" smtClean="0"/>
              <a:t>‹Nº›</a:t>
            </a:fld>
            <a:endParaRPr lang="es-MX"/>
          </a:p>
        </p:txBody>
      </p:sp>
    </p:spTree>
    <p:extLst>
      <p:ext uri="{BB962C8B-B14F-4D97-AF65-F5344CB8AC3E}">
        <p14:creationId xmlns:p14="http://schemas.microsoft.com/office/powerpoint/2010/main" val="1464985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F6BD5298-F2CF-408D-B170-F0E610BD39E5}" type="datetimeFigureOut">
              <a:rPr lang="es-MX" smtClean="0"/>
              <a:t>18/07/2018</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34CE0CA4-0676-4786-A2A0-D55E50E1AD28}" type="slidenum">
              <a:rPr lang="es-MX" smtClean="0"/>
              <a:t>‹Nº›</a:t>
            </a:fld>
            <a:endParaRPr lang="es-MX"/>
          </a:p>
        </p:txBody>
      </p:sp>
    </p:spTree>
    <p:extLst>
      <p:ext uri="{BB962C8B-B14F-4D97-AF65-F5344CB8AC3E}">
        <p14:creationId xmlns:p14="http://schemas.microsoft.com/office/powerpoint/2010/main" val="2466512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F6BD5298-F2CF-408D-B170-F0E610BD39E5}" type="datetimeFigureOut">
              <a:rPr lang="es-MX" smtClean="0"/>
              <a:t>18/07/2018</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34CE0CA4-0676-4786-A2A0-D55E50E1AD28}" type="slidenum">
              <a:rPr lang="es-MX" smtClean="0"/>
              <a:t>‹Nº›</a:t>
            </a:fld>
            <a:endParaRPr lang="es-MX"/>
          </a:p>
        </p:txBody>
      </p:sp>
    </p:spTree>
    <p:extLst>
      <p:ext uri="{BB962C8B-B14F-4D97-AF65-F5344CB8AC3E}">
        <p14:creationId xmlns:p14="http://schemas.microsoft.com/office/powerpoint/2010/main" val="3532610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F6BD5298-F2CF-408D-B170-F0E610BD39E5}" type="datetimeFigureOut">
              <a:rPr lang="es-MX" smtClean="0"/>
              <a:t>18/07/2018</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34CE0CA4-0676-4786-A2A0-D55E50E1AD28}" type="slidenum">
              <a:rPr lang="es-MX" smtClean="0"/>
              <a:t>‹Nº›</a:t>
            </a:fld>
            <a:endParaRPr lang="es-MX"/>
          </a:p>
        </p:txBody>
      </p:sp>
    </p:spTree>
    <p:extLst>
      <p:ext uri="{BB962C8B-B14F-4D97-AF65-F5344CB8AC3E}">
        <p14:creationId xmlns:p14="http://schemas.microsoft.com/office/powerpoint/2010/main" val="19060891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F6BD5298-F2CF-408D-B170-F0E610BD39E5}" type="datetimeFigureOut">
              <a:rPr lang="es-MX" smtClean="0"/>
              <a:t>18/07/2018</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34CE0CA4-0676-4786-A2A0-D55E50E1AD28}" type="slidenum">
              <a:rPr lang="es-MX" smtClean="0"/>
              <a:t>‹Nº›</a:t>
            </a:fld>
            <a:endParaRPr lang="es-MX"/>
          </a:p>
        </p:txBody>
      </p:sp>
    </p:spTree>
    <p:extLst>
      <p:ext uri="{BB962C8B-B14F-4D97-AF65-F5344CB8AC3E}">
        <p14:creationId xmlns:p14="http://schemas.microsoft.com/office/powerpoint/2010/main" val="19059247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F6BD5298-F2CF-408D-B170-F0E610BD39E5}" type="datetimeFigureOut">
              <a:rPr lang="es-MX" smtClean="0"/>
              <a:t>18/07/2018</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34CE0CA4-0676-4786-A2A0-D55E50E1AD28}" type="slidenum">
              <a:rPr lang="es-MX" smtClean="0"/>
              <a:t>‹Nº›</a:t>
            </a:fld>
            <a:endParaRPr lang="es-MX"/>
          </a:p>
        </p:txBody>
      </p:sp>
    </p:spTree>
    <p:extLst>
      <p:ext uri="{BB962C8B-B14F-4D97-AF65-F5344CB8AC3E}">
        <p14:creationId xmlns:p14="http://schemas.microsoft.com/office/powerpoint/2010/main" val="4216054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F6BD5298-F2CF-408D-B170-F0E610BD39E5}" type="datetimeFigureOut">
              <a:rPr lang="es-MX" smtClean="0"/>
              <a:t>18/07/2018</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34CE0CA4-0676-4786-A2A0-D55E50E1AD28}" type="slidenum">
              <a:rPr lang="es-MX" smtClean="0"/>
              <a:t>‹Nº›</a:t>
            </a:fld>
            <a:endParaRPr lang="es-MX"/>
          </a:p>
        </p:txBody>
      </p:sp>
    </p:spTree>
    <p:extLst>
      <p:ext uri="{BB962C8B-B14F-4D97-AF65-F5344CB8AC3E}">
        <p14:creationId xmlns:p14="http://schemas.microsoft.com/office/powerpoint/2010/main" val="1445726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6BD5298-F2CF-408D-B170-F0E610BD39E5}" type="datetimeFigureOut">
              <a:rPr lang="es-MX" smtClean="0"/>
              <a:t>18/07/2018</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34CE0CA4-0676-4786-A2A0-D55E50E1AD28}" type="slidenum">
              <a:rPr lang="es-MX" smtClean="0"/>
              <a:t>‹Nº›</a:t>
            </a:fld>
            <a:endParaRPr lang="es-MX"/>
          </a:p>
        </p:txBody>
      </p:sp>
    </p:spTree>
    <p:extLst>
      <p:ext uri="{BB962C8B-B14F-4D97-AF65-F5344CB8AC3E}">
        <p14:creationId xmlns:p14="http://schemas.microsoft.com/office/powerpoint/2010/main" val="3826943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6BD5298-F2CF-408D-B170-F0E610BD39E5}" type="datetimeFigureOut">
              <a:rPr lang="es-MX" smtClean="0"/>
              <a:t>18/07/2018</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34CE0CA4-0676-4786-A2A0-D55E50E1AD28}" type="slidenum">
              <a:rPr lang="es-MX" smtClean="0"/>
              <a:t>‹Nº›</a:t>
            </a:fld>
            <a:endParaRPr lang="es-MX"/>
          </a:p>
        </p:txBody>
      </p:sp>
    </p:spTree>
    <p:extLst>
      <p:ext uri="{BB962C8B-B14F-4D97-AF65-F5344CB8AC3E}">
        <p14:creationId xmlns:p14="http://schemas.microsoft.com/office/powerpoint/2010/main" val="2742718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BD5298-F2CF-408D-B170-F0E610BD39E5}" type="datetimeFigureOut">
              <a:rPr lang="es-MX" smtClean="0"/>
              <a:t>18/07/2018</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CE0CA4-0676-4786-A2A0-D55E50E1AD28}" type="slidenum">
              <a:rPr lang="es-MX" smtClean="0"/>
              <a:t>‹Nº›</a:t>
            </a:fld>
            <a:endParaRPr lang="es-MX"/>
          </a:p>
        </p:txBody>
      </p:sp>
    </p:spTree>
    <p:extLst>
      <p:ext uri="{BB962C8B-B14F-4D97-AF65-F5344CB8AC3E}">
        <p14:creationId xmlns:p14="http://schemas.microsoft.com/office/powerpoint/2010/main" val="15428617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CONVERSACI&#211;N.pptx" TargetMode="Externa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hyperlink" Target="FILOSOFO%20PDF.pdf" TargetMode="Externa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hyperlink" Target="mailto:erick@notaria10qro.net" TargetMode="External"/><Relationship Id="rId1" Type="http://schemas.openxmlformats.org/officeDocument/2006/relationships/slideLayout" Target="../slideLayouts/slideLayout2.xml"/><Relationship Id="rId4" Type="http://schemas.openxmlformats.org/officeDocument/2006/relationships/image" Target="cid:image002.png@01D39F82.BCDF1DE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7744" y="1466559"/>
            <a:ext cx="4801913" cy="38961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978863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92696"/>
            <a:ext cx="8229600" cy="5433467"/>
          </a:xfrm>
        </p:spPr>
        <p:txBody>
          <a:bodyPr>
            <a:normAutofit/>
          </a:bodyPr>
          <a:lstStyle/>
          <a:p>
            <a:pPr marL="0" indent="0" algn="just">
              <a:buNone/>
            </a:pPr>
            <a:endParaRPr lang="es-MX" dirty="0" smtClean="0"/>
          </a:p>
          <a:p>
            <a:pPr marL="0" indent="0" algn="just">
              <a:buNone/>
            </a:pPr>
            <a:endParaRPr lang="es-MX" dirty="0"/>
          </a:p>
          <a:p>
            <a:pPr marL="0" indent="0" algn="just">
              <a:buNone/>
            </a:pPr>
            <a:endParaRPr lang="es-MX" dirty="0" smtClean="0"/>
          </a:p>
          <a:p>
            <a:pPr marL="0" indent="0" algn="just">
              <a:buNone/>
            </a:pPr>
            <a:r>
              <a:rPr lang="es-MX" b="1" dirty="0" smtClean="0"/>
              <a:t>4</a:t>
            </a:r>
            <a:r>
              <a:rPr lang="es-MX" b="1" dirty="0"/>
              <a:t>.- </a:t>
            </a:r>
            <a:r>
              <a:rPr lang="es-MX" dirty="0" smtClean="0"/>
              <a:t>Para </a:t>
            </a:r>
            <a:r>
              <a:rPr lang="es-MX" dirty="0"/>
              <a:t>poder definir el tipo social, también </a:t>
            </a:r>
            <a:r>
              <a:rPr lang="es-MX" dirty="0" smtClean="0"/>
              <a:t>hay </a:t>
            </a:r>
            <a:r>
              <a:rPr lang="es-MX" dirty="0"/>
              <a:t>que analizar el </a:t>
            </a:r>
            <a:r>
              <a:rPr lang="es-MX" b="1" dirty="0"/>
              <a:t>OBJETO</a:t>
            </a:r>
            <a:r>
              <a:rPr lang="es-MX" dirty="0"/>
              <a:t> principal de la sociedad y no solamente objetivos de manera aislada</a:t>
            </a:r>
            <a:r>
              <a:rPr lang="es-MX" dirty="0" smtClean="0"/>
              <a:t>.</a:t>
            </a:r>
          </a:p>
          <a:p>
            <a:pPr marL="0" indent="0" algn="just">
              <a:buNone/>
            </a:pPr>
            <a:endParaRPr lang="es-MX" dirty="0"/>
          </a:p>
        </p:txBody>
      </p:sp>
    </p:spTree>
    <p:extLst>
      <p:ext uri="{BB962C8B-B14F-4D97-AF65-F5344CB8AC3E}">
        <p14:creationId xmlns:p14="http://schemas.microsoft.com/office/powerpoint/2010/main" val="13317881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indent="0" algn="just">
              <a:buNone/>
            </a:pPr>
            <a:r>
              <a:rPr lang="es-MX" dirty="0" smtClean="0"/>
              <a:t>Cuidado con redactar objetos sociales que lejos de hacer que se vea completa y “todóloga” una sociedad, le va a impactar en la falta de claridad, incremento de obligaciones frente al seguro y frente al fisco. Además, visita la LIE para inversionistas extranjeros.</a:t>
            </a:r>
          </a:p>
          <a:p>
            <a:pPr algn="just"/>
            <a:endParaRPr lang="es-MX" dirty="0"/>
          </a:p>
        </p:txBody>
      </p:sp>
    </p:spTree>
    <p:extLst>
      <p:ext uri="{BB962C8B-B14F-4D97-AF65-F5344CB8AC3E}">
        <p14:creationId xmlns:p14="http://schemas.microsoft.com/office/powerpoint/2010/main" val="23767599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92696"/>
            <a:ext cx="8229600" cy="5433467"/>
          </a:xfrm>
        </p:spPr>
        <p:txBody>
          <a:bodyPr/>
          <a:lstStyle/>
          <a:p>
            <a:pPr marL="0" indent="0" algn="just">
              <a:buNone/>
            </a:pPr>
            <a:endParaRPr lang="es-MX" dirty="0" smtClean="0"/>
          </a:p>
          <a:p>
            <a:pPr marL="0" indent="0" algn="just">
              <a:buNone/>
            </a:pPr>
            <a:r>
              <a:rPr lang="es-MX" b="1" dirty="0" smtClean="0"/>
              <a:t>5</a:t>
            </a:r>
            <a:r>
              <a:rPr lang="es-MX" b="1" dirty="0"/>
              <a:t>.- </a:t>
            </a:r>
            <a:r>
              <a:rPr lang="es-MX" dirty="0" smtClean="0"/>
              <a:t>El </a:t>
            </a:r>
            <a:r>
              <a:rPr lang="es-MX" b="1" dirty="0"/>
              <a:t>NOMBRE</a:t>
            </a:r>
            <a:r>
              <a:rPr lang="es-MX" dirty="0"/>
              <a:t> de la persona moral puede ser una oportunidad más de intervención, pues aun cuando no se trata de un notario </a:t>
            </a:r>
            <a:r>
              <a:rPr lang="es-MX" dirty="0" err="1"/>
              <a:t>mercadólogo</a:t>
            </a:r>
            <a:r>
              <a:rPr lang="es-MX" dirty="0"/>
              <a:t>, éste si puede sugerir que el nombre sea fácil o sencillo, que refleje la actividad de la empresa, </a:t>
            </a:r>
            <a:r>
              <a:rPr lang="es-MX" dirty="0" smtClean="0"/>
              <a:t>y </a:t>
            </a:r>
            <a:r>
              <a:rPr lang="es-MX" dirty="0"/>
              <a:t>que </a:t>
            </a:r>
            <a:r>
              <a:rPr lang="es-MX" dirty="0" err="1"/>
              <a:t>mercadológicamente</a:t>
            </a:r>
            <a:r>
              <a:rPr lang="es-MX" dirty="0"/>
              <a:t> sea correcto. Revisa el nuevo reglamento para nombres de sociedades y leyes especiales.</a:t>
            </a:r>
          </a:p>
          <a:p>
            <a:pPr algn="just"/>
            <a:endParaRPr lang="es-MX" dirty="0"/>
          </a:p>
        </p:txBody>
      </p:sp>
    </p:spTree>
    <p:extLst>
      <p:ext uri="{BB962C8B-B14F-4D97-AF65-F5344CB8AC3E}">
        <p14:creationId xmlns:p14="http://schemas.microsoft.com/office/powerpoint/2010/main" val="40491970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764704"/>
            <a:ext cx="8229600" cy="5361459"/>
          </a:xfrm>
        </p:spPr>
        <p:txBody>
          <a:bodyPr/>
          <a:lstStyle/>
          <a:p>
            <a:pPr marL="0" indent="0" algn="just">
              <a:buNone/>
            </a:pPr>
            <a:endParaRPr lang="es-MX" dirty="0" smtClean="0"/>
          </a:p>
          <a:p>
            <a:pPr marL="0" indent="0" algn="just">
              <a:buNone/>
            </a:pPr>
            <a:r>
              <a:rPr lang="es-MX" b="1" dirty="0" smtClean="0"/>
              <a:t>6</a:t>
            </a:r>
            <a:r>
              <a:rPr lang="es-MX" b="1" dirty="0"/>
              <a:t>.- </a:t>
            </a:r>
            <a:r>
              <a:rPr lang="es-MX" dirty="0"/>
              <a:t>Al solicitar los datos </a:t>
            </a:r>
            <a:r>
              <a:rPr lang="es-MX" b="1" dirty="0"/>
              <a:t>GENERALES </a:t>
            </a:r>
            <a:r>
              <a:rPr lang="es-MX" dirty="0"/>
              <a:t>de los socios, revisar que éstos no sean </a:t>
            </a:r>
            <a:r>
              <a:rPr lang="es-MX" b="1" dirty="0"/>
              <a:t>menores</a:t>
            </a:r>
            <a:r>
              <a:rPr lang="es-MX" dirty="0"/>
              <a:t> </a:t>
            </a:r>
            <a:r>
              <a:rPr lang="es-MX" b="1" dirty="0"/>
              <a:t>de edad</a:t>
            </a:r>
            <a:r>
              <a:rPr lang="es-MX" dirty="0"/>
              <a:t>, ni por que vengan representados por quienes ejercen patria potestad, ya que estos no tienen capacidad para ejercer o realizar actos de comercio. Asimismo realizar el alta de los socios ante el SAT. </a:t>
            </a:r>
            <a:endParaRPr lang="es-MX" dirty="0" smtClean="0"/>
          </a:p>
          <a:p>
            <a:pPr marL="0" indent="0" algn="just">
              <a:buNone/>
            </a:pPr>
            <a:endParaRPr lang="es-MX" dirty="0"/>
          </a:p>
          <a:p>
            <a:pPr marL="0" indent="0" algn="just">
              <a:buNone/>
            </a:pPr>
            <a:r>
              <a:rPr lang="es-MX" dirty="0" smtClean="0"/>
              <a:t>Revisar </a:t>
            </a:r>
            <a:r>
              <a:rPr lang="es-MX" dirty="0"/>
              <a:t>condición de estancia de </a:t>
            </a:r>
            <a:r>
              <a:rPr lang="es-MX" b="1" dirty="0"/>
              <a:t>extranjeros</a:t>
            </a:r>
            <a:r>
              <a:rPr lang="es-MX" dirty="0"/>
              <a:t>.</a:t>
            </a:r>
          </a:p>
        </p:txBody>
      </p:sp>
    </p:spTree>
    <p:extLst>
      <p:ext uri="{BB962C8B-B14F-4D97-AF65-F5344CB8AC3E}">
        <p14:creationId xmlns:p14="http://schemas.microsoft.com/office/powerpoint/2010/main" val="32588256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indent="0" algn="just">
              <a:buNone/>
            </a:pPr>
            <a:endParaRPr lang="es-MX" dirty="0" smtClean="0"/>
          </a:p>
          <a:p>
            <a:pPr marL="0" indent="0" algn="just">
              <a:buNone/>
            </a:pPr>
            <a:endParaRPr lang="es-MX" dirty="0"/>
          </a:p>
          <a:p>
            <a:pPr marL="0" indent="0" algn="just">
              <a:buNone/>
            </a:pPr>
            <a:r>
              <a:rPr lang="es-MX" dirty="0" smtClean="0"/>
              <a:t>No </a:t>
            </a:r>
            <a:r>
              <a:rPr lang="es-MX" dirty="0"/>
              <a:t>a todas las personas morales se les debe solicitar el alta de los socios, como el caso de aquellas que tienen fines No lucrativos. </a:t>
            </a:r>
          </a:p>
        </p:txBody>
      </p:sp>
    </p:spTree>
    <p:extLst>
      <p:ext uri="{BB962C8B-B14F-4D97-AF65-F5344CB8AC3E}">
        <p14:creationId xmlns:p14="http://schemas.microsoft.com/office/powerpoint/2010/main" val="37669128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p:txBody>
          <a:bodyPr>
            <a:normAutofit/>
          </a:bodyPr>
          <a:lstStyle/>
          <a:p>
            <a:r>
              <a:rPr lang="es-MX" sz="7200" b="1" dirty="0" smtClean="0"/>
              <a:t>1934</a:t>
            </a:r>
            <a:endParaRPr lang="es-MX" sz="7200" b="1" dirty="0"/>
          </a:p>
        </p:txBody>
      </p:sp>
      <p:sp>
        <p:nvSpPr>
          <p:cNvPr id="5" name="4 Subtítulo"/>
          <p:cNvSpPr>
            <a:spLocks noGrp="1"/>
          </p:cNvSpPr>
          <p:nvPr>
            <p:ph type="subTitle" idx="1"/>
          </p:nvPr>
        </p:nvSpPr>
        <p:spPr/>
        <p:txBody>
          <a:bodyPr/>
          <a:lstStyle/>
          <a:p>
            <a:r>
              <a:rPr lang="es-MX" dirty="0" smtClean="0">
                <a:solidFill>
                  <a:schemeClr val="tx1"/>
                </a:solidFill>
              </a:rPr>
              <a:t>4 de agosto de 1934</a:t>
            </a:r>
            <a:endParaRPr lang="es-MX" dirty="0">
              <a:solidFill>
                <a:schemeClr val="tx1"/>
              </a:solidFill>
            </a:endParaRPr>
          </a:p>
        </p:txBody>
      </p:sp>
    </p:spTree>
    <p:extLst>
      <p:ext uri="{BB962C8B-B14F-4D97-AF65-F5344CB8AC3E}">
        <p14:creationId xmlns:p14="http://schemas.microsoft.com/office/powerpoint/2010/main" val="26442161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b="1" dirty="0" smtClean="0"/>
              <a:t>LEY GENERAL DE SOCIEDADES MERCANTILES</a:t>
            </a:r>
            <a:endParaRPr lang="es-MX" b="1" dirty="0"/>
          </a:p>
        </p:txBody>
      </p:sp>
      <p:sp>
        <p:nvSpPr>
          <p:cNvPr id="3" name="2 Marcador de contenido"/>
          <p:cNvSpPr>
            <a:spLocks noGrp="1"/>
          </p:cNvSpPr>
          <p:nvPr>
            <p:ph idx="1"/>
          </p:nvPr>
        </p:nvSpPr>
        <p:spPr/>
        <p:txBody>
          <a:bodyPr>
            <a:noAutofit/>
          </a:bodyPr>
          <a:lstStyle/>
          <a:p>
            <a:pPr marL="0" indent="0" algn="just">
              <a:buNone/>
            </a:pPr>
            <a:endParaRPr lang="es-ES_tradnl" sz="3000" i="1" dirty="0" smtClean="0"/>
          </a:p>
          <a:p>
            <a:pPr marL="0" indent="0" algn="just">
              <a:buNone/>
            </a:pPr>
            <a:r>
              <a:rPr lang="es-ES_tradnl" sz="3000" i="1" dirty="0" smtClean="0"/>
              <a:t>“</a:t>
            </a:r>
            <a:r>
              <a:rPr lang="es-ES_tradnl" sz="3000" i="1" dirty="0"/>
              <a:t>No se consideró conveniente suprimir el requisito de la escritura pública que para la constitución de las sociedades establece la legislación en vigor, por las </a:t>
            </a:r>
            <a:r>
              <a:rPr lang="es-ES_tradnl" sz="3000" b="1" i="1" dirty="0"/>
              <a:t>garantías de seguridad </a:t>
            </a:r>
            <a:r>
              <a:rPr lang="es-ES_tradnl" sz="3000" i="1" dirty="0"/>
              <a:t>que ofrece,  y, en cuanto a las exigencias de dicha escritura, se las dividió en dos categorías: </a:t>
            </a:r>
            <a:r>
              <a:rPr lang="es-ES_tradnl" sz="3000" b="1" i="1" dirty="0" smtClean="0"/>
              <a:t>aquellas sin las cuales </a:t>
            </a:r>
            <a:r>
              <a:rPr lang="es-ES_tradnl" sz="3000" i="1" dirty="0" smtClean="0"/>
              <a:t>la </a:t>
            </a:r>
            <a:r>
              <a:rPr lang="es-ES_tradnl" sz="3000" i="1" dirty="0"/>
              <a:t>sociedad no podrá tomar nacimiento, y las que </a:t>
            </a:r>
            <a:r>
              <a:rPr lang="es-ES_tradnl" sz="3000" b="1" i="1" dirty="0"/>
              <a:t>pueden suplirse </a:t>
            </a:r>
            <a:r>
              <a:rPr lang="es-ES_tradnl" sz="3000" i="1" dirty="0"/>
              <a:t>con disposiciones legales”... </a:t>
            </a:r>
            <a:endParaRPr lang="es-MX" sz="3000" dirty="0"/>
          </a:p>
          <a:p>
            <a:pPr marL="0" indent="0" algn="just">
              <a:buNone/>
            </a:pPr>
            <a:endParaRPr lang="es-MX" sz="3000" dirty="0"/>
          </a:p>
        </p:txBody>
      </p:sp>
    </p:spTree>
    <p:extLst>
      <p:ext uri="{BB962C8B-B14F-4D97-AF65-F5344CB8AC3E}">
        <p14:creationId xmlns:p14="http://schemas.microsoft.com/office/powerpoint/2010/main" val="392236061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indent="0" algn="just">
              <a:buNone/>
            </a:pPr>
            <a:endParaRPr lang="es-ES_tradnl" i="1" dirty="0" smtClean="0"/>
          </a:p>
          <a:p>
            <a:pPr marL="0" indent="0" algn="just">
              <a:buNone/>
            </a:pPr>
            <a:endParaRPr lang="es-ES_tradnl" i="1" dirty="0"/>
          </a:p>
          <a:p>
            <a:pPr marL="0" indent="0" algn="just">
              <a:buNone/>
            </a:pPr>
            <a:r>
              <a:rPr lang="es-ES_tradnl" i="1" dirty="0" smtClean="0"/>
              <a:t>“…la Ley no quiso abandonar en lo general el </a:t>
            </a:r>
            <a:r>
              <a:rPr lang="es-ES_tradnl" b="1" i="1" dirty="0" smtClean="0"/>
              <a:t>sistema rígido latino </a:t>
            </a:r>
            <a:r>
              <a:rPr lang="es-ES_tradnl" i="1" dirty="0" smtClean="0"/>
              <a:t>de organización de las sociedades anónimas”…</a:t>
            </a:r>
          </a:p>
          <a:p>
            <a:pPr algn="just"/>
            <a:endParaRPr lang="es-MX" dirty="0"/>
          </a:p>
        </p:txBody>
      </p:sp>
    </p:spTree>
    <p:extLst>
      <p:ext uri="{BB962C8B-B14F-4D97-AF65-F5344CB8AC3E}">
        <p14:creationId xmlns:p14="http://schemas.microsoft.com/office/powerpoint/2010/main" val="428669166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20688"/>
            <a:ext cx="8229600" cy="5505475"/>
          </a:xfrm>
        </p:spPr>
        <p:txBody>
          <a:bodyPr>
            <a:noAutofit/>
          </a:bodyPr>
          <a:lstStyle/>
          <a:p>
            <a:pPr marL="0" indent="0" algn="just">
              <a:buNone/>
            </a:pPr>
            <a:endParaRPr lang="es-ES_tradnl" i="1" dirty="0" smtClean="0"/>
          </a:p>
          <a:p>
            <a:pPr marL="0" indent="0" algn="just">
              <a:buNone/>
            </a:pPr>
            <a:endParaRPr lang="es-ES_tradnl" i="1" dirty="0"/>
          </a:p>
          <a:p>
            <a:pPr marL="0" indent="0" algn="just">
              <a:buNone/>
            </a:pPr>
            <a:endParaRPr lang="es-ES_tradnl" i="1" dirty="0" smtClean="0"/>
          </a:p>
          <a:p>
            <a:pPr marL="0" indent="0" algn="just">
              <a:buNone/>
            </a:pPr>
            <a:endParaRPr lang="es-ES_tradnl" i="1" dirty="0"/>
          </a:p>
          <a:p>
            <a:pPr marL="0" indent="0" algn="just">
              <a:buNone/>
            </a:pPr>
            <a:r>
              <a:rPr lang="es-ES_tradnl" i="1" dirty="0" smtClean="0"/>
              <a:t>“</a:t>
            </a:r>
            <a:r>
              <a:rPr lang="es-ES_tradnl" i="1" dirty="0"/>
              <a:t>Una de las materias más importantes es sin duda la relativa a la protección que deben de recibir </a:t>
            </a:r>
            <a:r>
              <a:rPr lang="es-ES_tradnl" b="1" i="1" dirty="0"/>
              <a:t>las minorías</a:t>
            </a:r>
            <a:r>
              <a:rPr lang="es-ES_tradnl" i="1" dirty="0"/>
              <a:t>”...</a:t>
            </a:r>
            <a:endParaRPr lang="es-MX" dirty="0"/>
          </a:p>
          <a:p>
            <a:pPr marL="0" indent="0" algn="just">
              <a:buNone/>
            </a:pPr>
            <a:r>
              <a:rPr lang="es-ES_tradnl" i="1" dirty="0"/>
              <a:t> </a:t>
            </a:r>
            <a:endParaRPr lang="es-MX" dirty="0"/>
          </a:p>
          <a:p>
            <a:pPr marL="0" indent="0" algn="just">
              <a:buNone/>
            </a:pPr>
            <a:endParaRPr lang="es-MX" dirty="0"/>
          </a:p>
        </p:txBody>
      </p:sp>
    </p:spTree>
    <p:extLst>
      <p:ext uri="{BB962C8B-B14F-4D97-AF65-F5344CB8AC3E}">
        <p14:creationId xmlns:p14="http://schemas.microsoft.com/office/powerpoint/2010/main" val="8208063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764704"/>
            <a:ext cx="8229600" cy="5361459"/>
          </a:xfrm>
        </p:spPr>
        <p:txBody>
          <a:bodyPr>
            <a:normAutofit/>
          </a:bodyPr>
          <a:lstStyle/>
          <a:p>
            <a:pPr marL="0" indent="0" algn="just">
              <a:buNone/>
            </a:pPr>
            <a:r>
              <a:rPr lang="es-ES_tradnl" i="1" dirty="0" smtClean="0"/>
              <a:t>“La cuestión es difícil porque la protección debida a los grupos minoritarios debe ser siempre sin perjuicio de las bases del sistema corporativo y sin olvidar que si </a:t>
            </a:r>
            <a:r>
              <a:rPr lang="es-ES_tradnl" b="1" i="1" dirty="0" smtClean="0"/>
              <a:t>es injusto que una minoría se encuentre indefensa </a:t>
            </a:r>
            <a:r>
              <a:rPr lang="es-ES_tradnl" i="1" dirty="0" smtClean="0"/>
              <a:t>dentro de una sociedad anónima, todavía </a:t>
            </a:r>
            <a:r>
              <a:rPr lang="es-ES_tradnl" b="1" i="1" dirty="0" smtClean="0"/>
              <a:t>más injusto y sobre todo ilógico, sería que los socios que representan la mayor parte del capital estuviesen supeditados a los deseos e intereses del menor número</a:t>
            </a:r>
            <a:r>
              <a:rPr lang="es-ES_tradnl" i="1" dirty="0" smtClean="0"/>
              <a:t>”….</a:t>
            </a:r>
          </a:p>
        </p:txBody>
      </p:sp>
    </p:spTree>
    <p:extLst>
      <p:ext uri="{BB962C8B-B14F-4D97-AF65-F5344CB8AC3E}">
        <p14:creationId xmlns:p14="http://schemas.microsoft.com/office/powerpoint/2010/main" val="12030297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type="subTitle" idx="1"/>
          </p:nvPr>
        </p:nvSpPr>
        <p:spPr>
          <a:xfrm>
            <a:off x="827584" y="1844824"/>
            <a:ext cx="7704856" cy="3600400"/>
          </a:xfrm>
        </p:spPr>
        <p:txBody>
          <a:bodyPr>
            <a:noAutofit/>
          </a:bodyPr>
          <a:lstStyle/>
          <a:p>
            <a:r>
              <a:rPr lang="es-MX" sz="4800" b="1" dirty="0">
                <a:solidFill>
                  <a:schemeClr val="tx1"/>
                </a:solidFill>
              </a:rPr>
              <a:t>COMPARATIVA DE LOS PRINCIPALES TIPOS </a:t>
            </a:r>
            <a:r>
              <a:rPr lang="es-MX" sz="4800" b="1" dirty="0" smtClean="0">
                <a:solidFill>
                  <a:schemeClr val="tx1"/>
                </a:solidFill>
              </a:rPr>
              <a:t>SOCIETARIOS AL </a:t>
            </a:r>
            <a:r>
              <a:rPr lang="es-MX" sz="4800" b="1" dirty="0">
                <a:solidFill>
                  <a:schemeClr val="tx1"/>
                </a:solidFill>
              </a:rPr>
              <a:t>AMPARO DE LAS REFORMAS A LA LEY</a:t>
            </a:r>
            <a:endParaRPr lang="es-MX" sz="4800" dirty="0">
              <a:solidFill>
                <a:schemeClr val="tx1"/>
              </a:solidFill>
            </a:endParaRPr>
          </a:p>
        </p:txBody>
      </p:sp>
      <p:sp>
        <p:nvSpPr>
          <p:cNvPr id="8" name="7 Flecha derecha">
            <a:hlinkClick r:id="rId2" action="ppaction://hlinkpres?slideindex=1&amp;slidetitle="/>
          </p:cNvPr>
          <p:cNvSpPr/>
          <p:nvPr/>
        </p:nvSpPr>
        <p:spPr>
          <a:xfrm>
            <a:off x="8892480" y="6588840"/>
            <a:ext cx="216024" cy="216024"/>
          </a:xfrm>
          <a:prstGeom prst="right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3003254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20688"/>
            <a:ext cx="8229600" cy="5505475"/>
          </a:xfrm>
        </p:spPr>
        <p:txBody>
          <a:bodyPr>
            <a:normAutofit/>
          </a:bodyPr>
          <a:lstStyle/>
          <a:p>
            <a:pPr marL="0" indent="0" algn="just">
              <a:buNone/>
            </a:pPr>
            <a:endParaRPr lang="es-ES_tradnl" i="1" dirty="0" smtClean="0"/>
          </a:p>
          <a:p>
            <a:pPr marL="0" indent="0" algn="just">
              <a:buNone/>
            </a:pPr>
            <a:endParaRPr lang="es-ES_tradnl" i="1" dirty="0" smtClean="0"/>
          </a:p>
          <a:p>
            <a:pPr marL="0" indent="0" algn="just">
              <a:buNone/>
            </a:pPr>
            <a:r>
              <a:rPr lang="es-ES_tradnl" i="1" dirty="0" smtClean="0"/>
              <a:t>“En lo general se ha querido conceder la protección a grupos de intereses serios y, en lo posible, organizados, razón por la cual los diversos preceptos que aluden a minorías se refieren precisamente a porcentaje del capital, y no a porcentaje de asistentes a las Asambleas Generales”…</a:t>
            </a:r>
            <a:endParaRPr lang="es-MX" dirty="0" smtClean="0"/>
          </a:p>
          <a:p>
            <a:pPr marL="0" indent="0" algn="just">
              <a:buNone/>
            </a:pPr>
            <a:endParaRPr lang="es-MX" dirty="0"/>
          </a:p>
        </p:txBody>
      </p:sp>
    </p:spTree>
    <p:extLst>
      <p:ext uri="{BB962C8B-B14F-4D97-AF65-F5344CB8AC3E}">
        <p14:creationId xmlns:p14="http://schemas.microsoft.com/office/powerpoint/2010/main" val="335594660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p:txBody>
          <a:bodyPr/>
          <a:lstStyle/>
          <a:p>
            <a:r>
              <a:rPr lang="es-MX" sz="7200" b="1" dirty="0" smtClean="0"/>
              <a:t>2006</a:t>
            </a:r>
            <a:endParaRPr lang="es-MX" b="1" dirty="0"/>
          </a:p>
        </p:txBody>
      </p:sp>
      <p:sp>
        <p:nvSpPr>
          <p:cNvPr id="5" name="4 Subtítulo"/>
          <p:cNvSpPr>
            <a:spLocks noGrp="1"/>
          </p:cNvSpPr>
          <p:nvPr>
            <p:ph type="subTitle" idx="1"/>
          </p:nvPr>
        </p:nvSpPr>
        <p:spPr/>
        <p:txBody>
          <a:bodyPr/>
          <a:lstStyle/>
          <a:p>
            <a:r>
              <a:rPr lang="es-ES_tradnl" dirty="0">
                <a:solidFill>
                  <a:schemeClr val="tx1"/>
                </a:solidFill>
              </a:rPr>
              <a:t>30 diciembre </a:t>
            </a:r>
            <a:r>
              <a:rPr lang="es-ES_tradnl" dirty="0" smtClean="0">
                <a:solidFill>
                  <a:schemeClr val="tx1"/>
                </a:solidFill>
              </a:rPr>
              <a:t>2005 </a:t>
            </a:r>
            <a:r>
              <a:rPr lang="es-ES_tradnl" dirty="0">
                <a:solidFill>
                  <a:schemeClr val="tx1"/>
                </a:solidFill>
              </a:rPr>
              <a:t>entra en vigor 28 de junio 2006 LMV</a:t>
            </a:r>
            <a:endParaRPr lang="es-MX" dirty="0">
              <a:solidFill>
                <a:schemeClr val="tx1"/>
              </a:solidFill>
            </a:endParaRPr>
          </a:p>
          <a:p>
            <a:endParaRPr lang="es-MX" dirty="0"/>
          </a:p>
        </p:txBody>
      </p:sp>
    </p:spTree>
    <p:extLst>
      <p:ext uri="{BB962C8B-B14F-4D97-AF65-F5344CB8AC3E}">
        <p14:creationId xmlns:p14="http://schemas.microsoft.com/office/powerpoint/2010/main" val="345230968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b="1" dirty="0" smtClean="0"/>
              <a:t>SOCIEDADES ANÓNIMAS PROMOTORAS DE INVERSIÓN</a:t>
            </a:r>
            <a:endParaRPr lang="es-MX" b="1" dirty="0"/>
          </a:p>
        </p:txBody>
      </p:sp>
      <p:sp>
        <p:nvSpPr>
          <p:cNvPr id="3" name="2 Marcador de contenido"/>
          <p:cNvSpPr>
            <a:spLocks noGrp="1"/>
          </p:cNvSpPr>
          <p:nvPr>
            <p:ph idx="1"/>
          </p:nvPr>
        </p:nvSpPr>
        <p:spPr/>
        <p:txBody>
          <a:bodyPr>
            <a:normAutofit/>
          </a:bodyPr>
          <a:lstStyle/>
          <a:p>
            <a:pPr marL="0" indent="0" algn="just">
              <a:buNone/>
            </a:pPr>
            <a:endParaRPr lang="es-MX" dirty="0" smtClean="0"/>
          </a:p>
          <a:p>
            <a:pPr marL="0" indent="0" algn="ctr">
              <a:buNone/>
            </a:pPr>
            <a:r>
              <a:rPr lang="es-MX" dirty="0" smtClean="0"/>
              <a:t>COMENTARIOS INMEDIATOS:</a:t>
            </a:r>
          </a:p>
          <a:p>
            <a:pPr marL="0" indent="0" algn="just">
              <a:buNone/>
            </a:pPr>
            <a:endParaRPr lang="es-MX" dirty="0"/>
          </a:p>
          <a:p>
            <a:pPr marL="0" indent="0" algn="just">
              <a:buNone/>
            </a:pPr>
            <a:r>
              <a:rPr lang="es-MX" dirty="0" smtClean="0"/>
              <a:t>*Principales </a:t>
            </a:r>
            <a:r>
              <a:rPr lang="es-MX" dirty="0"/>
              <a:t>ventajas respecto de la SA</a:t>
            </a:r>
            <a:r>
              <a:rPr lang="es-MX" dirty="0" smtClean="0"/>
              <a:t>:</a:t>
            </a:r>
          </a:p>
          <a:p>
            <a:pPr marL="0" indent="0" algn="just">
              <a:buNone/>
            </a:pPr>
            <a:endParaRPr lang="es-MX" dirty="0"/>
          </a:p>
          <a:p>
            <a:pPr marL="0" lvl="0" indent="0" algn="just">
              <a:buNone/>
            </a:pPr>
            <a:r>
              <a:rPr lang="es-ES_tradnl" b="1" dirty="0" smtClean="0"/>
              <a:t>a).- </a:t>
            </a:r>
            <a:r>
              <a:rPr lang="es-ES_tradnl" dirty="0" smtClean="0"/>
              <a:t>Los </a:t>
            </a:r>
            <a:r>
              <a:rPr lang="es-ES_tradnl" dirty="0"/>
              <a:t>porcentajes para las minorías y los casos previsibles. 16 </a:t>
            </a:r>
            <a:r>
              <a:rPr lang="es-ES_tradnl" dirty="0" smtClean="0"/>
              <a:t>LMV</a:t>
            </a:r>
          </a:p>
        </p:txBody>
      </p:sp>
    </p:spTree>
    <p:extLst>
      <p:ext uri="{BB962C8B-B14F-4D97-AF65-F5344CB8AC3E}">
        <p14:creationId xmlns:p14="http://schemas.microsoft.com/office/powerpoint/2010/main" val="408147787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lvl="0" indent="0" algn="just">
              <a:buNone/>
            </a:pPr>
            <a:r>
              <a:rPr lang="es-ES_tradnl" b="1" dirty="0" smtClean="0"/>
              <a:t>b).- </a:t>
            </a:r>
            <a:r>
              <a:rPr lang="es-MX" dirty="0"/>
              <a:t>Acciones que limitan o amplían derechos corporativos y patrimoniales distintos a lo </a:t>
            </a:r>
            <a:r>
              <a:rPr lang="es-MX" dirty="0" smtClean="0"/>
              <a:t>tradicional.  13 LMV</a:t>
            </a:r>
          </a:p>
          <a:p>
            <a:pPr marL="0" lvl="0" indent="0" algn="just">
              <a:buNone/>
            </a:pPr>
            <a:endParaRPr lang="es-MX" dirty="0" smtClean="0"/>
          </a:p>
          <a:p>
            <a:pPr marL="0" lvl="0" indent="0" algn="just">
              <a:buNone/>
            </a:pPr>
            <a:r>
              <a:rPr lang="es-ES_tradnl" b="1" dirty="0" smtClean="0"/>
              <a:t>c).- </a:t>
            </a:r>
            <a:r>
              <a:rPr lang="es-ES_tradnl" dirty="0" smtClean="0"/>
              <a:t>Pactar entre socios la no competencia con el objeto 3años. 16-VI a) LMV</a:t>
            </a:r>
            <a:endParaRPr lang="es-MX" dirty="0" smtClean="0"/>
          </a:p>
          <a:p>
            <a:endParaRPr lang="es-MX" dirty="0"/>
          </a:p>
        </p:txBody>
      </p:sp>
    </p:spTree>
    <p:extLst>
      <p:ext uri="{BB962C8B-B14F-4D97-AF65-F5344CB8AC3E}">
        <p14:creationId xmlns:p14="http://schemas.microsoft.com/office/powerpoint/2010/main" val="94686345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908720"/>
            <a:ext cx="8229600" cy="5217443"/>
          </a:xfrm>
        </p:spPr>
        <p:txBody>
          <a:bodyPr>
            <a:normAutofit/>
          </a:bodyPr>
          <a:lstStyle/>
          <a:p>
            <a:pPr marL="0" indent="0" algn="just">
              <a:buNone/>
            </a:pPr>
            <a:r>
              <a:rPr lang="es-MX" b="1" dirty="0" smtClean="0"/>
              <a:t>d).-</a:t>
            </a:r>
            <a:r>
              <a:rPr lang="es-MX" dirty="0" smtClean="0"/>
              <a:t> No </a:t>
            </a:r>
            <a:r>
              <a:rPr lang="es-MX" dirty="0"/>
              <a:t>publican estados financieros</a:t>
            </a:r>
            <a:r>
              <a:rPr lang="es-MX" dirty="0" smtClean="0"/>
              <a:t>.</a:t>
            </a:r>
          </a:p>
          <a:p>
            <a:pPr marL="0" indent="0" algn="just">
              <a:buNone/>
            </a:pPr>
            <a:endParaRPr lang="es-MX" dirty="0"/>
          </a:p>
          <a:p>
            <a:pPr marL="0" indent="0" algn="just">
              <a:buNone/>
            </a:pPr>
            <a:r>
              <a:rPr lang="es-MX" b="1" dirty="0"/>
              <a:t>e</a:t>
            </a:r>
            <a:r>
              <a:rPr lang="es-MX" b="1" dirty="0" smtClean="0"/>
              <a:t>).-</a:t>
            </a:r>
            <a:r>
              <a:rPr lang="es-MX" dirty="0" smtClean="0"/>
              <a:t> </a:t>
            </a:r>
            <a:r>
              <a:rPr lang="es-MX" dirty="0"/>
              <a:t>Pueden adquirir sus propias acciones. 17LMV vs </a:t>
            </a:r>
            <a:r>
              <a:rPr lang="es-MX" dirty="0" smtClean="0"/>
              <a:t>134LGSM</a:t>
            </a:r>
          </a:p>
          <a:p>
            <a:pPr marL="0" indent="0" algn="just">
              <a:buNone/>
            </a:pPr>
            <a:endParaRPr lang="es-MX" dirty="0"/>
          </a:p>
          <a:p>
            <a:pPr marL="0" indent="0" algn="just">
              <a:buNone/>
            </a:pPr>
            <a:r>
              <a:rPr lang="es-MX" b="1" dirty="0"/>
              <a:t>f</a:t>
            </a:r>
            <a:r>
              <a:rPr lang="es-MX" b="1" dirty="0" smtClean="0"/>
              <a:t>).-</a:t>
            </a:r>
            <a:r>
              <a:rPr lang="es-MX" dirty="0" smtClean="0"/>
              <a:t> </a:t>
            </a:r>
            <a:r>
              <a:rPr lang="es-MX" dirty="0"/>
              <a:t>Son un término medio entre la S.A. y las Bursátiles</a:t>
            </a:r>
          </a:p>
          <a:p>
            <a:pPr marL="0" indent="0" algn="just">
              <a:buNone/>
            </a:pPr>
            <a:endParaRPr lang="es-MX" dirty="0"/>
          </a:p>
        </p:txBody>
      </p:sp>
    </p:spTree>
    <p:extLst>
      <p:ext uri="{BB962C8B-B14F-4D97-AF65-F5344CB8AC3E}">
        <p14:creationId xmlns:p14="http://schemas.microsoft.com/office/powerpoint/2010/main" val="318742438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indent="0" algn="just">
              <a:buNone/>
            </a:pPr>
            <a:r>
              <a:rPr lang="es-MX" b="1" dirty="0" smtClean="0"/>
              <a:t>g).- </a:t>
            </a:r>
            <a:r>
              <a:rPr lang="es-MX" dirty="0" smtClean="0"/>
              <a:t>Buscan facilitar inversión de capital de riesgo</a:t>
            </a:r>
          </a:p>
          <a:p>
            <a:pPr marL="0" indent="0" algn="just">
              <a:buNone/>
            </a:pPr>
            <a:endParaRPr lang="es-MX" dirty="0"/>
          </a:p>
          <a:p>
            <a:pPr marL="0" indent="0" algn="just">
              <a:buNone/>
            </a:pPr>
            <a:endParaRPr lang="es-MX" dirty="0" smtClean="0"/>
          </a:p>
          <a:p>
            <a:pPr marL="0" indent="0" algn="just">
              <a:lnSpc>
                <a:spcPct val="115000"/>
              </a:lnSpc>
              <a:spcAft>
                <a:spcPts val="1000"/>
              </a:spcAft>
              <a:buNone/>
            </a:pPr>
            <a:r>
              <a:rPr lang="es-MX" b="1" dirty="0" smtClean="0">
                <a:highlight>
                  <a:srgbClr val="00FFFF"/>
                </a:highlight>
                <a:ea typeface="Calibri"/>
                <a:cs typeface="Times New Roman"/>
              </a:rPr>
              <a:t>h).- </a:t>
            </a:r>
            <a:r>
              <a:rPr lang="es-MX" dirty="0" smtClean="0">
                <a:highlight>
                  <a:srgbClr val="00FFFF"/>
                </a:highlight>
                <a:ea typeface="Calibri"/>
                <a:cs typeface="Times New Roman"/>
              </a:rPr>
              <a:t>Son creadas para colocar fondos, y como instrumento para fomentar el acceso  de las empresas medianas al capital privado y de riesgo.</a:t>
            </a:r>
            <a:endParaRPr lang="es-MX" sz="2400" dirty="0" smtClean="0">
              <a:ea typeface="Calibri"/>
              <a:cs typeface="Times New Roman"/>
            </a:endParaRPr>
          </a:p>
          <a:p>
            <a:endParaRPr lang="es-MX" dirty="0"/>
          </a:p>
        </p:txBody>
      </p:sp>
    </p:spTree>
    <p:extLst>
      <p:ext uri="{BB962C8B-B14F-4D97-AF65-F5344CB8AC3E}">
        <p14:creationId xmlns:p14="http://schemas.microsoft.com/office/powerpoint/2010/main" val="100207320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indent="0" algn="just">
              <a:buNone/>
            </a:pPr>
            <a:endParaRPr lang="es-MX" dirty="0" smtClean="0"/>
          </a:p>
          <a:p>
            <a:pPr marL="0" indent="0" algn="just">
              <a:buNone/>
            </a:pPr>
            <a:r>
              <a:rPr lang="es-MX" dirty="0" smtClean="0"/>
              <a:t>La </a:t>
            </a:r>
            <a:r>
              <a:rPr lang="es-MX" dirty="0"/>
              <a:t>mayoría de la gente las vio </a:t>
            </a:r>
            <a:r>
              <a:rPr lang="es-MX" dirty="0" smtClean="0"/>
              <a:t>como </a:t>
            </a:r>
            <a:r>
              <a:rPr lang="es-MX" dirty="0"/>
              <a:t>una “solución o alternativa” a lo cerrado de las SA  </a:t>
            </a:r>
            <a:r>
              <a:rPr lang="es-MX" i="1" dirty="0"/>
              <a:t>(sistema rígido latino) </a:t>
            </a:r>
            <a:r>
              <a:rPr lang="es-MX" dirty="0"/>
              <a:t>y no como instrumentos bursátiles.</a:t>
            </a:r>
          </a:p>
        </p:txBody>
      </p:sp>
    </p:spTree>
    <p:extLst>
      <p:ext uri="{BB962C8B-B14F-4D97-AF65-F5344CB8AC3E}">
        <p14:creationId xmlns:p14="http://schemas.microsoft.com/office/powerpoint/2010/main" val="323854441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indent="0" algn="just">
              <a:buNone/>
            </a:pPr>
            <a:r>
              <a:rPr lang="es-MX" dirty="0"/>
              <a:t>La idea de una </a:t>
            </a:r>
            <a:r>
              <a:rPr lang="es-ES_tradnl" dirty="0"/>
              <a:t>SAPI es </a:t>
            </a:r>
            <a:r>
              <a:rPr lang="es-ES_tradnl" b="1" dirty="0"/>
              <a:t>permitir que ofrezca públicamente sus acciones</a:t>
            </a:r>
            <a:r>
              <a:rPr lang="es-ES_tradnl" dirty="0"/>
              <a:t> o las inscriban directamente para cotizar en bolsa, dándole la posibilidad de adoptar gradualmente el régimen aplicable a las sociedades anónimas bursátiles….(de aquí el uso de la suscripción pública).</a:t>
            </a:r>
            <a:endParaRPr lang="es-MX" dirty="0"/>
          </a:p>
          <a:p>
            <a:pPr algn="just"/>
            <a:endParaRPr lang="es-MX" dirty="0"/>
          </a:p>
        </p:txBody>
      </p:sp>
    </p:spTree>
    <p:extLst>
      <p:ext uri="{BB962C8B-B14F-4D97-AF65-F5344CB8AC3E}">
        <p14:creationId xmlns:p14="http://schemas.microsoft.com/office/powerpoint/2010/main" val="402659603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indent="0" algn="just">
              <a:buNone/>
            </a:pPr>
            <a:endParaRPr lang="es-ES_tradnl" dirty="0" smtClean="0"/>
          </a:p>
          <a:p>
            <a:pPr marL="0" indent="0" algn="just">
              <a:buNone/>
            </a:pPr>
            <a:r>
              <a:rPr lang="es-ES_tradnl" dirty="0" smtClean="0"/>
              <a:t>Por </a:t>
            </a:r>
            <a:r>
              <a:rPr lang="es-ES_tradnl" dirty="0"/>
              <a:t>lo anterior ser una SAPI pública implicaría que </a:t>
            </a:r>
            <a:r>
              <a:rPr lang="es-ES_tradnl" b="1" dirty="0"/>
              <a:t>registre sus acciones</a:t>
            </a:r>
            <a:r>
              <a:rPr lang="es-ES_tradnl" dirty="0"/>
              <a:t> en el RNV y listándolas en la BMV. </a:t>
            </a:r>
            <a:endParaRPr lang="es-MX" dirty="0"/>
          </a:p>
          <a:p>
            <a:pPr algn="just"/>
            <a:endParaRPr lang="es-MX" dirty="0"/>
          </a:p>
        </p:txBody>
      </p:sp>
    </p:spTree>
    <p:extLst>
      <p:ext uri="{BB962C8B-B14F-4D97-AF65-F5344CB8AC3E}">
        <p14:creationId xmlns:p14="http://schemas.microsoft.com/office/powerpoint/2010/main" val="326848129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908720"/>
            <a:ext cx="8229600" cy="5217443"/>
          </a:xfrm>
        </p:spPr>
        <p:txBody>
          <a:bodyPr/>
          <a:lstStyle/>
          <a:p>
            <a:pPr marL="0" indent="0" algn="just">
              <a:buNone/>
            </a:pPr>
            <a:endParaRPr lang="es-MX" dirty="0" smtClean="0"/>
          </a:p>
          <a:p>
            <a:pPr marL="0" indent="0" algn="just">
              <a:buNone/>
            </a:pPr>
            <a:r>
              <a:rPr lang="es-MX" dirty="0" smtClean="0"/>
              <a:t>Al </a:t>
            </a:r>
            <a:r>
              <a:rPr lang="es-MX" dirty="0"/>
              <a:t>optar por volverse pública, quiere decir que hace o puede hacer ofrecimiento con o sin precio, en el territorio nacional a través de medios masivos de comunicación y a persona indeterminada, para suscribir, adquirir, enajenar o transmitir valores por cualquier título. En este momento uno de sus requisitos será el modificar su denominación para llamarse SAPIB</a:t>
            </a:r>
          </a:p>
          <a:p>
            <a:pPr algn="just"/>
            <a:endParaRPr lang="es-MX" dirty="0"/>
          </a:p>
        </p:txBody>
      </p:sp>
    </p:spTree>
    <p:extLst>
      <p:ext uri="{BB962C8B-B14F-4D97-AF65-F5344CB8AC3E}">
        <p14:creationId xmlns:p14="http://schemas.microsoft.com/office/powerpoint/2010/main" val="14487464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685800" y="2535039"/>
            <a:ext cx="7772400" cy="1470025"/>
          </a:xfrm>
        </p:spPr>
        <p:txBody>
          <a:bodyPr>
            <a:noAutofit/>
          </a:bodyPr>
          <a:lstStyle/>
          <a:p>
            <a:r>
              <a:rPr lang="es-MX" sz="4800" b="1" dirty="0">
                <a:latin typeface="+mn-lt"/>
              </a:rPr>
              <a:t>“El Notario conoce la ley... es perito en derecho”</a:t>
            </a:r>
          </a:p>
        </p:txBody>
      </p:sp>
    </p:spTree>
    <p:extLst>
      <p:ext uri="{BB962C8B-B14F-4D97-AF65-F5344CB8AC3E}">
        <p14:creationId xmlns:p14="http://schemas.microsoft.com/office/powerpoint/2010/main" val="54948420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indent="0" algn="just">
              <a:buNone/>
            </a:pPr>
            <a:endParaRPr lang="es-MX" dirty="0" smtClean="0"/>
          </a:p>
          <a:p>
            <a:pPr marL="0" indent="0" algn="just">
              <a:buNone/>
            </a:pPr>
            <a:endParaRPr lang="es-MX" dirty="0"/>
          </a:p>
          <a:p>
            <a:pPr marL="0" indent="0" algn="just">
              <a:buNone/>
            </a:pPr>
            <a:r>
              <a:rPr lang="es-MX" dirty="0" smtClean="0"/>
              <a:t>Se </a:t>
            </a:r>
            <a:r>
              <a:rPr lang="es-MX" dirty="0"/>
              <a:t>constituyen como SAPI, después serán SAPIB y finalmente SAB.</a:t>
            </a:r>
          </a:p>
          <a:p>
            <a:pPr algn="just"/>
            <a:endParaRPr lang="es-MX" dirty="0"/>
          </a:p>
        </p:txBody>
      </p:sp>
    </p:spTree>
    <p:extLst>
      <p:ext uri="{BB962C8B-B14F-4D97-AF65-F5344CB8AC3E}">
        <p14:creationId xmlns:p14="http://schemas.microsoft.com/office/powerpoint/2010/main" val="114157132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685800" y="2751063"/>
            <a:ext cx="7772400" cy="1470025"/>
          </a:xfrm>
        </p:spPr>
        <p:txBody>
          <a:bodyPr>
            <a:normAutofit/>
          </a:bodyPr>
          <a:lstStyle/>
          <a:p>
            <a:r>
              <a:rPr lang="es-MX" sz="4800" b="1" dirty="0" smtClean="0"/>
              <a:t>DE LAS ÚLTIMAS REFORMAS</a:t>
            </a:r>
            <a:endParaRPr lang="es-MX" sz="4800" b="1" dirty="0"/>
          </a:p>
        </p:txBody>
      </p:sp>
    </p:spTree>
    <p:extLst>
      <p:ext uri="{BB962C8B-B14F-4D97-AF65-F5344CB8AC3E}">
        <p14:creationId xmlns:p14="http://schemas.microsoft.com/office/powerpoint/2010/main" val="210096274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p:txBody>
          <a:bodyPr>
            <a:normAutofit/>
          </a:bodyPr>
          <a:lstStyle/>
          <a:p>
            <a:r>
              <a:rPr lang="es-MX" sz="7200" b="1" dirty="0" smtClean="0"/>
              <a:t>2014</a:t>
            </a:r>
            <a:endParaRPr lang="es-MX" sz="7200" b="1" dirty="0"/>
          </a:p>
        </p:txBody>
      </p:sp>
      <p:sp>
        <p:nvSpPr>
          <p:cNvPr id="5" name="4 Subtítulo"/>
          <p:cNvSpPr>
            <a:spLocks noGrp="1"/>
          </p:cNvSpPr>
          <p:nvPr>
            <p:ph type="subTitle" idx="1"/>
          </p:nvPr>
        </p:nvSpPr>
        <p:spPr/>
        <p:txBody>
          <a:bodyPr/>
          <a:lstStyle/>
          <a:p>
            <a:r>
              <a:rPr lang="es-MX" dirty="0" smtClean="0">
                <a:solidFill>
                  <a:schemeClr val="tx1"/>
                </a:solidFill>
              </a:rPr>
              <a:t>Reformas 13 junio 2014</a:t>
            </a:r>
            <a:endParaRPr lang="es-MX" dirty="0">
              <a:solidFill>
                <a:schemeClr val="tx1"/>
              </a:solidFill>
            </a:endParaRPr>
          </a:p>
        </p:txBody>
      </p:sp>
    </p:spTree>
    <p:extLst>
      <p:ext uri="{BB962C8B-B14F-4D97-AF65-F5344CB8AC3E}">
        <p14:creationId xmlns:p14="http://schemas.microsoft.com/office/powerpoint/2010/main" val="322739653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4000" b="1" dirty="0"/>
              <a:t>SOCIEDAD </a:t>
            </a:r>
            <a:r>
              <a:rPr lang="es-ES_tradnl" sz="4000" b="1" dirty="0" smtClean="0"/>
              <a:t>ANÓNIMA</a:t>
            </a:r>
            <a:endParaRPr lang="es-MX" sz="4000" b="1" dirty="0"/>
          </a:p>
        </p:txBody>
      </p:sp>
      <p:sp>
        <p:nvSpPr>
          <p:cNvPr id="3" name="2 Marcador de contenido"/>
          <p:cNvSpPr>
            <a:spLocks noGrp="1"/>
          </p:cNvSpPr>
          <p:nvPr>
            <p:ph idx="1"/>
          </p:nvPr>
        </p:nvSpPr>
        <p:spPr/>
        <p:txBody>
          <a:bodyPr>
            <a:normAutofit/>
          </a:bodyPr>
          <a:lstStyle/>
          <a:p>
            <a:pPr marL="0" indent="0" algn="just">
              <a:buNone/>
            </a:pPr>
            <a:endParaRPr lang="es-ES_tradnl" dirty="0" smtClean="0"/>
          </a:p>
          <a:p>
            <a:pPr marL="0" indent="0" algn="just">
              <a:buNone/>
            </a:pPr>
            <a:endParaRPr lang="es-ES_tradnl" dirty="0"/>
          </a:p>
          <a:p>
            <a:pPr marL="0" indent="0" algn="just">
              <a:buNone/>
            </a:pPr>
            <a:r>
              <a:rPr lang="es-ES_tradnl" b="1" dirty="0" smtClean="0"/>
              <a:t>1.-</a:t>
            </a:r>
            <a:r>
              <a:rPr lang="es-ES_tradnl" dirty="0" smtClean="0"/>
              <a:t> Libertad </a:t>
            </a:r>
            <a:r>
              <a:rPr lang="es-ES_tradnl" dirty="0"/>
              <a:t>contractual 8</a:t>
            </a:r>
            <a:r>
              <a:rPr lang="es-ES_tradnl" dirty="0" smtClean="0"/>
              <a:t>… la </a:t>
            </a:r>
            <a:r>
              <a:rPr lang="es-ES_tradnl" dirty="0"/>
              <a:t>ley tiene permisivas e imperativas</a:t>
            </a:r>
            <a:r>
              <a:rPr lang="es-ES_tradnl" dirty="0" smtClean="0"/>
              <a:t>.</a:t>
            </a:r>
          </a:p>
          <a:p>
            <a:pPr marL="0" indent="0" algn="just">
              <a:buNone/>
            </a:pPr>
            <a:endParaRPr lang="es-MX" dirty="0" smtClean="0"/>
          </a:p>
          <a:p>
            <a:pPr marL="0" indent="0" algn="just">
              <a:buNone/>
            </a:pPr>
            <a:r>
              <a:rPr lang="es-MX" b="1" dirty="0" smtClean="0"/>
              <a:t>2.-</a:t>
            </a:r>
            <a:r>
              <a:rPr lang="es-MX" dirty="0" smtClean="0"/>
              <a:t> Se </a:t>
            </a:r>
            <a:r>
              <a:rPr lang="es-MX" dirty="0"/>
              <a:t>le ayuda a las minorías</a:t>
            </a:r>
            <a:r>
              <a:rPr lang="es-MX" dirty="0" smtClean="0"/>
              <a:t>. 198</a:t>
            </a:r>
          </a:p>
        </p:txBody>
      </p:sp>
    </p:spTree>
    <p:extLst>
      <p:ext uri="{BB962C8B-B14F-4D97-AF65-F5344CB8AC3E}">
        <p14:creationId xmlns:p14="http://schemas.microsoft.com/office/powerpoint/2010/main" val="172094527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indent="0" algn="just">
              <a:buNone/>
            </a:pPr>
            <a:r>
              <a:rPr lang="es-MX" b="1" dirty="0" smtClean="0"/>
              <a:t>3.-</a:t>
            </a:r>
            <a:r>
              <a:rPr lang="es-MX" dirty="0" smtClean="0"/>
              <a:t> Pueden generar diferentes derechos corporativos y patrimoniales o económicos distintos a lo tradicional, y se pueden prever casos. 91</a:t>
            </a:r>
          </a:p>
          <a:p>
            <a:pPr marL="0" indent="0" algn="just">
              <a:buNone/>
            </a:pPr>
            <a:endParaRPr lang="es-MX" dirty="0" smtClean="0"/>
          </a:p>
          <a:p>
            <a:pPr marL="0" indent="0" algn="just">
              <a:buNone/>
            </a:pPr>
            <a:r>
              <a:rPr lang="es-ES_tradnl" b="1" dirty="0" smtClean="0"/>
              <a:t>4.-</a:t>
            </a:r>
            <a:r>
              <a:rPr lang="es-ES_tradnl" dirty="0" smtClean="0"/>
              <a:t> Objetos sociales reales. 4</a:t>
            </a:r>
            <a:endParaRPr lang="es-MX" dirty="0" smtClean="0"/>
          </a:p>
          <a:p>
            <a:endParaRPr lang="es-MX" dirty="0"/>
          </a:p>
        </p:txBody>
      </p:sp>
    </p:spTree>
    <p:extLst>
      <p:ext uri="{BB962C8B-B14F-4D97-AF65-F5344CB8AC3E}">
        <p14:creationId xmlns:p14="http://schemas.microsoft.com/office/powerpoint/2010/main" val="183735999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p:txBody>
          <a:bodyPr>
            <a:normAutofit/>
          </a:bodyPr>
          <a:lstStyle/>
          <a:p>
            <a:r>
              <a:rPr lang="es-MX" sz="4800" dirty="0"/>
              <a:t>Los cambios </a:t>
            </a:r>
            <a:r>
              <a:rPr lang="es-MX" sz="4800" dirty="0" smtClean="0"/>
              <a:t>mercantiles…</a:t>
            </a:r>
            <a:endParaRPr lang="es-MX" sz="4800" dirty="0"/>
          </a:p>
        </p:txBody>
      </p:sp>
    </p:spTree>
    <p:extLst>
      <p:ext uri="{BB962C8B-B14F-4D97-AF65-F5344CB8AC3E}">
        <p14:creationId xmlns:p14="http://schemas.microsoft.com/office/powerpoint/2010/main" val="249011378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indent="0" algn="just">
              <a:buNone/>
            </a:pPr>
            <a:r>
              <a:rPr lang="es-MX" b="1" dirty="0"/>
              <a:t>5.-</a:t>
            </a:r>
            <a:r>
              <a:rPr lang="es-MX" dirty="0"/>
              <a:t> </a:t>
            </a:r>
            <a:r>
              <a:rPr lang="es-MX" dirty="0" smtClean="0"/>
              <a:t>No </a:t>
            </a:r>
            <a:r>
              <a:rPr lang="es-MX" dirty="0"/>
              <a:t>solo fueron reformas a la S.A, sino también al sistema Mercantil</a:t>
            </a:r>
            <a:r>
              <a:rPr lang="es-MX" dirty="0" smtClean="0"/>
              <a:t>.</a:t>
            </a:r>
          </a:p>
          <a:p>
            <a:pPr algn="just"/>
            <a:endParaRPr lang="es-MX" dirty="0"/>
          </a:p>
          <a:p>
            <a:pPr marL="0" indent="0" algn="just">
              <a:buNone/>
            </a:pPr>
            <a:endParaRPr lang="es-MX" dirty="0" smtClean="0"/>
          </a:p>
          <a:p>
            <a:pPr marL="0" indent="0" algn="just">
              <a:buNone/>
            </a:pPr>
            <a:r>
              <a:rPr lang="es-MX" b="1" dirty="0" smtClean="0"/>
              <a:t>6</a:t>
            </a:r>
            <a:r>
              <a:rPr lang="es-MX" b="1" dirty="0"/>
              <a:t>.-</a:t>
            </a:r>
            <a:r>
              <a:rPr lang="es-MX" dirty="0"/>
              <a:t> </a:t>
            </a:r>
            <a:r>
              <a:rPr lang="es-MX" dirty="0" smtClean="0"/>
              <a:t>Publicaciones </a:t>
            </a:r>
            <a:r>
              <a:rPr lang="es-MX" dirty="0"/>
              <a:t>en sistema Electrónico 50 coco y 9,132, 177, 186, 223, 228-bis, 243, 247, 251 LGSM</a:t>
            </a:r>
          </a:p>
          <a:p>
            <a:pPr algn="just"/>
            <a:endParaRPr lang="es-MX" dirty="0"/>
          </a:p>
        </p:txBody>
      </p:sp>
    </p:spTree>
    <p:extLst>
      <p:ext uri="{BB962C8B-B14F-4D97-AF65-F5344CB8AC3E}">
        <p14:creationId xmlns:p14="http://schemas.microsoft.com/office/powerpoint/2010/main" val="226561878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685800" y="2967087"/>
            <a:ext cx="7772400" cy="1470025"/>
          </a:xfrm>
        </p:spPr>
        <p:txBody>
          <a:bodyPr>
            <a:noAutofit/>
          </a:bodyPr>
          <a:lstStyle/>
          <a:p>
            <a:r>
              <a:rPr lang="es-MX" sz="4800" b="1" dirty="0"/>
              <a:t>POR LO </a:t>
            </a:r>
            <a:r>
              <a:rPr lang="es-MX" sz="4800" b="1" dirty="0" smtClean="0"/>
              <a:t>ANTERIOR…</a:t>
            </a:r>
            <a:r>
              <a:rPr lang="es-MX" sz="4800" b="1" dirty="0"/>
              <a:t/>
            </a:r>
            <a:br>
              <a:rPr lang="es-MX" sz="4800" b="1" dirty="0"/>
            </a:br>
            <a:endParaRPr lang="es-MX" sz="4800" b="1" dirty="0"/>
          </a:p>
        </p:txBody>
      </p:sp>
    </p:spTree>
    <p:extLst>
      <p:ext uri="{BB962C8B-B14F-4D97-AF65-F5344CB8AC3E}">
        <p14:creationId xmlns:p14="http://schemas.microsoft.com/office/powerpoint/2010/main" val="9888709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lvl="0" indent="0" algn="just">
              <a:buNone/>
            </a:pPr>
            <a:r>
              <a:rPr lang="es-ES_tradnl" dirty="0"/>
              <a:t>Las diferencias presumidas HOY NO APLICAN AL 100%. Subsisten algunas pequeñas diferencias</a:t>
            </a:r>
            <a:r>
              <a:rPr lang="es-ES_tradnl" dirty="0" smtClean="0"/>
              <a:t>:</a:t>
            </a:r>
          </a:p>
          <a:p>
            <a:pPr lvl="0" algn="just"/>
            <a:endParaRPr lang="es-ES_tradnl" dirty="0"/>
          </a:p>
          <a:p>
            <a:pPr marL="0" lvl="0" indent="0" algn="just">
              <a:buNone/>
            </a:pPr>
            <a:r>
              <a:rPr lang="es-MX" b="1" dirty="0"/>
              <a:t>1.-</a:t>
            </a:r>
            <a:r>
              <a:rPr lang="es-MX" dirty="0"/>
              <a:t> Administración (Consejo-Administrador) vs (Consejo y Director)</a:t>
            </a:r>
          </a:p>
        </p:txBody>
      </p:sp>
    </p:spTree>
    <p:extLst>
      <p:ext uri="{BB962C8B-B14F-4D97-AF65-F5344CB8AC3E}">
        <p14:creationId xmlns:p14="http://schemas.microsoft.com/office/powerpoint/2010/main" val="14362369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indent="0" algn="just">
              <a:buNone/>
            </a:pPr>
            <a:r>
              <a:rPr lang="es-ES_tradnl" b="1" dirty="0"/>
              <a:t>2.-</a:t>
            </a:r>
            <a:r>
              <a:rPr lang="es-ES_tradnl" dirty="0"/>
              <a:t> Vigilancia (comisario) vs (Auditor externo o comité de auditores</a:t>
            </a:r>
            <a:r>
              <a:rPr lang="es-ES_tradnl" dirty="0" smtClean="0"/>
              <a:t>)</a:t>
            </a:r>
          </a:p>
          <a:p>
            <a:pPr marL="0" indent="0" algn="just">
              <a:buNone/>
            </a:pPr>
            <a:endParaRPr lang="es-MX" dirty="0"/>
          </a:p>
          <a:p>
            <a:pPr marL="0" indent="0" algn="just">
              <a:buNone/>
            </a:pPr>
            <a:r>
              <a:rPr lang="es-ES_tradnl" b="1" dirty="0"/>
              <a:t>3.-</a:t>
            </a:r>
            <a:r>
              <a:rPr lang="es-ES_tradnl" dirty="0"/>
              <a:t> Minorías </a:t>
            </a:r>
            <a:r>
              <a:rPr lang="es-ES_tradnl" dirty="0" smtClean="0"/>
              <a:t>%</a:t>
            </a:r>
          </a:p>
          <a:p>
            <a:pPr marL="0" indent="0" algn="just">
              <a:buNone/>
            </a:pPr>
            <a:endParaRPr lang="es-MX" dirty="0"/>
          </a:p>
          <a:p>
            <a:pPr marL="0" indent="0" algn="just">
              <a:buNone/>
            </a:pPr>
            <a:r>
              <a:rPr lang="es-ES_tradnl" b="1" dirty="0"/>
              <a:t>4.-</a:t>
            </a:r>
            <a:r>
              <a:rPr lang="es-ES_tradnl" dirty="0"/>
              <a:t> Compra de acciones propias (ninguna vota)</a:t>
            </a:r>
            <a:endParaRPr lang="es-MX" dirty="0"/>
          </a:p>
          <a:p>
            <a:pPr algn="just"/>
            <a:endParaRPr lang="es-MX" dirty="0"/>
          </a:p>
        </p:txBody>
      </p:sp>
    </p:spTree>
    <p:extLst>
      <p:ext uri="{BB962C8B-B14F-4D97-AF65-F5344CB8AC3E}">
        <p14:creationId xmlns:p14="http://schemas.microsoft.com/office/powerpoint/2010/main" val="35779060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685800" y="2895079"/>
            <a:ext cx="7772400" cy="1470025"/>
          </a:xfrm>
        </p:spPr>
        <p:txBody>
          <a:bodyPr>
            <a:normAutofit/>
          </a:bodyPr>
          <a:lstStyle/>
          <a:p>
            <a:r>
              <a:rPr lang="es-MX" sz="4800" b="1" dirty="0">
                <a:latin typeface="+mn-lt"/>
              </a:rPr>
              <a:t>NACEN</a:t>
            </a:r>
            <a:r>
              <a:rPr lang="es-MX" sz="4800" b="1" dirty="0" smtClean="0">
                <a:latin typeface="+mn-lt"/>
              </a:rPr>
              <a:t>…. CRECEN…. MUEREN</a:t>
            </a:r>
            <a:endParaRPr lang="es-MX" sz="4800" b="1" dirty="0">
              <a:latin typeface="+mn-lt"/>
            </a:endParaRPr>
          </a:p>
        </p:txBody>
      </p:sp>
    </p:spTree>
    <p:extLst>
      <p:ext uri="{BB962C8B-B14F-4D97-AF65-F5344CB8AC3E}">
        <p14:creationId xmlns:p14="http://schemas.microsoft.com/office/powerpoint/2010/main" val="387395022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indent="0" algn="just">
              <a:buNone/>
            </a:pPr>
            <a:endParaRPr lang="es-ES_tradnl" dirty="0" smtClean="0"/>
          </a:p>
          <a:p>
            <a:pPr marL="0" indent="0" algn="just">
              <a:buNone/>
            </a:pPr>
            <a:r>
              <a:rPr lang="es-ES_tradnl" b="1" dirty="0" smtClean="0"/>
              <a:t>5</a:t>
            </a:r>
            <a:r>
              <a:rPr lang="es-ES_tradnl" b="1" dirty="0"/>
              <a:t>.-</a:t>
            </a:r>
            <a:r>
              <a:rPr lang="es-ES_tradnl" dirty="0"/>
              <a:t> Publicar estados financieros (opcional y sin sanción 177</a:t>
            </a:r>
            <a:r>
              <a:rPr lang="es-ES_tradnl" dirty="0" smtClean="0"/>
              <a:t>)</a:t>
            </a:r>
          </a:p>
          <a:p>
            <a:pPr marL="0" indent="0" algn="just">
              <a:buNone/>
            </a:pPr>
            <a:endParaRPr lang="es-MX" dirty="0"/>
          </a:p>
          <a:p>
            <a:pPr marL="0" indent="0" algn="just">
              <a:buNone/>
            </a:pPr>
            <a:r>
              <a:rPr lang="es-ES_tradnl" b="1" dirty="0"/>
              <a:t>6.-</a:t>
            </a:r>
            <a:r>
              <a:rPr lang="es-ES_tradnl" dirty="0"/>
              <a:t> Cuidado con el 17 LGSM vs 13-III c) LMV</a:t>
            </a:r>
            <a:endParaRPr lang="es-MX" dirty="0"/>
          </a:p>
          <a:p>
            <a:pPr algn="just"/>
            <a:endParaRPr lang="es-MX" dirty="0"/>
          </a:p>
        </p:txBody>
      </p:sp>
    </p:spTree>
    <p:extLst>
      <p:ext uri="{BB962C8B-B14F-4D97-AF65-F5344CB8AC3E}">
        <p14:creationId xmlns:p14="http://schemas.microsoft.com/office/powerpoint/2010/main" val="153921558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Título"/>
          <p:cNvSpPr>
            <a:spLocks noGrp="1"/>
          </p:cNvSpPr>
          <p:nvPr>
            <p:ph type="title"/>
          </p:nvPr>
        </p:nvSpPr>
        <p:spPr/>
        <p:txBody>
          <a:bodyPr>
            <a:normAutofit fontScale="90000"/>
          </a:bodyPr>
          <a:lstStyle/>
          <a:p>
            <a:r>
              <a:rPr lang="es-MX" b="1" dirty="0"/>
              <a:t>SOCIEDAD DE </a:t>
            </a:r>
            <a:r>
              <a:rPr lang="es-MX" b="1" dirty="0" smtClean="0"/>
              <a:t>RESPONSABILIDAD LIMITADA</a:t>
            </a:r>
            <a:endParaRPr lang="es-MX" b="1" dirty="0"/>
          </a:p>
        </p:txBody>
      </p:sp>
      <p:sp>
        <p:nvSpPr>
          <p:cNvPr id="7" name="6 Marcador de contenido"/>
          <p:cNvSpPr>
            <a:spLocks noGrp="1"/>
          </p:cNvSpPr>
          <p:nvPr>
            <p:ph idx="1"/>
          </p:nvPr>
        </p:nvSpPr>
        <p:spPr/>
        <p:txBody>
          <a:bodyPr/>
          <a:lstStyle/>
          <a:p>
            <a:pPr marL="0" lvl="0" indent="0" algn="just">
              <a:buNone/>
            </a:pPr>
            <a:endParaRPr lang="es-ES_tradnl" dirty="0"/>
          </a:p>
          <a:p>
            <a:pPr marL="0" lvl="0" indent="0" algn="just">
              <a:buNone/>
            </a:pPr>
            <a:endParaRPr lang="es-ES_tradnl" dirty="0" smtClean="0"/>
          </a:p>
          <a:p>
            <a:pPr algn="just"/>
            <a:r>
              <a:rPr lang="es-ES_tradnl" dirty="0" smtClean="0"/>
              <a:t>No </a:t>
            </a:r>
            <a:r>
              <a:rPr lang="es-ES_tradnl" dirty="0"/>
              <a:t>hay tipos de Asambleas</a:t>
            </a:r>
            <a:r>
              <a:rPr lang="es-ES_tradnl" dirty="0" smtClean="0"/>
              <a:t>.</a:t>
            </a:r>
          </a:p>
          <a:p>
            <a:pPr marL="0" lvl="0" indent="0" algn="just">
              <a:buNone/>
            </a:pPr>
            <a:endParaRPr lang="es-MX" dirty="0"/>
          </a:p>
          <a:p>
            <a:pPr algn="just"/>
            <a:r>
              <a:rPr lang="es-ES_tradnl" dirty="0"/>
              <a:t>No hay títulos para partes </a:t>
            </a:r>
            <a:r>
              <a:rPr lang="es-ES_tradnl" dirty="0" smtClean="0"/>
              <a:t>sociales</a:t>
            </a:r>
          </a:p>
          <a:p>
            <a:pPr marL="0" lvl="0" indent="0" algn="just">
              <a:buNone/>
            </a:pPr>
            <a:endParaRPr lang="es-MX" dirty="0"/>
          </a:p>
          <a:p>
            <a:pPr algn="just"/>
            <a:r>
              <a:rPr lang="es-ES_tradnl" dirty="0"/>
              <a:t>No son embargables</a:t>
            </a:r>
            <a:endParaRPr lang="es-MX" dirty="0"/>
          </a:p>
          <a:p>
            <a:pPr algn="just"/>
            <a:endParaRPr lang="es-MX" dirty="0"/>
          </a:p>
        </p:txBody>
      </p:sp>
    </p:spTree>
    <p:extLst>
      <p:ext uri="{BB962C8B-B14F-4D97-AF65-F5344CB8AC3E}">
        <p14:creationId xmlns:p14="http://schemas.microsoft.com/office/powerpoint/2010/main" val="258721169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lgn="just"/>
            <a:r>
              <a:rPr lang="es-ES_tradnl" dirty="0" smtClean="0"/>
              <a:t>Derecho </a:t>
            </a:r>
            <a:r>
              <a:rPr lang="es-ES_tradnl" dirty="0"/>
              <a:t>del tanto para enajenar partes sociales</a:t>
            </a:r>
            <a:r>
              <a:rPr lang="es-ES_tradnl" dirty="0" smtClean="0"/>
              <a:t>.</a:t>
            </a:r>
          </a:p>
          <a:p>
            <a:pPr marL="0" lvl="0" indent="0" algn="just">
              <a:buNone/>
            </a:pPr>
            <a:endParaRPr lang="es-MX" dirty="0"/>
          </a:p>
          <a:p>
            <a:pPr algn="just"/>
            <a:r>
              <a:rPr lang="es-ES_tradnl" dirty="0"/>
              <a:t>No hay Vigilancia – comisario -obligatoria-relleno</a:t>
            </a:r>
            <a:endParaRPr lang="es-MX" dirty="0"/>
          </a:p>
          <a:p>
            <a:pPr algn="just"/>
            <a:endParaRPr lang="es-MX" dirty="0"/>
          </a:p>
          <a:p>
            <a:pPr algn="just"/>
            <a:r>
              <a:rPr lang="es-ES_tradnl" dirty="0"/>
              <a:t>No más de 50 socios.</a:t>
            </a:r>
            <a:endParaRPr lang="es-MX" dirty="0"/>
          </a:p>
          <a:p>
            <a:pPr algn="just"/>
            <a:endParaRPr lang="es-MX" dirty="0"/>
          </a:p>
        </p:txBody>
      </p:sp>
    </p:spTree>
    <p:extLst>
      <p:ext uri="{BB962C8B-B14F-4D97-AF65-F5344CB8AC3E}">
        <p14:creationId xmlns:p14="http://schemas.microsoft.com/office/powerpoint/2010/main" val="26214103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marL="0" indent="0" algn="ctr">
              <a:buNone/>
            </a:pPr>
            <a:endParaRPr lang="es-MX" sz="4800" b="1" dirty="0" smtClean="0"/>
          </a:p>
          <a:p>
            <a:pPr marL="0" indent="0" algn="ctr">
              <a:buNone/>
            </a:pPr>
            <a:endParaRPr lang="es-MX" sz="4800" b="1" dirty="0"/>
          </a:p>
          <a:p>
            <a:pPr marL="0" indent="0" algn="ctr">
              <a:buNone/>
            </a:pPr>
            <a:r>
              <a:rPr lang="es-MX" sz="4800" b="1" dirty="0" smtClean="0"/>
              <a:t>CUADRO COMPARATIVO</a:t>
            </a:r>
            <a:endParaRPr lang="es-MX" sz="4800" b="1" dirty="0"/>
          </a:p>
        </p:txBody>
      </p:sp>
    </p:spTree>
    <p:extLst>
      <p:ext uri="{BB962C8B-B14F-4D97-AF65-F5344CB8AC3E}">
        <p14:creationId xmlns:p14="http://schemas.microsoft.com/office/powerpoint/2010/main" val="137484293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0025" y="1414463"/>
            <a:ext cx="8743950" cy="402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9270253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 y="966788"/>
            <a:ext cx="8763000" cy="4924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0612777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354" y="908720"/>
            <a:ext cx="8743950" cy="2266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9354" y="3175670"/>
            <a:ext cx="8743950" cy="2962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9120191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5263" y="1647825"/>
            <a:ext cx="8753475" cy="3562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784431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5263" y="957263"/>
            <a:ext cx="8753475" cy="4943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1229405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 y="1533525"/>
            <a:ext cx="8763000" cy="3790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608757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b="1" dirty="0">
                <a:latin typeface="+mn-lt"/>
              </a:rPr>
              <a:t>INTERVENCIÓN EN </a:t>
            </a:r>
            <a:r>
              <a:rPr lang="es-MX" b="1" dirty="0" smtClean="0">
                <a:latin typeface="+mn-lt"/>
              </a:rPr>
              <a:t>SU PLANEACIÓN</a:t>
            </a:r>
            <a:r>
              <a:rPr lang="es-MX" b="1" dirty="0">
                <a:latin typeface="+mn-lt"/>
              </a:rPr>
              <a:t>….(NACEN)</a:t>
            </a:r>
          </a:p>
        </p:txBody>
      </p:sp>
      <p:sp>
        <p:nvSpPr>
          <p:cNvPr id="3" name="2 Marcador de contenido"/>
          <p:cNvSpPr>
            <a:spLocks noGrp="1"/>
          </p:cNvSpPr>
          <p:nvPr>
            <p:ph idx="1"/>
          </p:nvPr>
        </p:nvSpPr>
        <p:spPr>
          <a:xfrm>
            <a:off x="457200" y="2071389"/>
            <a:ext cx="8229600" cy="4525963"/>
          </a:xfrm>
        </p:spPr>
        <p:txBody>
          <a:bodyPr>
            <a:normAutofit/>
          </a:bodyPr>
          <a:lstStyle/>
          <a:p>
            <a:pPr marL="0" indent="0" algn="just">
              <a:buNone/>
            </a:pPr>
            <a:r>
              <a:rPr lang="es-MX" b="1" dirty="0" smtClean="0"/>
              <a:t>1</a:t>
            </a:r>
            <a:r>
              <a:rPr lang="es-MX" b="1" dirty="0"/>
              <a:t>.-</a:t>
            </a:r>
            <a:r>
              <a:rPr lang="es-MX" dirty="0"/>
              <a:t> El notario debe no </a:t>
            </a:r>
            <a:r>
              <a:rPr lang="es-MX" dirty="0" smtClean="0"/>
              <a:t>sólo </a:t>
            </a:r>
            <a:r>
              <a:rPr lang="es-MX" dirty="0"/>
              <a:t>limitarse a elaborar lo que se le solicite. </a:t>
            </a:r>
            <a:endParaRPr lang="es-MX" dirty="0" smtClean="0"/>
          </a:p>
          <a:p>
            <a:pPr marL="0" indent="0" algn="just">
              <a:buNone/>
            </a:pPr>
            <a:endParaRPr lang="es-MX" dirty="0"/>
          </a:p>
          <a:p>
            <a:pPr marL="0" indent="0" algn="just">
              <a:buNone/>
            </a:pPr>
            <a:r>
              <a:rPr lang="es-MX" b="1" dirty="0"/>
              <a:t>2.-</a:t>
            </a:r>
            <a:r>
              <a:rPr lang="es-MX" dirty="0"/>
              <a:t> El notario como asesor </a:t>
            </a:r>
            <a:r>
              <a:rPr lang="es-MX" dirty="0" smtClean="0"/>
              <a:t>debe </a:t>
            </a:r>
            <a:r>
              <a:rPr lang="es-MX" dirty="0"/>
              <a:t>explicar al cliente las consecuencias del acto jurídico que pretende realizar a efecto de que este tome la determinación de cuál es la figura que más le conviene.</a:t>
            </a:r>
          </a:p>
        </p:txBody>
      </p:sp>
    </p:spTree>
    <p:extLst>
      <p:ext uri="{BB962C8B-B14F-4D97-AF65-F5344CB8AC3E}">
        <p14:creationId xmlns:p14="http://schemas.microsoft.com/office/powerpoint/2010/main" val="30754293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0975" y="260648"/>
            <a:ext cx="8782050" cy="4867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0975" y="5119116"/>
            <a:ext cx="8753475" cy="1352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2508526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5263" y="1181100"/>
            <a:ext cx="8753475"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3773994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7803" y="64368"/>
            <a:ext cx="8753475" cy="487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2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7803" y="4725144"/>
            <a:ext cx="8743950" cy="201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79937431"/>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0025" y="-1910"/>
            <a:ext cx="8743950" cy="3790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4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3751659"/>
            <a:ext cx="8772525" cy="3133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99897011"/>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260648"/>
            <a:ext cx="8743950" cy="3571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26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3789040"/>
            <a:ext cx="8763000" cy="201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72647057"/>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5263" y="1524000"/>
            <a:ext cx="8753475" cy="381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49714627"/>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indent="0" algn="ctr">
              <a:buNone/>
            </a:pPr>
            <a:r>
              <a:rPr lang="es-ES_tradnl" sz="4800" b="1" dirty="0" smtClean="0"/>
              <a:t>CASOS QUE SE PUEDEN PREVER, ADEMÁS DE OTROS COMO:</a:t>
            </a:r>
            <a:endParaRPr lang="es-ES" sz="4800" b="1" i="1" dirty="0" smtClean="0">
              <a:effectLst/>
              <a:ea typeface="MS Mincho"/>
              <a:cs typeface="Calibri"/>
            </a:endParaRPr>
          </a:p>
          <a:p>
            <a:pPr marL="0" indent="0" algn="ctr">
              <a:buNone/>
            </a:pPr>
            <a:endParaRPr lang="es-ES" b="1" i="1" dirty="0">
              <a:ea typeface="MS Mincho"/>
              <a:cs typeface="Calibri"/>
            </a:endParaRPr>
          </a:p>
          <a:p>
            <a:pPr marL="0" indent="0" algn="ctr">
              <a:buNone/>
            </a:pPr>
            <a:r>
              <a:rPr lang="es-ES" sz="2400" b="1" i="1" dirty="0" smtClean="0">
                <a:effectLst/>
                <a:ea typeface="MS Mincho"/>
                <a:cs typeface="Calibri"/>
              </a:rPr>
              <a:t>ARTICULO 198 LGSM =16 LMV</a:t>
            </a:r>
            <a:endParaRPr lang="es-MX" sz="2400" dirty="0" smtClean="0">
              <a:effectLst/>
              <a:ea typeface="MS Mincho"/>
              <a:cs typeface="Times New Roman"/>
            </a:endParaRPr>
          </a:p>
          <a:p>
            <a:endParaRPr lang="es-MX" dirty="0"/>
          </a:p>
        </p:txBody>
      </p:sp>
    </p:spTree>
    <p:extLst>
      <p:ext uri="{BB962C8B-B14F-4D97-AF65-F5344CB8AC3E}">
        <p14:creationId xmlns:p14="http://schemas.microsoft.com/office/powerpoint/2010/main" val="121188108"/>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36712"/>
            <a:ext cx="8229600" cy="5289451"/>
          </a:xfrm>
        </p:spPr>
        <p:txBody>
          <a:bodyPr>
            <a:noAutofit/>
          </a:bodyPr>
          <a:lstStyle/>
          <a:p>
            <a:pPr marL="0" indent="0" algn="just">
              <a:spcAft>
                <a:spcPts val="0"/>
              </a:spcAft>
              <a:buNone/>
            </a:pPr>
            <a:r>
              <a:rPr lang="es-ES" sz="2400" i="1" dirty="0" smtClean="0">
                <a:effectLst/>
                <a:ea typeface="MS Mincho"/>
                <a:cs typeface="Calibri"/>
              </a:rPr>
              <a:t> </a:t>
            </a:r>
            <a:endParaRPr lang="es-MX" sz="2400" dirty="0" smtClean="0">
              <a:effectLst/>
              <a:ea typeface="MS Mincho"/>
              <a:cs typeface="Times New Roman"/>
            </a:endParaRPr>
          </a:p>
          <a:p>
            <a:pPr marL="0" indent="0" algn="just">
              <a:spcAft>
                <a:spcPts val="0"/>
              </a:spcAft>
              <a:buNone/>
            </a:pPr>
            <a:r>
              <a:rPr lang="es-ES" sz="2400" i="1" dirty="0" smtClean="0">
                <a:solidFill>
                  <a:srgbClr val="800000"/>
                </a:solidFill>
                <a:effectLst/>
                <a:ea typeface="MS Mincho"/>
                <a:cs typeface="Calibri"/>
              </a:rPr>
              <a:t>TAG –ALONG (derecho de acompañamiento)</a:t>
            </a:r>
            <a:endParaRPr lang="es-MX" sz="2400" dirty="0" smtClean="0">
              <a:effectLst/>
              <a:ea typeface="MS Mincho"/>
              <a:cs typeface="Times New Roman"/>
            </a:endParaRPr>
          </a:p>
          <a:p>
            <a:pPr marL="0" indent="0" algn="just">
              <a:spcAft>
                <a:spcPts val="0"/>
              </a:spcAft>
              <a:buNone/>
            </a:pPr>
            <a:endParaRPr lang="es-MX" sz="2400" dirty="0" smtClean="0">
              <a:effectLst/>
              <a:ea typeface="MS Mincho"/>
              <a:cs typeface="Times New Roman"/>
            </a:endParaRPr>
          </a:p>
          <a:p>
            <a:pPr marL="0" indent="0" algn="just">
              <a:spcAft>
                <a:spcPts val="0"/>
              </a:spcAft>
              <a:buNone/>
            </a:pPr>
            <a:r>
              <a:rPr lang="es-ES" sz="2400" dirty="0" smtClean="0">
                <a:effectLst/>
                <a:ea typeface="MS Mincho"/>
                <a:cs typeface="Calibri"/>
              </a:rPr>
              <a:t>Derecho de socio minoritario de vender su participación cuando el mayoritario venda. El mayoritario tendría obligación de notificar al minoritario cuando haya comprador y las condiciones para ver si está interesado. Pero es derecho de la minoría.</a:t>
            </a:r>
            <a:endParaRPr lang="es-MX" sz="2400" dirty="0" smtClean="0">
              <a:effectLst/>
              <a:ea typeface="MS Mincho"/>
              <a:cs typeface="Times New Roman"/>
            </a:endParaRPr>
          </a:p>
          <a:p>
            <a:pPr marL="0" indent="0" algn="just">
              <a:spcAft>
                <a:spcPts val="0"/>
              </a:spcAft>
              <a:buNone/>
            </a:pPr>
            <a:r>
              <a:rPr lang="es-ES" sz="2400" b="1" dirty="0" smtClean="0">
                <a:solidFill>
                  <a:srgbClr val="232323"/>
                </a:solidFill>
                <a:effectLst/>
                <a:ea typeface="MS Mincho"/>
                <a:cs typeface="Arial"/>
              </a:rPr>
              <a:t> </a:t>
            </a:r>
            <a:endParaRPr lang="es-MX" sz="2400" dirty="0" smtClean="0">
              <a:effectLst/>
              <a:ea typeface="MS Mincho"/>
              <a:cs typeface="Times New Roman"/>
            </a:endParaRPr>
          </a:p>
          <a:p>
            <a:pPr marL="0" indent="0" algn="just">
              <a:spcAft>
                <a:spcPts val="0"/>
              </a:spcAft>
              <a:buNone/>
            </a:pPr>
            <a:r>
              <a:rPr lang="es-ES" sz="2400" b="1" dirty="0" smtClean="0">
                <a:solidFill>
                  <a:srgbClr val="232323"/>
                </a:solidFill>
                <a:effectLst/>
                <a:ea typeface="MS Mincho"/>
                <a:cs typeface="Arial"/>
              </a:rPr>
              <a:t>a).-</a:t>
            </a:r>
            <a:r>
              <a:rPr lang="es-ES" sz="2400" dirty="0" smtClean="0">
                <a:solidFill>
                  <a:srgbClr val="232323"/>
                </a:solidFill>
                <a:effectLst/>
                <a:ea typeface="MS Mincho"/>
                <a:cs typeface="Arial"/>
              </a:rPr>
              <a:t> Que uno o varios accionistas solamente puedan enajenar la totalidad o parte de su tenencia accionaria, cuando el adquirente se obligue también a adquirir una proporción o la totalidad de las acciones de otro u otros accionistas, en iguales condiciones</a:t>
            </a:r>
            <a:endParaRPr lang="es-MX" sz="2400" dirty="0" smtClean="0">
              <a:effectLst/>
              <a:ea typeface="MS Mincho"/>
              <a:cs typeface="Times New Roman"/>
            </a:endParaRPr>
          </a:p>
          <a:p>
            <a:endParaRPr lang="es-MX" sz="2400" dirty="0"/>
          </a:p>
        </p:txBody>
      </p:sp>
    </p:spTree>
    <p:extLst>
      <p:ext uri="{BB962C8B-B14F-4D97-AF65-F5344CB8AC3E}">
        <p14:creationId xmlns:p14="http://schemas.microsoft.com/office/powerpoint/2010/main" val="1771190488"/>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20688"/>
            <a:ext cx="8229600" cy="5505475"/>
          </a:xfrm>
        </p:spPr>
        <p:txBody>
          <a:bodyPr>
            <a:normAutofit/>
          </a:bodyPr>
          <a:lstStyle/>
          <a:p>
            <a:pPr marL="0" indent="0" algn="just">
              <a:spcAft>
                <a:spcPts val="0"/>
              </a:spcAft>
              <a:buNone/>
            </a:pPr>
            <a:r>
              <a:rPr lang="es-ES" sz="2400" dirty="0" smtClean="0">
                <a:solidFill>
                  <a:srgbClr val="800000"/>
                </a:solidFill>
                <a:effectLst/>
                <a:ea typeface="MS Mincho"/>
                <a:cs typeface="Calibri"/>
              </a:rPr>
              <a:t>DRAG- ALONG (derecho de arrastre)</a:t>
            </a:r>
            <a:endParaRPr lang="es-MX" sz="2400" dirty="0" smtClean="0">
              <a:effectLst/>
              <a:ea typeface="MS Mincho"/>
              <a:cs typeface="Times New Roman"/>
            </a:endParaRPr>
          </a:p>
          <a:p>
            <a:pPr algn="just">
              <a:spcAft>
                <a:spcPts val="0"/>
              </a:spcAft>
            </a:pPr>
            <a:endParaRPr lang="es-MX" sz="2400" dirty="0" smtClean="0">
              <a:effectLst/>
              <a:ea typeface="MS Mincho"/>
              <a:cs typeface="Times New Roman"/>
            </a:endParaRPr>
          </a:p>
          <a:p>
            <a:pPr marL="0" indent="0" algn="just">
              <a:spcAft>
                <a:spcPts val="0"/>
              </a:spcAft>
              <a:buNone/>
            </a:pPr>
            <a:r>
              <a:rPr lang="es-ES" sz="2400" dirty="0" smtClean="0">
                <a:effectLst/>
                <a:ea typeface="MS Mincho"/>
                <a:cs typeface="Calibri"/>
              </a:rPr>
              <a:t>Derecho de socio mayoritario de obligar al socio minoritario a que “le acompañe” para vender juntos. Para evitar injusticias se podrá pactar que en caso de que el minoritario no quiera vender, tendría derecho a comprar lo del mayoritario pero a las mismas condiciones de la venta ofrecida.</a:t>
            </a:r>
            <a:endParaRPr lang="es-MX" sz="2400" dirty="0" smtClean="0">
              <a:effectLst/>
              <a:ea typeface="MS Mincho"/>
              <a:cs typeface="Times New Roman"/>
            </a:endParaRPr>
          </a:p>
          <a:p>
            <a:pPr marL="0" indent="0" algn="just">
              <a:spcAft>
                <a:spcPts val="0"/>
              </a:spcAft>
              <a:buNone/>
            </a:pPr>
            <a:r>
              <a:rPr lang="es-ES" sz="2400" b="1" dirty="0" smtClean="0">
                <a:solidFill>
                  <a:srgbClr val="232323"/>
                </a:solidFill>
                <a:effectLst/>
                <a:ea typeface="MS Mincho"/>
                <a:cs typeface="Arial"/>
              </a:rPr>
              <a:t> </a:t>
            </a:r>
            <a:endParaRPr lang="es-MX" sz="2400" dirty="0" smtClean="0">
              <a:effectLst/>
              <a:ea typeface="MS Mincho"/>
              <a:cs typeface="Times New Roman"/>
            </a:endParaRPr>
          </a:p>
          <a:p>
            <a:pPr marL="0" indent="0" algn="just">
              <a:spcAft>
                <a:spcPts val="0"/>
              </a:spcAft>
              <a:buNone/>
            </a:pPr>
            <a:r>
              <a:rPr lang="es-ES" sz="2400" b="1" dirty="0" smtClean="0">
                <a:solidFill>
                  <a:srgbClr val="232323"/>
                </a:solidFill>
                <a:effectLst/>
                <a:ea typeface="MS Mincho"/>
                <a:cs typeface="Arial"/>
              </a:rPr>
              <a:t>b).-</a:t>
            </a:r>
            <a:r>
              <a:rPr lang="es-ES" sz="2400" dirty="0" smtClean="0">
                <a:solidFill>
                  <a:srgbClr val="232323"/>
                </a:solidFill>
                <a:effectLst/>
                <a:ea typeface="MS Mincho"/>
                <a:cs typeface="Arial"/>
              </a:rPr>
              <a:t> Que uno o varios accionistas puedan exigir a otro socio la enajenación de la totalidad o parte de su tenencia accionaria, cuando aquéllos acepten una oferta de adquisición, en iguales condiciones</a:t>
            </a:r>
            <a:endParaRPr lang="es-MX" sz="2400" dirty="0" smtClean="0">
              <a:effectLst/>
              <a:ea typeface="MS Mincho"/>
              <a:cs typeface="Times New Roman"/>
            </a:endParaRPr>
          </a:p>
          <a:p>
            <a:endParaRPr lang="es-MX" sz="2400" dirty="0"/>
          </a:p>
        </p:txBody>
      </p:sp>
    </p:spTree>
    <p:extLst>
      <p:ext uri="{BB962C8B-B14F-4D97-AF65-F5344CB8AC3E}">
        <p14:creationId xmlns:p14="http://schemas.microsoft.com/office/powerpoint/2010/main" val="1651786491"/>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764704"/>
            <a:ext cx="8229600" cy="5361459"/>
          </a:xfrm>
        </p:spPr>
        <p:txBody>
          <a:bodyPr>
            <a:normAutofit/>
          </a:bodyPr>
          <a:lstStyle/>
          <a:p>
            <a:pPr marL="0" indent="0" algn="just">
              <a:spcAft>
                <a:spcPts val="0"/>
              </a:spcAft>
              <a:buNone/>
            </a:pPr>
            <a:r>
              <a:rPr lang="es-ES" sz="2600" dirty="0" smtClean="0">
                <a:solidFill>
                  <a:srgbClr val="800000"/>
                </a:solidFill>
                <a:effectLst/>
                <a:ea typeface="MS Mincho"/>
                <a:cs typeface="Calibri"/>
              </a:rPr>
              <a:t>CALL- RIGHT</a:t>
            </a:r>
            <a:endParaRPr lang="es-MX" sz="2600" dirty="0" smtClean="0">
              <a:effectLst/>
              <a:ea typeface="MS Mincho"/>
              <a:cs typeface="Times New Roman"/>
            </a:endParaRPr>
          </a:p>
          <a:p>
            <a:pPr marL="0" indent="0" algn="just">
              <a:spcAft>
                <a:spcPts val="0"/>
              </a:spcAft>
              <a:buNone/>
            </a:pPr>
            <a:r>
              <a:rPr lang="es-ES" sz="2600" dirty="0" smtClean="0">
                <a:effectLst/>
                <a:ea typeface="MS Mincho"/>
                <a:cs typeface="Calibri"/>
              </a:rPr>
              <a:t> </a:t>
            </a:r>
            <a:endParaRPr lang="es-MX" sz="2600" dirty="0" smtClean="0">
              <a:effectLst/>
              <a:ea typeface="MS Mincho"/>
              <a:cs typeface="Times New Roman"/>
            </a:endParaRPr>
          </a:p>
          <a:p>
            <a:pPr marL="0" indent="0" algn="just">
              <a:spcAft>
                <a:spcPts val="0"/>
              </a:spcAft>
              <a:buNone/>
            </a:pPr>
            <a:r>
              <a:rPr lang="es-ES" sz="2600" dirty="0" smtClean="0">
                <a:effectLst/>
                <a:ea typeface="MS Mincho"/>
                <a:cs typeface="Calibri"/>
              </a:rPr>
              <a:t>Derecho u opción de comprar acciones a un precio y plazo. No es obligación</a:t>
            </a:r>
            <a:endParaRPr lang="es-MX" sz="2600" dirty="0" smtClean="0">
              <a:effectLst/>
              <a:ea typeface="MS Mincho"/>
              <a:cs typeface="Times New Roman"/>
            </a:endParaRPr>
          </a:p>
          <a:p>
            <a:pPr algn="just">
              <a:spcAft>
                <a:spcPts val="0"/>
              </a:spcAft>
            </a:pPr>
            <a:endParaRPr lang="es-MX" sz="2600" dirty="0" smtClean="0">
              <a:effectLst/>
              <a:ea typeface="MS Mincho"/>
              <a:cs typeface="Times New Roman"/>
            </a:endParaRPr>
          </a:p>
          <a:p>
            <a:pPr marL="0" indent="0" algn="just">
              <a:spcAft>
                <a:spcPts val="0"/>
              </a:spcAft>
              <a:buNone/>
            </a:pPr>
            <a:r>
              <a:rPr lang="es-ES" sz="2600" b="1" dirty="0" smtClean="0">
                <a:solidFill>
                  <a:srgbClr val="232323"/>
                </a:solidFill>
                <a:effectLst/>
                <a:ea typeface="MS Mincho"/>
                <a:cs typeface="Arial"/>
              </a:rPr>
              <a:t>d).-</a:t>
            </a:r>
            <a:r>
              <a:rPr lang="es-ES" sz="2600" dirty="0" smtClean="0">
                <a:solidFill>
                  <a:srgbClr val="232323"/>
                </a:solidFill>
                <a:effectLst/>
                <a:ea typeface="MS Mincho"/>
                <a:cs typeface="Arial"/>
              </a:rPr>
              <a:t> Que uno o varios accionistas queden obligados a suscribir y pagar cierto número de acciones representativas del capital social de la sociedad, a un precio determinado o determinable, y</a:t>
            </a:r>
            <a:endParaRPr lang="es-MX" sz="2600" dirty="0" smtClean="0">
              <a:effectLst/>
              <a:ea typeface="MS Mincho"/>
              <a:cs typeface="Times New Roman"/>
            </a:endParaRPr>
          </a:p>
          <a:p>
            <a:endParaRPr lang="es-MX" sz="2600" dirty="0"/>
          </a:p>
        </p:txBody>
      </p:sp>
    </p:spTree>
    <p:extLst>
      <p:ext uri="{BB962C8B-B14F-4D97-AF65-F5344CB8AC3E}">
        <p14:creationId xmlns:p14="http://schemas.microsoft.com/office/powerpoint/2010/main" val="31563484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contenido"/>
          <p:cNvSpPr>
            <a:spLocks noGrp="1"/>
          </p:cNvSpPr>
          <p:nvPr>
            <p:ph idx="1"/>
          </p:nvPr>
        </p:nvSpPr>
        <p:spPr/>
        <p:txBody>
          <a:bodyPr/>
          <a:lstStyle/>
          <a:p>
            <a:pPr marL="0" indent="0" algn="just">
              <a:buNone/>
            </a:pPr>
            <a:r>
              <a:rPr lang="es-MX" b="1" dirty="0"/>
              <a:t>3.- </a:t>
            </a:r>
            <a:r>
              <a:rPr lang="es-MX" dirty="0"/>
              <a:t>Las personas morales se constituyen tomando como consideración su </a:t>
            </a:r>
            <a:r>
              <a:rPr lang="es-MX" b="1" dirty="0"/>
              <a:t>FINALIDAD</a:t>
            </a:r>
            <a:r>
              <a:rPr lang="es-MX" dirty="0"/>
              <a:t>, sea social, cultural, económica, lucrativa, religiosa, etc. </a:t>
            </a:r>
            <a:endParaRPr lang="es-MX" dirty="0" smtClean="0"/>
          </a:p>
          <a:p>
            <a:pPr marL="0" indent="0" algn="just">
              <a:buNone/>
            </a:pPr>
            <a:endParaRPr lang="es-MX" dirty="0"/>
          </a:p>
          <a:p>
            <a:pPr marL="0" indent="0" algn="just">
              <a:buNone/>
            </a:pPr>
            <a:r>
              <a:rPr lang="es-MX" dirty="0" smtClean="0"/>
              <a:t>De </a:t>
            </a:r>
            <a:r>
              <a:rPr lang="es-MX" dirty="0"/>
              <a:t>aquí lo importante de conocer los distintos tipos sociales que existen. </a:t>
            </a:r>
          </a:p>
          <a:p>
            <a:pPr algn="just"/>
            <a:endParaRPr lang="es-MX" dirty="0"/>
          </a:p>
        </p:txBody>
      </p:sp>
    </p:spTree>
    <p:extLst>
      <p:ext uri="{BB962C8B-B14F-4D97-AF65-F5344CB8AC3E}">
        <p14:creationId xmlns:p14="http://schemas.microsoft.com/office/powerpoint/2010/main" val="2974960384"/>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764704"/>
            <a:ext cx="8229600" cy="5361459"/>
          </a:xfrm>
        </p:spPr>
        <p:txBody>
          <a:bodyPr>
            <a:normAutofit/>
          </a:bodyPr>
          <a:lstStyle/>
          <a:p>
            <a:pPr marL="0" indent="0" algn="just">
              <a:spcAft>
                <a:spcPts val="0"/>
              </a:spcAft>
              <a:buNone/>
            </a:pPr>
            <a:r>
              <a:rPr lang="es-ES" sz="2600" dirty="0" smtClean="0">
                <a:solidFill>
                  <a:srgbClr val="800000"/>
                </a:solidFill>
                <a:effectLst/>
                <a:ea typeface="MS Mincho"/>
                <a:cs typeface="Calibri"/>
              </a:rPr>
              <a:t>PUT-RIGHT</a:t>
            </a:r>
            <a:endParaRPr lang="es-MX" sz="2600" dirty="0" smtClean="0">
              <a:effectLst/>
              <a:ea typeface="MS Mincho"/>
              <a:cs typeface="Times New Roman"/>
            </a:endParaRPr>
          </a:p>
          <a:p>
            <a:pPr algn="just">
              <a:spcAft>
                <a:spcPts val="0"/>
              </a:spcAft>
            </a:pPr>
            <a:endParaRPr lang="es-MX" sz="2600" dirty="0" smtClean="0">
              <a:effectLst/>
              <a:ea typeface="MS Mincho"/>
              <a:cs typeface="Times New Roman"/>
            </a:endParaRPr>
          </a:p>
          <a:p>
            <a:pPr marL="0" indent="0" algn="just">
              <a:spcAft>
                <a:spcPts val="0"/>
              </a:spcAft>
              <a:buNone/>
            </a:pPr>
            <a:r>
              <a:rPr lang="es-ES" sz="2600" dirty="0" smtClean="0">
                <a:effectLst/>
                <a:ea typeface="MS Mincho"/>
                <a:cs typeface="Calibri"/>
              </a:rPr>
              <a:t>Derecho u opción de vender acciones a un precio y en un plazo. No es obligación </a:t>
            </a:r>
            <a:endParaRPr lang="es-MX" sz="2600" dirty="0" smtClean="0">
              <a:effectLst/>
              <a:ea typeface="MS Mincho"/>
              <a:cs typeface="Times New Roman"/>
            </a:endParaRPr>
          </a:p>
          <a:p>
            <a:pPr marL="0" indent="0" algn="just">
              <a:spcAft>
                <a:spcPts val="0"/>
              </a:spcAft>
              <a:buNone/>
            </a:pPr>
            <a:r>
              <a:rPr lang="es-ES" sz="2600" b="1" dirty="0" smtClean="0">
                <a:solidFill>
                  <a:srgbClr val="232323"/>
                </a:solidFill>
                <a:effectLst/>
                <a:ea typeface="MS Mincho"/>
                <a:cs typeface="Arial"/>
              </a:rPr>
              <a:t> </a:t>
            </a:r>
            <a:endParaRPr lang="es-MX" sz="2600" dirty="0" smtClean="0">
              <a:effectLst/>
              <a:ea typeface="MS Mincho"/>
              <a:cs typeface="Times New Roman"/>
            </a:endParaRPr>
          </a:p>
          <a:p>
            <a:pPr marL="0" indent="0" algn="just">
              <a:spcAft>
                <a:spcPts val="0"/>
              </a:spcAft>
              <a:buNone/>
            </a:pPr>
            <a:r>
              <a:rPr lang="es-ES" sz="2600" b="1" dirty="0" smtClean="0">
                <a:solidFill>
                  <a:srgbClr val="232323"/>
                </a:solidFill>
                <a:effectLst/>
                <a:ea typeface="MS Mincho"/>
                <a:cs typeface="Arial"/>
              </a:rPr>
              <a:t>c).-</a:t>
            </a:r>
            <a:r>
              <a:rPr lang="es-ES" sz="2600" dirty="0" smtClean="0">
                <a:solidFill>
                  <a:srgbClr val="232323"/>
                </a:solidFill>
                <a:effectLst/>
                <a:ea typeface="MS Mincho"/>
                <a:cs typeface="Arial"/>
              </a:rPr>
              <a:t> Que uno o varios accionistas tengan derecho a enajenar o adquirir de otro accionista, quien deberá estar obligado a enajenar o adquirir, según corresponda, la totalidad o parte de la tenencia accionaria objeto de la operación, a un precio determinado o determinable</a:t>
            </a:r>
            <a:endParaRPr lang="es-MX" sz="2600" dirty="0" smtClean="0">
              <a:effectLst/>
              <a:ea typeface="MS Mincho"/>
              <a:cs typeface="Times New Roman"/>
            </a:endParaRPr>
          </a:p>
          <a:p>
            <a:pPr algn="just"/>
            <a:endParaRPr lang="es-MX" sz="2600" dirty="0"/>
          </a:p>
        </p:txBody>
      </p:sp>
    </p:spTree>
    <p:extLst>
      <p:ext uri="{BB962C8B-B14F-4D97-AF65-F5344CB8AC3E}">
        <p14:creationId xmlns:p14="http://schemas.microsoft.com/office/powerpoint/2010/main" val="3035493499"/>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2708920"/>
            <a:ext cx="8445624" cy="1143000"/>
          </a:xfrm>
        </p:spPr>
        <p:txBody>
          <a:bodyPr>
            <a:noAutofit/>
          </a:bodyPr>
          <a:lstStyle/>
          <a:p>
            <a:r>
              <a:rPr lang="es-ES_tradnl" sz="4800" b="1" dirty="0"/>
              <a:t>ARTICULO 91 DE LGSM = 13 LMV</a:t>
            </a:r>
            <a:endParaRPr lang="es-MX" sz="4800" dirty="0"/>
          </a:p>
        </p:txBody>
      </p:sp>
    </p:spTree>
    <p:extLst>
      <p:ext uri="{BB962C8B-B14F-4D97-AF65-F5344CB8AC3E}">
        <p14:creationId xmlns:p14="http://schemas.microsoft.com/office/powerpoint/2010/main" val="1901908274"/>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contenido"/>
          <p:cNvSpPr>
            <a:spLocks noGrp="1"/>
          </p:cNvSpPr>
          <p:nvPr>
            <p:ph idx="1"/>
          </p:nvPr>
        </p:nvSpPr>
        <p:spPr>
          <a:xfrm>
            <a:off x="457200" y="692696"/>
            <a:ext cx="8229600" cy="5433467"/>
          </a:xfrm>
        </p:spPr>
        <p:txBody>
          <a:bodyPr>
            <a:noAutofit/>
          </a:bodyPr>
          <a:lstStyle/>
          <a:p>
            <a:pPr marL="0" indent="0" algn="just">
              <a:spcAft>
                <a:spcPts val="0"/>
              </a:spcAft>
              <a:buNone/>
            </a:pPr>
            <a:endParaRPr lang="es-ES_tradnl" dirty="0" smtClean="0">
              <a:solidFill>
                <a:srgbClr val="FF0000"/>
              </a:solidFill>
              <a:effectLst/>
              <a:ea typeface="MS Mincho"/>
              <a:cs typeface="Times New Roman"/>
            </a:endParaRPr>
          </a:p>
          <a:p>
            <a:pPr marL="0" indent="0" algn="just">
              <a:spcAft>
                <a:spcPts val="0"/>
              </a:spcAft>
              <a:buNone/>
            </a:pPr>
            <a:r>
              <a:rPr lang="es-ES_tradnl" dirty="0" smtClean="0">
                <a:solidFill>
                  <a:srgbClr val="FF0000"/>
                </a:solidFill>
                <a:effectLst/>
                <a:ea typeface="MS Mincho"/>
                <a:cs typeface="Times New Roman"/>
              </a:rPr>
              <a:t>1.-</a:t>
            </a:r>
            <a:r>
              <a:rPr lang="es-ES_tradnl" dirty="0" smtClean="0">
                <a:effectLst/>
                <a:ea typeface="MS Mincho"/>
                <a:cs typeface="Times New Roman"/>
              </a:rPr>
              <a:t>  </a:t>
            </a:r>
            <a:r>
              <a:rPr lang="es-ES_tradnl" dirty="0">
                <a:ea typeface="MS Mincho"/>
                <a:cs typeface="Times New Roman"/>
              </a:rPr>
              <a:t>E</a:t>
            </a:r>
            <a:r>
              <a:rPr lang="es-ES_tradnl" dirty="0" smtClean="0">
                <a:effectLst/>
                <a:ea typeface="MS Mincho"/>
                <a:cs typeface="Times New Roman"/>
              </a:rPr>
              <a:t>xpulsión de socios, derechos de retiro… determinación de precio de acciones  o  bases para determinarlo. 91-VII b),…ojo 130.</a:t>
            </a:r>
            <a:endParaRPr lang="es-MX" dirty="0" smtClean="0">
              <a:effectLst/>
              <a:ea typeface="MS Mincho"/>
              <a:cs typeface="Times New Roman"/>
            </a:endParaRPr>
          </a:p>
          <a:p>
            <a:pPr algn="just">
              <a:spcAft>
                <a:spcPts val="0"/>
              </a:spcAft>
            </a:pPr>
            <a:endParaRPr lang="es-MX" dirty="0" smtClean="0">
              <a:effectLst/>
              <a:ea typeface="MS Mincho"/>
              <a:cs typeface="Times New Roman"/>
            </a:endParaRPr>
          </a:p>
          <a:p>
            <a:pPr marL="0" indent="0" algn="just">
              <a:spcAft>
                <a:spcPts val="0"/>
              </a:spcAft>
              <a:buNone/>
            </a:pPr>
            <a:r>
              <a:rPr lang="es-ES_tradnl" dirty="0" smtClean="0">
                <a:solidFill>
                  <a:srgbClr val="FF0000"/>
                </a:solidFill>
                <a:effectLst/>
                <a:ea typeface="MS Mincho"/>
                <a:cs typeface="Times New Roman"/>
              </a:rPr>
              <a:t>2.-</a:t>
            </a:r>
            <a:r>
              <a:rPr lang="es-ES_tradnl" dirty="0" smtClean="0">
                <a:effectLst/>
                <a:ea typeface="MS Mincho"/>
                <a:cs typeface="Times New Roman"/>
              </a:rPr>
              <a:t>  Acuerdos insuperables-bloqueo 91-VII d), </a:t>
            </a:r>
            <a:endParaRPr lang="es-MX" dirty="0" smtClean="0">
              <a:effectLst/>
              <a:ea typeface="MS Mincho"/>
              <a:cs typeface="Times New Roman"/>
            </a:endParaRPr>
          </a:p>
          <a:p>
            <a:pPr algn="just">
              <a:spcAft>
                <a:spcPts val="0"/>
              </a:spcAft>
            </a:pPr>
            <a:endParaRPr lang="es-MX" dirty="0" smtClean="0">
              <a:effectLst/>
              <a:ea typeface="MS Mincho"/>
              <a:cs typeface="Times New Roman"/>
            </a:endParaRPr>
          </a:p>
          <a:p>
            <a:pPr marL="0" indent="0" algn="just">
              <a:spcAft>
                <a:spcPts val="1600"/>
              </a:spcAft>
              <a:buNone/>
            </a:pPr>
            <a:r>
              <a:rPr lang="es-ES" dirty="0" smtClean="0">
                <a:effectLst/>
                <a:ea typeface="MS Mincho"/>
                <a:cs typeface="Times New Roman"/>
              </a:rPr>
              <a:t>A. Venta conjunta de la compañía. </a:t>
            </a:r>
            <a:endParaRPr lang="es-MX" dirty="0" smtClean="0">
              <a:effectLst/>
              <a:ea typeface="MS Mincho"/>
              <a:cs typeface="Times New Roman"/>
            </a:endParaRPr>
          </a:p>
        </p:txBody>
      </p:sp>
    </p:spTree>
    <p:extLst>
      <p:ext uri="{BB962C8B-B14F-4D97-AF65-F5344CB8AC3E}">
        <p14:creationId xmlns:p14="http://schemas.microsoft.com/office/powerpoint/2010/main" val="736383899"/>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indent="0" algn="just">
              <a:spcAft>
                <a:spcPts val="1600"/>
              </a:spcAft>
              <a:buNone/>
            </a:pPr>
            <a:r>
              <a:rPr lang="es-ES" dirty="0" smtClean="0">
                <a:effectLst/>
                <a:ea typeface="MS Mincho"/>
                <a:cs typeface="Times New Roman"/>
              </a:rPr>
              <a:t>B. Venta únicamente de uno o varios socios a un tercero. </a:t>
            </a:r>
            <a:endParaRPr lang="es-MX" dirty="0" smtClean="0">
              <a:effectLst/>
              <a:ea typeface="MS Mincho"/>
              <a:cs typeface="Times New Roman"/>
            </a:endParaRPr>
          </a:p>
          <a:p>
            <a:pPr marL="0" indent="0" algn="just">
              <a:spcAft>
                <a:spcPts val="1600"/>
              </a:spcAft>
              <a:buNone/>
            </a:pPr>
            <a:r>
              <a:rPr lang="es-ES" dirty="0" smtClean="0">
                <a:effectLst/>
                <a:ea typeface="MS Mincho"/>
                <a:cs typeface="Times New Roman"/>
              </a:rPr>
              <a:t>C. Otorgamiento de opciones de compra o de venta a favor de uno o varios socios.</a:t>
            </a:r>
            <a:endParaRPr lang="es-MX" dirty="0" smtClean="0">
              <a:effectLst/>
              <a:ea typeface="MS Mincho"/>
              <a:cs typeface="Times New Roman"/>
            </a:endParaRPr>
          </a:p>
          <a:p>
            <a:pPr marL="0" indent="0" algn="just">
              <a:spcAft>
                <a:spcPts val="1600"/>
              </a:spcAft>
              <a:buNone/>
            </a:pPr>
            <a:r>
              <a:rPr lang="es-ES" dirty="0" smtClean="0">
                <a:effectLst/>
                <a:ea typeface="MS Mincho"/>
                <a:cs typeface="Times New Roman"/>
              </a:rPr>
              <a:t>D. Liquidación pactada. </a:t>
            </a:r>
            <a:endParaRPr lang="es-MX" dirty="0" smtClean="0">
              <a:effectLst/>
              <a:ea typeface="MS Mincho"/>
              <a:cs typeface="Times New Roman"/>
            </a:endParaRPr>
          </a:p>
          <a:p>
            <a:pPr marL="0" indent="0">
              <a:buNone/>
            </a:pPr>
            <a:endParaRPr lang="es-MX" dirty="0"/>
          </a:p>
        </p:txBody>
      </p:sp>
    </p:spTree>
    <p:extLst>
      <p:ext uri="{BB962C8B-B14F-4D97-AF65-F5344CB8AC3E}">
        <p14:creationId xmlns:p14="http://schemas.microsoft.com/office/powerpoint/2010/main" val="1600846096"/>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92696"/>
            <a:ext cx="8229600" cy="5433467"/>
          </a:xfrm>
        </p:spPr>
        <p:txBody>
          <a:bodyPr>
            <a:normAutofit/>
          </a:bodyPr>
          <a:lstStyle/>
          <a:p>
            <a:pPr marL="0" indent="0" algn="just">
              <a:buNone/>
            </a:pPr>
            <a:r>
              <a:rPr lang="es-ES" dirty="0"/>
              <a:t>E. Otros sistema utilizados en derecho anglosajón</a:t>
            </a:r>
            <a:r>
              <a:rPr lang="es-ES" dirty="0" smtClean="0"/>
              <a:t>:</a:t>
            </a:r>
          </a:p>
          <a:p>
            <a:pPr marL="0" indent="0" algn="just">
              <a:buNone/>
            </a:pPr>
            <a:endParaRPr lang="es-MX" dirty="0"/>
          </a:p>
          <a:p>
            <a:pPr marL="0" indent="0" algn="just">
              <a:buNone/>
            </a:pPr>
            <a:r>
              <a:rPr lang="es-ES" dirty="0"/>
              <a:t>E.1.-El primero de ellos es la Ruleta Rusa (</a:t>
            </a:r>
            <a:r>
              <a:rPr lang="es-ES" dirty="0" err="1"/>
              <a:t>Russian</a:t>
            </a:r>
            <a:r>
              <a:rPr lang="es-ES" dirty="0"/>
              <a:t> </a:t>
            </a:r>
            <a:r>
              <a:rPr lang="es-ES" dirty="0" err="1"/>
              <a:t>Roulette</a:t>
            </a:r>
            <a:r>
              <a:rPr lang="es-ES" dirty="0"/>
              <a:t>), en virtud de la cual una de las partes requiere a la otra para que le compre la participación de aquélla en la compañía a un precio determinado o, alternativamente, le venda su participación por ese mismo precio. </a:t>
            </a:r>
            <a:endParaRPr lang="es-ES" dirty="0" smtClean="0"/>
          </a:p>
          <a:p>
            <a:pPr marL="0" indent="0" algn="just">
              <a:buNone/>
            </a:pPr>
            <a:endParaRPr lang="es-MX" dirty="0"/>
          </a:p>
          <a:p>
            <a:pPr algn="just"/>
            <a:endParaRPr lang="es-MX" dirty="0"/>
          </a:p>
        </p:txBody>
      </p:sp>
    </p:spTree>
    <p:extLst>
      <p:ext uri="{BB962C8B-B14F-4D97-AF65-F5344CB8AC3E}">
        <p14:creationId xmlns:p14="http://schemas.microsoft.com/office/powerpoint/2010/main" val="1621323027"/>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indent="0" algn="just">
              <a:buNone/>
            </a:pPr>
            <a:r>
              <a:rPr lang="es-ES" dirty="0" smtClean="0"/>
              <a:t>E.2.-El segundo mecanismo sería la Opción Mexicana (</a:t>
            </a:r>
            <a:r>
              <a:rPr lang="es-ES" dirty="0" err="1" smtClean="0"/>
              <a:t>Mexican</a:t>
            </a:r>
            <a:r>
              <a:rPr lang="es-ES" dirty="0" smtClean="0"/>
              <a:t> o Texas </a:t>
            </a:r>
            <a:r>
              <a:rPr lang="es-ES" dirty="0" err="1" smtClean="0"/>
              <a:t>Shoot-out</a:t>
            </a:r>
            <a:r>
              <a:rPr lang="es-ES" dirty="0" smtClean="0"/>
              <a:t>), por la cual, si las dos partes están interesadas en adquirir la participación de la otra, entonces realizan una oferta en sobre cerrado y la que esté dispuesta a pagar un precio por acción o participación social más elevado es la que gana la subasta.</a:t>
            </a:r>
            <a:endParaRPr lang="es-MX" dirty="0" smtClean="0"/>
          </a:p>
          <a:p>
            <a:pPr algn="just"/>
            <a:endParaRPr lang="es-MX" dirty="0"/>
          </a:p>
        </p:txBody>
      </p:sp>
    </p:spTree>
    <p:extLst>
      <p:ext uri="{BB962C8B-B14F-4D97-AF65-F5344CB8AC3E}">
        <p14:creationId xmlns:p14="http://schemas.microsoft.com/office/powerpoint/2010/main" val="229563639"/>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indent="0" algn="just">
              <a:spcAft>
                <a:spcPts val="0"/>
              </a:spcAft>
              <a:buNone/>
            </a:pPr>
            <a:r>
              <a:rPr lang="es-ES_tradnl" dirty="0" smtClean="0">
                <a:solidFill>
                  <a:srgbClr val="FF0000"/>
                </a:solidFill>
                <a:effectLst/>
                <a:ea typeface="MS Mincho"/>
                <a:cs typeface="Times New Roman"/>
              </a:rPr>
              <a:t>3.- </a:t>
            </a:r>
            <a:r>
              <a:rPr lang="es-ES_tradnl" dirty="0" smtClean="0">
                <a:effectLst/>
                <a:ea typeface="MS Mincho"/>
                <a:cs typeface="Times New Roman"/>
              </a:rPr>
              <a:t>Modifiquen derecho del tanto o preferencia (como lo prevé el  132 preferencia por el caso de aumento de $$) 91-VII-e) </a:t>
            </a:r>
          </a:p>
          <a:p>
            <a:pPr marL="0" indent="0" algn="just">
              <a:spcAft>
                <a:spcPts val="0"/>
              </a:spcAft>
              <a:buNone/>
            </a:pPr>
            <a:endParaRPr lang="es-MX" sz="2800" dirty="0" smtClean="0">
              <a:effectLst/>
              <a:ea typeface="MS Mincho"/>
              <a:cs typeface="Times New Roman"/>
            </a:endParaRPr>
          </a:p>
          <a:p>
            <a:pPr marL="0" indent="0" algn="just">
              <a:spcAft>
                <a:spcPts val="0"/>
              </a:spcAft>
              <a:buNone/>
            </a:pPr>
            <a:r>
              <a:rPr lang="es-ES_tradnl" dirty="0" smtClean="0">
                <a:solidFill>
                  <a:srgbClr val="FF0000"/>
                </a:solidFill>
                <a:effectLst/>
                <a:ea typeface="MS Mincho"/>
                <a:cs typeface="Times New Roman"/>
              </a:rPr>
              <a:t>4.-</a:t>
            </a:r>
            <a:r>
              <a:rPr lang="es-ES_tradnl" dirty="0" smtClean="0">
                <a:effectLst/>
                <a:ea typeface="MS Mincho"/>
                <a:cs typeface="Times New Roman"/>
              </a:rPr>
              <a:t> Limitar responsabilidad de los consejeros o funcionarios de actos realizados por errores. 91-VII f) </a:t>
            </a:r>
            <a:endParaRPr lang="es-MX" sz="2800" dirty="0" smtClean="0">
              <a:effectLst/>
              <a:ea typeface="MS Mincho"/>
              <a:cs typeface="Times New Roman"/>
            </a:endParaRPr>
          </a:p>
          <a:p>
            <a:pPr algn="just"/>
            <a:endParaRPr lang="es-MX" dirty="0"/>
          </a:p>
        </p:txBody>
      </p:sp>
    </p:spTree>
    <p:extLst>
      <p:ext uri="{BB962C8B-B14F-4D97-AF65-F5344CB8AC3E}">
        <p14:creationId xmlns:p14="http://schemas.microsoft.com/office/powerpoint/2010/main" val="2715580035"/>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b="1" dirty="0"/>
              <a:t>TIPOS DE </a:t>
            </a:r>
            <a:r>
              <a:rPr lang="es-ES_tradnl" b="1" dirty="0" smtClean="0"/>
              <a:t>ACCIONES</a:t>
            </a:r>
            <a:endParaRPr lang="es-MX" dirty="0"/>
          </a:p>
        </p:txBody>
      </p:sp>
      <p:sp>
        <p:nvSpPr>
          <p:cNvPr id="3" name="2 Marcador de contenido"/>
          <p:cNvSpPr>
            <a:spLocks noGrp="1"/>
          </p:cNvSpPr>
          <p:nvPr>
            <p:ph idx="1"/>
          </p:nvPr>
        </p:nvSpPr>
        <p:spPr/>
        <p:txBody>
          <a:bodyPr>
            <a:noAutofit/>
          </a:bodyPr>
          <a:lstStyle/>
          <a:p>
            <a:pPr marL="0" indent="0" algn="just">
              <a:spcAft>
                <a:spcPts val="0"/>
              </a:spcAft>
              <a:buNone/>
            </a:pPr>
            <a:endParaRPr lang="es-ES_tradnl" dirty="0" smtClean="0">
              <a:solidFill>
                <a:srgbClr val="FF0000"/>
              </a:solidFill>
              <a:effectLst/>
              <a:ea typeface="MS Mincho"/>
              <a:cs typeface="Times New Roman"/>
            </a:endParaRPr>
          </a:p>
          <a:p>
            <a:pPr marL="0" indent="0" algn="just">
              <a:spcAft>
                <a:spcPts val="0"/>
              </a:spcAft>
              <a:buNone/>
            </a:pPr>
            <a:r>
              <a:rPr lang="es-ES_tradnl" dirty="0" smtClean="0">
                <a:solidFill>
                  <a:srgbClr val="FF0000"/>
                </a:solidFill>
                <a:effectLst/>
                <a:ea typeface="MS Mincho"/>
                <a:cs typeface="Times New Roman"/>
              </a:rPr>
              <a:t>5.-</a:t>
            </a:r>
            <a:r>
              <a:rPr lang="es-ES_tradnl" dirty="0" smtClean="0">
                <a:effectLst/>
                <a:ea typeface="MS Mincho"/>
                <a:cs typeface="Times New Roman"/>
              </a:rPr>
              <a:t> Sin derecho a voto o con voto restringido a ciertos asuntos 91-VII c) 1</a:t>
            </a:r>
          </a:p>
          <a:p>
            <a:pPr marL="0" indent="0" algn="just">
              <a:spcAft>
                <a:spcPts val="0"/>
              </a:spcAft>
              <a:buNone/>
            </a:pPr>
            <a:endParaRPr lang="es-MX" dirty="0" smtClean="0">
              <a:effectLst/>
              <a:ea typeface="MS Mincho"/>
              <a:cs typeface="Times New Roman"/>
            </a:endParaRPr>
          </a:p>
          <a:p>
            <a:pPr marL="0" indent="0" algn="just">
              <a:spcAft>
                <a:spcPts val="0"/>
              </a:spcAft>
              <a:buNone/>
            </a:pPr>
            <a:r>
              <a:rPr lang="es-ES_tradnl" dirty="0" smtClean="0">
                <a:solidFill>
                  <a:srgbClr val="FF0000"/>
                </a:solidFill>
                <a:effectLst/>
                <a:ea typeface="MS Mincho"/>
                <a:cs typeface="Times New Roman"/>
              </a:rPr>
              <a:t>6.-</a:t>
            </a:r>
            <a:r>
              <a:rPr lang="es-ES_tradnl" dirty="0" smtClean="0">
                <a:effectLst/>
                <a:ea typeface="MS Mincho"/>
                <a:cs typeface="Times New Roman"/>
              </a:rPr>
              <a:t> Con derechos sociales no económicos… no pecuniarios, por lo mismo corporativos. </a:t>
            </a:r>
          </a:p>
          <a:p>
            <a:pPr marL="0" indent="0" algn="just">
              <a:spcAft>
                <a:spcPts val="0"/>
              </a:spcAft>
              <a:buNone/>
            </a:pPr>
            <a:r>
              <a:rPr lang="es-ES_tradnl" dirty="0" smtClean="0">
                <a:effectLst/>
                <a:ea typeface="MS Mincho"/>
                <a:cs typeface="Times New Roman"/>
              </a:rPr>
              <a:t>91-VII c) 2</a:t>
            </a:r>
          </a:p>
          <a:p>
            <a:pPr marL="0" indent="0" algn="just">
              <a:spcAft>
                <a:spcPts val="0"/>
              </a:spcAft>
              <a:buNone/>
            </a:pPr>
            <a:endParaRPr lang="es-MX" dirty="0" smtClean="0">
              <a:effectLst/>
              <a:ea typeface="MS Mincho"/>
              <a:cs typeface="Times New Roman"/>
            </a:endParaRPr>
          </a:p>
        </p:txBody>
      </p:sp>
    </p:spTree>
    <p:extLst>
      <p:ext uri="{BB962C8B-B14F-4D97-AF65-F5344CB8AC3E}">
        <p14:creationId xmlns:p14="http://schemas.microsoft.com/office/powerpoint/2010/main" val="2502950378"/>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indent="0" algn="just">
              <a:spcAft>
                <a:spcPts val="0"/>
              </a:spcAft>
              <a:buNone/>
            </a:pPr>
            <a:endParaRPr lang="es-ES_tradnl" dirty="0" smtClean="0">
              <a:solidFill>
                <a:srgbClr val="FF0000"/>
              </a:solidFill>
              <a:effectLst/>
              <a:ea typeface="MS Mincho"/>
              <a:cs typeface="Times New Roman"/>
            </a:endParaRPr>
          </a:p>
          <a:p>
            <a:pPr marL="0" indent="0" algn="just">
              <a:spcAft>
                <a:spcPts val="0"/>
              </a:spcAft>
              <a:buNone/>
            </a:pPr>
            <a:r>
              <a:rPr lang="es-ES_tradnl" dirty="0" smtClean="0">
                <a:solidFill>
                  <a:srgbClr val="FF0000"/>
                </a:solidFill>
                <a:effectLst/>
                <a:ea typeface="MS Mincho"/>
                <a:cs typeface="Times New Roman"/>
              </a:rPr>
              <a:t>7.-</a:t>
            </a:r>
            <a:r>
              <a:rPr lang="es-ES_tradnl" dirty="0" smtClean="0">
                <a:effectLst/>
                <a:ea typeface="MS Mincho"/>
                <a:cs typeface="Times New Roman"/>
              </a:rPr>
              <a:t> Derecho de veto o voto necesario de cierto número de accionistas 91-VII c) 3.</a:t>
            </a:r>
          </a:p>
          <a:p>
            <a:pPr marL="0" indent="0" algn="just">
              <a:spcAft>
                <a:spcPts val="0"/>
              </a:spcAft>
              <a:buNone/>
            </a:pPr>
            <a:endParaRPr lang="es-MX" dirty="0" smtClean="0">
              <a:effectLst/>
              <a:ea typeface="MS Mincho"/>
              <a:cs typeface="Times New Roman"/>
            </a:endParaRPr>
          </a:p>
          <a:p>
            <a:pPr marL="0" indent="0" algn="just">
              <a:buNone/>
            </a:pPr>
            <a:r>
              <a:rPr lang="es-ES_tradnl" dirty="0" smtClean="0">
                <a:solidFill>
                  <a:srgbClr val="FF0000"/>
                </a:solidFill>
                <a:effectLst/>
                <a:ea typeface="MS Mincho"/>
                <a:cs typeface="Times New Roman"/>
              </a:rPr>
              <a:t>8.-</a:t>
            </a:r>
            <a:r>
              <a:rPr lang="es-ES_tradnl" dirty="0" smtClean="0">
                <a:effectLst/>
                <a:ea typeface="MS Mincho"/>
                <a:cs typeface="Times New Roman"/>
              </a:rPr>
              <a:t> Acciones de circulación restringida 91-VII a), distintos a los del 130</a:t>
            </a:r>
            <a:endParaRPr lang="es-MX" dirty="0" smtClean="0"/>
          </a:p>
          <a:p>
            <a:pPr algn="just"/>
            <a:endParaRPr lang="es-MX" dirty="0"/>
          </a:p>
        </p:txBody>
      </p:sp>
    </p:spTree>
    <p:extLst>
      <p:ext uri="{BB962C8B-B14F-4D97-AF65-F5344CB8AC3E}">
        <p14:creationId xmlns:p14="http://schemas.microsoft.com/office/powerpoint/2010/main" val="3271582064"/>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685800" y="2607047"/>
            <a:ext cx="7772400" cy="1470025"/>
          </a:xfrm>
        </p:spPr>
        <p:txBody>
          <a:bodyPr>
            <a:noAutofit/>
          </a:bodyPr>
          <a:lstStyle/>
          <a:p>
            <a:r>
              <a:rPr lang="es-ES_tradnl" sz="4800" dirty="0" smtClean="0"/>
              <a:t>MÁS CAMBIOS QUE OPERARON DESDE </a:t>
            </a:r>
            <a:r>
              <a:rPr lang="es-ES_tradnl" sz="4800" b="1" dirty="0" smtClean="0"/>
              <a:t>30 DE JUNIO 2014</a:t>
            </a:r>
            <a:r>
              <a:rPr lang="es-ES_tradnl" sz="4800" dirty="0" smtClean="0"/>
              <a:t> EN LAS ESCRITURAS</a:t>
            </a:r>
            <a:endParaRPr lang="es-MX" sz="4800" dirty="0"/>
          </a:p>
        </p:txBody>
      </p:sp>
    </p:spTree>
    <p:extLst>
      <p:ext uri="{BB962C8B-B14F-4D97-AF65-F5344CB8AC3E}">
        <p14:creationId xmlns:p14="http://schemas.microsoft.com/office/powerpoint/2010/main" val="27462171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764704"/>
            <a:ext cx="8229600" cy="5361459"/>
          </a:xfrm>
        </p:spPr>
        <p:txBody>
          <a:bodyPr/>
          <a:lstStyle/>
          <a:p>
            <a:pPr algn="just">
              <a:buFontTx/>
              <a:buChar char="-"/>
            </a:pPr>
            <a:r>
              <a:rPr lang="es-MX" dirty="0" smtClean="0"/>
              <a:t>Entrevista </a:t>
            </a:r>
            <a:r>
              <a:rPr lang="es-MX" dirty="0"/>
              <a:t>con cliente y/o fiscalista-contador</a:t>
            </a:r>
            <a:r>
              <a:rPr lang="es-MX" dirty="0" smtClean="0"/>
              <a:t>.</a:t>
            </a:r>
          </a:p>
          <a:p>
            <a:pPr marL="0" indent="0" algn="just">
              <a:buNone/>
            </a:pPr>
            <a:endParaRPr lang="es-MX" dirty="0"/>
          </a:p>
          <a:p>
            <a:pPr algn="just">
              <a:buFontTx/>
              <a:buChar char="-"/>
            </a:pPr>
            <a:r>
              <a:rPr lang="es-MX" dirty="0" smtClean="0"/>
              <a:t>Considerar </a:t>
            </a:r>
            <a:r>
              <a:rPr lang="es-MX" dirty="0"/>
              <a:t>y no olvidar, </a:t>
            </a:r>
            <a:r>
              <a:rPr lang="es-MX" dirty="0" smtClean="0"/>
              <a:t>que </a:t>
            </a:r>
            <a:r>
              <a:rPr lang="es-MX" dirty="0"/>
              <a:t>las bases generales y comunes no cambian en nada, como lo es la unidad de un patrimonio y capital</a:t>
            </a:r>
            <a:r>
              <a:rPr lang="es-MX" dirty="0" smtClean="0"/>
              <a:t>.</a:t>
            </a:r>
          </a:p>
          <a:p>
            <a:pPr marL="0" indent="0" algn="just">
              <a:buNone/>
            </a:pPr>
            <a:endParaRPr lang="es-MX" dirty="0"/>
          </a:p>
          <a:p>
            <a:pPr marL="0" indent="0" algn="just">
              <a:buNone/>
            </a:pPr>
            <a:r>
              <a:rPr lang="es-MX" dirty="0" smtClean="0">
                <a:effectLst/>
              </a:rPr>
              <a:t>- Definir y clasificar tipo social en base a FINES  y </a:t>
            </a:r>
            <a:r>
              <a:rPr lang="es-MX" b="1" dirty="0" smtClean="0">
                <a:effectLst/>
              </a:rPr>
              <a:t>NO ACTIVIDAD</a:t>
            </a:r>
            <a:r>
              <a:rPr lang="es-MX" dirty="0" smtClean="0">
                <a:effectLst/>
              </a:rPr>
              <a:t>,  de la persona moral. </a:t>
            </a:r>
          </a:p>
          <a:p>
            <a:pPr algn="just"/>
            <a:endParaRPr lang="es-MX" dirty="0"/>
          </a:p>
        </p:txBody>
      </p:sp>
    </p:spTree>
    <p:extLst>
      <p:ext uri="{BB962C8B-B14F-4D97-AF65-F5344CB8AC3E}">
        <p14:creationId xmlns:p14="http://schemas.microsoft.com/office/powerpoint/2010/main" val="1655249499"/>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marL="0" indent="0" algn="just">
              <a:buNone/>
            </a:pPr>
            <a:r>
              <a:rPr lang="es-ES_tradnl" sz="2800" b="1" i="1" dirty="0" smtClean="0"/>
              <a:t>Tercero</a:t>
            </a:r>
            <a:r>
              <a:rPr lang="es-ES_tradnl" sz="2800" i="1" dirty="0"/>
              <a:t>. Las disposiciones previstas en los artículos 163, 199 y 201 de la Ley General de Sociedades Mercantiles, entrarán en vigor, en lo relativo a los derechos de minorías, a partir del décimo día hábil posterior a la fecha de publicación del presente decreto. </a:t>
            </a:r>
            <a:r>
              <a:rPr lang="es-ES_tradnl" sz="2800" b="1" i="1" dirty="0"/>
              <a:t>Por lo anterior, todas las sociedades que se constituyan a partir del día antes referido tendrán que respetar los nuevos derechos de minorías en sus estatutos.</a:t>
            </a:r>
            <a:endParaRPr lang="es-MX" sz="2800" dirty="0"/>
          </a:p>
          <a:p>
            <a:pPr algn="just"/>
            <a:endParaRPr lang="es-MX" sz="2800" dirty="0"/>
          </a:p>
        </p:txBody>
      </p:sp>
    </p:spTree>
    <p:extLst>
      <p:ext uri="{BB962C8B-B14F-4D97-AF65-F5344CB8AC3E}">
        <p14:creationId xmlns:p14="http://schemas.microsoft.com/office/powerpoint/2010/main" val="3199587375"/>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lvl="0" algn="just"/>
            <a:r>
              <a:rPr lang="es-ES_tradnl" dirty="0" smtClean="0"/>
              <a:t>25</a:t>
            </a:r>
            <a:r>
              <a:rPr lang="es-ES_tradnl" dirty="0"/>
              <a:t>% para demandar responsabilidad a los administradores. </a:t>
            </a:r>
            <a:r>
              <a:rPr lang="es-ES_tradnl" dirty="0" smtClean="0"/>
              <a:t>163</a:t>
            </a:r>
          </a:p>
          <a:p>
            <a:pPr lvl="0" algn="just"/>
            <a:endParaRPr lang="es-MX" dirty="0"/>
          </a:p>
          <a:p>
            <a:pPr lvl="0" algn="just"/>
            <a:r>
              <a:rPr lang="es-ES_tradnl" dirty="0"/>
              <a:t>25% para aplazar votaciones. 199 </a:t>
            </a:r>
            <a:endParaRPr lang="es-ES_tradnl" dirty="0" smtClean="0"/>
          </a:p>
          <a:p>
            <a:pPr lvl="0" algn="just"/>
            <a:endParaRPr lang="es-MX" dirty="0"/>
          </a:p>
          <a:p>
            <a:pPr lvl="0" algn="just"/>
            <a:r>
              <a:rPr lang="es-ES_tradnl" dirty="0"/>
              <a:t>25% derecho de oposición. 201</a:t>
            </a:r>
            <a:endParaRPr lang="es-MX" dirty="0"/>
          </a:p>
          <a:p>
            <a:pPr algn="just"/>
            <a:endParaRPr lang="es-MX" dirty="0"/>
          </a:p>
        </p:txBody>
      </p:sp>
    </p:spTree>
    <p:extLst>
      <p:ext uri="{BB962C8B-B14F-4D97-AF65-F5344CB8AC3E}">
        <p14:creationId xmlns:p14="http://schemas.microsoft.com/office/powerpoint/2010/main" val="1965434763"/>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b="1" dirty="0"/>
              <a:t>Temas que debemos revisar al otorgar</a:t>
            </a:r>
            <a:endParaRPr lang="es-MX" b="1" dirty="0"/>
          </a:p>
        </p:txBody>
      </p:sp>
      <p:sp>
        <p:nvSpPr>
          <p:cNvPr id="3" name="2 Marcador de contenido"/>
          <p:cNvSpPr>
            <a:spLocks noGrp="1"/>
          </p:cNvSpPr>
          <p:nvPr>
            <p:ph idx="1"/>
          </p:nvPr>
        </p:nvSpPr>
        <p:spPr/>
        <p:txBody>
          <a:bodyPr/>
          <a:lstStyle/>
          <a:p>
            <a:pPr lvl="0" algn="just"/>
            <a:endParaRPr lang="es-ES_tradnl" dirty="0" smtClean="0"/>
          </a:p>
          <a:p>
            <a:pPr lvl="0" algn="just"/>
            <a:endParaRPr lang="es-ES_tradnl" dirty="0" smtClean="0"/>
          </a:p>
          <a:p>
            <a:pPr lvl="0" algn="just"/>
            <a:r>
              <a:rPr lang="es-ES_tradnl" dirty="0" smtClean="0"/>
              <a:t>Nacionalidad</a:t>
            </a:r>
            <a:r>
              <a:rPr lang="es-ES_tradnl" dirty="0"/>
              <a:t>… redacciones… Art. 2 FRAC VII LIE,   Art. 14 REG. LIE </a:t>
            </a:r>
            <a:endParaRPr lang="es-ES_tradnl" dirty="0" smtClean="0"/>
          </a:p>
          <a:p>
            <a:pPr lvl="0" algn="just"/>
            <a:endParaRPr lang="es-MX" dirty="0"/>
          </a:p>
          <a:p>
            <a:pPr lvl="0" algn="just"/>
            <a:r>
              <a:rPr lang="es-ES_tradnl" dirty="0"/>
              <a:t>Poderes…. art. 2554 </a:t>
            </a:r>
            <a:r>
              <a:rPr lang="es-ES_tradnl" dirty="0" smtClean="0"/>
              <a:t>COCI</a:t>
            </a:r>
          </a:p>
          <a:p>
            <a:pPr lvl="0" algn="just"/>
            <a:endParaRPr lang="es-MX" dirty="0"/>
          </a:p>
          <a:p>
            <a:pPr marL="0" indent="0" algn="just">
              <a:buNone/>
            </a:pPr>
            <a:endParaRPr lang="es-MX" dirty="0"/>
          </a:p>
        </p:txBody>
      </p:sp>
    </p:spTree>
    <p:extLst>
      <p:ext uri="{BB962C8B-B14F-4D97-AF65-F5344CB8AC3E}">
        <p14:creationId xmlns:p14="http://schemas.microsoft.com/office/powerpoint/2010/main" val="4125962717"/>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lvl="0" algn="just"/>
            <a:r>
              <a:rPr lang="es-ES_tradnl" dirty="0"/>
              <a:t>Para asistir a las audiencias del Procedimiento Oral Mercantil y para conciliar ante el Juez y suscribir en su caso el convenio correspondiente, en los términos del artículo 1390 mil trescientos noventa bis </a:t>
            </a:r>
            <a:r>
              <a:rPr lang="es-ES_tradnl" dirty="0" smtClean="0"/>
              <a:t>y </a:t>
            </a:r>
            <a:r>
              <a:rPr lang="es-ES_tradnl" dirty="0"/>
              <a:t>21 veintiuno del Código de Comercio;</a:t>
            </a:r>
            <a:endParaRPr lang="es-MX" dirty="0"/>
          </a:p>
          <a:p>
            <a:pPr marL="0" indent="0" algn="just">
              <a:buNone/>
            </a:pPr>
            <a:endParaRPr lang="es-MX" dirty="0"/>
          </a:p>
        </p:txBody>
      </p:sp>
    </p:spTree>
    <p:extLst>
      <p:ext uri="{BB962C8B-B14F-4D97-AF65-F5344CB8AC3E}">
        <p14:creationId xmlns:p14="http://schemas.microsoft.com/office/powerpoint/2010/main" val="3808126845"/>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lvl="0" algn="just"/>
            <a:r>
              <a:rPr lang="es-ES_tradnl" dirty="0" smtClean="0"/>
              <a:t>Objeto social….arts. 10 y 4 LGSM</a:t>
            </a:r>
          </a:p>
          <a:p>
            <a:pPr marL="0" lvl="0" indent="0" algn="just">
              <a:buNone/>
            </a:pPr>
            <a:endParaRPr lang="es-ES_tradnl" dirty="0" smtClean="0"/>
          </a:p>
          <a:p>
            <a:pPr marL="0" lvl="0" indent="0" algn="just">
              <a:buNone/>
            </a:pPr>
            <a:endParaRPr lang="es-MX" dirty="0" smtClean="0"/>
          </a:p>
          <a:p>
            <a:pPr lvl="0" algn="just"/>
            <a:r>
              <a:rPr lang="es-ES_tradnl" dirty="0" smtClean="0"/>
              <a:t>Los tipos de acciones que hay y  explicar en qué consisten y casos </a:t>
            </a:r>
            <a:r>
              <a:rPr lang="es-MX" dirty="0" smtClean="0"/>
              <a:t> </a:t>
            </a:r>
            <a:r>
              <a:rPr lang="es-ES_tradnl" dirty="0" smtClean="0"/>
              <a:t>que se puede prever. 91 y 198.</a:t>
            </a:r>
            <a:endParaRPr lang="es-MX" dirty="0" smtClean="0"/>
          </a:p>
          <a:p>
            <a:pPr algn="just"/>
            <a:endParaRPr lang="es-MX" dirty="0"/>
          </a:p>
        </p:txBody>
      </p:sp>
    </p:spTree>
    <p:extLst>
      <p:ext uri="{BB962C8B-B14F-4D97-AF65-F5344CB8AC3E}">
        <p14:creationId xmlns:p14="http://schemas.microsoft.com/office/powerpoint/2010/main" val="3513042870"/>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indent="0" algn="just">
              <a:buNone/>
            </a:pPr>
            <a:endParaRPr lang="es-MX" b="1" dirty="0" smtClean="0"/>
          </a:p>
          <a:p>
            <a:pPr marL="0" indent="0" algn="just">
              <a:buNone/>
            </a:pPr>
            <a:r>
              <a:rPr lang="es-MX" b="1" dirty="0" smtClean="0"/>
              <a:t>Y </a:t>
            </a:r>
            <a:r>
              <a:rPr lang="es-MX" b="1" dirty="0"/>
              <a:t>por si fuera poco…. No dejes de dar aviso a la Secretaría de Relaciones exteriores, cuando constituyas con Admisión o cuando cambies de Exclusión por Admisión o a la Secretaría de Economía si participa la inversión extranjera </a:t>
            </a:r>
            <a:r>
              <a:rPr lang="es-MX" b="1" dirty="0" smtClean="0"/>
              <a:t>y </a:t>
            </a:r>
            <a:r>
              <a:rPr lang="es-MX" b="1" dirty="0"/>
              <a:t>no acreditan inscripción. </a:t>
            </a:r>
            <a:endParaRPr lang="es-MX" dirty="0"/>
          </a:p>
        </p:txBody>
      </p:sp>
    </p:spTree>
    <p:extLst>
      <p:ext uri="{BB962C8B-B14F-4D97-AF65-F5344CB8AC3E}">
        <p14:creationId xmlns:p14="http://schemas.microsoft.com/office/powerpoint/2010/main" val="2113815989"/>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Título"/>
          <p:cNvSpPr>
            <a:spLocks noGrp="1"/>
          </p:cNvSpPr>
          <p:nvPr>
            <p:ph type="title"/>
          </p:nvPr>
        </p:nvSpPr>
        <p:spPr/>
        <p:txBody>
          <a:bodyPr>
            <a:normAutofit fontScale="90000"/>
          </a:bodyPr>
          <a:lstStyle/>
          <a:p>
            <a:r>
              <a:rPr lang="es-MX" dirty="0"/>
              <a:t>EN SU OPERACIÓN O DESARROLLO…. (CRECEN)</a:t>
            </a:r>
          </a:p>
        </p:txBody>
      </p:sp>
      <p:sp>
        <p:nvSpPr>
          <p:cNvPr id="7" name="6 Marcador de contenido"/>
          <p:cNvSpPr>
            <a:spLocks noGrp="1"/>
          </p:cNvSpPr>
          <p:nvPr>
            <p:ph idx="1"/>
          </p:nvPr>
        </p:nvSpPr>
        <p:spPr/>
        <p:txBody>
          <a:bodyPr/>
          <a:lstStyle/>
          <a:p>
            <a:pPr marL="0" indent="0" algn="just">
              <a:buNone/>
            </a:pPr>
            <a:endParaRPr lang="es-MX" dirty="0" smtClean="0"/>
          </a:p>
          <a:p>
            <a:pPr marL="0" indent="0" algn="just">
              <a:buNone/>
            </a:pPr>
            <a:endParaRPr lang="es-MX" dirty="0" smtClean="0"/>
          </a:p>
          <a:p>
            <a:pPr marL="0" indent="0" algn="just">
              <a:buNone/>
            </a:pPr>
            <a:r>
              <a:rPr lang="es-MX" b="1" dirty="0" smtClean="0"/>
              <a:t>1</a:t>
            </a:r>
            <a:r>
              <a:rPr lang="es-MX" b="1" dirty="0"/>
              <a:t>.- </a:t>
            </a:r>
            <a:r>
              <a:rPr lang="es-MX" dirty="0"/>
              <a:t>En esta etapa el Notario vuelve a tener participación frente a la persona moral pero ahora será, entre otros, </a:t>
            </a:r>
            <a:r>
              <a:rPr lang="es-MX" dirty="0" smtClean="0"/>
              <a:t>protocolizando </a:t>
            </a:r>
            <a:r>
              <a:rPr lang="es-MX" dirty="0"/>
              <a:t>sus </a:t>
            </a:r>
            <a:r>
              <a:rPr lang="es-MX" b="1" dirty="0"/>
              <a:t>actas de asamblea</a:t>
            </a:r>
            <a:r>
              <a:rPr lang="es-MX" dirty="0"/>
              <a:t> o bien asistiendo a ellas a dar </a:t>
            </a:r>
            <a:r>
              <a:rPr lang="es-MX" b="1" dirty="0"/>
              <a:t>fe de los hechos</a:t>
            </a:r>
            <a:r>
              <a:rPr lang="es-MX" dirty="0"/>
              <a:t> que se susciten en el desarrollo de las asambleas.</a:t>
            </a:r>
          </a:p>
          <a:p>
            <a:pPr algn="just"/>
            <a:endParaRPr lang="es-MX" dirty="0"/>
          </a:p>
        </p:txBody>
      </p:sp>
    </p:spTree>
    <p:extLst>
      <p:ext uri="{BB962C8B-B14F-4D97-AF65-F5344CB8AC3E}">
        <p14:creationId xmlns:p14="http://schemas.microsoft.com/office/powerpoint/2010/main" val="472906426"/>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indent="0" algn="just">
              <a:buNone/>
            </a:pPr>
            <a:r>
              <a:rPr lang="es-MX" b="1" dirty="0"/>
              <a:t>2.- </a:t>
            </a:r>
            <a:r>
              <a:rPr lang="es-MX" dirty="0"/>
              <a:t>Todas las sociedades mercantiles (no así las civiles) deben contar con un </a:t>
            </a:r>
            <a:r>
              <a:rPr lang="es-MX" b="1" dirty="0"/>
              <a:t>libro de actas</a:t>
            </a:r>
            <a:r>
              <a:rPr lang="es-MX" dirty="0"/>
              <a:t> en donde asentarán precisamente las </a:t>
            </a:r>
            <a:r>
              <a:rPr lang="es-MX" dirty="0" smtClean="0"/>
              <a:t>asambleas </a:t>
            </a:r>
            <a:r>
              <a:rPr lang="es-MX" dirty="0"/>
              <a:t>de socios y las sesiones de consejeros. Es práctica corporativa el que las sociedades lleven sus actas en hojas sueltas. Estas deberían ser encuadernadas a posteriori en los términos del código de comercio. </a:t>
            </a:r>
          </a:p>
          <a:p>
            <a:pPr algn="just"/>
            <a:endParaRPr lang="es-MX" dirty="0"/>
          </a:p>
        </p:txBody>
      </p:sp>
    </p:spTree>
    <p:extLst>
      <p:ext uri="{BB962C8B-B14F-4D97-AF65-F5344CB8AC3E}">
        <p14:creationId xmlns:p14="http://schemas.microsoft.com/office/powerpoint/2010/main" val="2841637320"/>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indent="0" algn="just">
              <a:buNone/>
            </a:pPr>
            <a:r>
              <a:rPr lang="es-MX" b="1" dirty="0"/>
              <a:t>3.- </a:t>
            </a:r>
            <a:r>
              <a:rPr lang="es-MX" dirty="0"/>
              <a:t>Cuando el Notario es contratado para dar fe de los hechos que se puedan dar en una asamblea, deberá ceñirse a ello y por lo tanto solo relatar de manera clara los hechos ocurridos que le consten por haberlos percibido por sus sentidos. El Notario aquí </a:t>
            </a:r>
            <a:r>
              <a:rPr lang="es-MX" b="1" dirty="0"/>
              <a:t>no debe asesorar</a:t>
            </a:r>
            <a:r>
              <a:rPr lang="es-MX" dirty="0"/>
              <a:t> en el desarrollo del acta pues solo está para dar fe de hechos.</a:t>
            </a:r>
          </a:p>
          <a:p>
            <a:pPr algn="just"/>
            <a:endParaRPr lang="es-MX" dirty="0"/>
          </a:p>
        </p:txBody>
      </p:sp>
    </p:spTree>
    <p:extLst>
      <p:ext uri="{BB962C8B-B14F-4D97-AF65-F5344CB8AC3E}">
        <p14:creationId xmlns:p14="http://schemas.microsoft.com/office/powerpoint/2010/main" val="1988109243"/>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indent="0" algn="just">
              <a:buNone/>
            </a:pPr>
            <a:endParaRPr lang="es-MX" dirty="0" smtClean="0"/>
          </a:p>
          <a:p>
            <a:pPr marL="0" indent="0" algn="just">
              <a:buNone/>
            </a:pPr>
            <a:r>
              <a:rPr lang="es-MX" b="1" dirty="0" smtClean="0"/>
              <a:t>4</a:t>
            </a:r>
            <a:r>
              <a:rPr lang="es-MX" b="1" dirty="0"/>
              <a:t>.- </a:t>
            </a:r>
            <a:r>
              <a:rPr lang="es-MX" dirty="0"/>
              <a:t>Cuando el Notario es contratado para protocolizar el acta de asamblea deberá cerciorase que esta se ha </a:t>
            </a:r>
            <a:r>
              <a:rPr lang="es-MX" b="1" dirty="0"/>
              <a:t>realizado con apego</a:t>
            </a:r>
            <a:r>
              <a:rPr lang="es-MX" dirty="0"/>
              <a:t> a derecho volteando a </a:t>
            </a:r>
            <a:r>
              <a:rPr lang="es-MX" b="1" dirty="0"/>
              <a:t>ver los estatutos</a:t>
            </a:r>
            <a:r>
              <a:rPr lang="es-MX" dirty="0"/>
              <a:t> correspondientes y aplicando la </a:t>
            </a:r>
            <a:r>
              <a:rPr lang="es-MX" b="1" dirty="0"/>
              <a:t>ley</a:t>
            </a:r>
            <a:r>
              <a:rPr lang="es-MX" dirty="0"/>
              <a:t>. </a:t>
            </a:r>
          </a:p>
          <a:p>
            <a:pPr algn="just"/>
            <a:endParaRPr lang="es-MX" dirty="0"/>
          </a:p>
        </p:txBody>
      </p:sp>
    </p:spTree>
    <p:extLst>
      <p:ext uri="{BB962C8B-B14F-4D97-AF65-F5344CB8AC3E}">
        <p14:creationId xmlns:p14="http://schemas.microsoft.com/office/powerpoint/2010/main" val="17243559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sz="4000" b="1" dirty="0" smtClean="0">
                <a:latin typeface="+mn-lt"/>
              </a:rPr>
              <a:t>FINES</a:t>
            </a:r>
            <a:endParaRPr lang="es-MX" sz="4000" b="1" dirty="0">
              <a:latin typeface="+mn-lt"/>
            </a:endParaRPr>
          </a:p>
        </p:txBody>
      </p:sp>
      <p:sp>
        <p:nvSpPr>
          <p:cNvPr id="3" name="2 Marcador de contenido"/>
          <p:cNvSpPr>
            <a:spLocks noGrp="1"/>
          </p:cNvSpPr>
          <p:nvPr>
            <p:ph idx="1"/>
          </p:nvPr>
        </p:nvSpPr>
        <p:spPr/>
        <p:txBody>
          <a:bodyPr>
            <a:normAutofit/>
          </a:bodyPr>
          <a:lstStyle/>
          <a:p>
            <a:pPr marL="0" indent="0">
              <a:buNone/>
            </a:pPr>
            <a:endParaRPr lang="es-MX" dirty="0" smtClean="0"/>
          </a:p>
          <a:p>
            <a:pPr marL="0" indent="0">
              <a:buNone/>
            </a:pPr>
            <a:endParaRPr lang="es-MX" dirty="0"/>
          </a:p>
          <a:p>
            <a:pPr marL="0" indent="0">
              <a:buNone/>
            </a:pPr>
            <a:endParaRPr lang="es-MX" dirty="0" smtClean="0"/>
          </a:p>
          <a:p>
            <a:pPr marL="0" indent="0">
              <a:buNone/>
            </a:pPr>
            <a:endParaRPr lang="es-MX" dirty="0"/>
          </a:p>
          <a:p>
            <a:pPr marL="0" indent="0">
              <a:buNone/>
            </a:pPr>
            <a:endParaRPr lang="es-MX" dirty="0" smtClean="0"/>
          </a:p>
          <a:p>
            <a:pPr marL="0" indent="0">
              <a:buNone/>
            </a:pPr>
            <a:endParaRPr lang="es-MX" dirty="0"/>
          </a:p>
          <a:p>
            <a:pPr marL="0" indent="0">
              <a:buNone/>
            </a:pPr>
            <a:endParaRPr lang="es-MX" dirty="0" smtClean="0"/>
          </a:p>
          <a:p>
            <a:pPr marL="0" indent="0">
              <a:buNone/>
            </a:pPr>
            <a:endParaRPr lang="es-MX" dirty="0"/>
          </a:p>
        </p:txBody>
      </p:sp>
      <p:graphicFrame>
        <p:nvGraphicFramePr>
          <p:cNvPr id="4" name="3 Tabla"/>
          <p:cNvGraphicFramePr>
            <a:graphicFrameLocks noGrp="1"/>
          </p:cNvGraphicFramePr>
          <p:nvPr>
            <p:extLst>
              <p:ext uri="{D42A27DB-BD31-4B8C-83A1-F6EECF244321}">
                <p14:modId xmlns:p14="http://schemas.microsoft.com/office/powerpoint/2010/main" val="1815198628"/>
              </p:ext>
            </p:extLst>
          </p:nvPr>
        </p:nvGraphicFramePr>
        <p:xfrm>
          <a:off x="539551" y="1700808"/>
          <a:ext cx="7992888" cy="4536504"/>
        </p:xfrm>
        <a:graphic>
          <a:graphicData uri="http://schemas.openxmlformats.org/drawingml/2006/table">
            <a:tbl>
              <a:tblPr firstRow="1" bandRow="1">
                <a:tableStyleId>{5C22544A-7EE6-4342-B048-85BDC9FD1C3A}</a:tableStyleId>
              </a:tblPr>
              <a:tblGrid>
                <a:gridCol w="2664296"/>
                <a:gridCol w="2664296"/>
                <a:gridCol w="2664296"/>
              </a:tblGrid>
              <a:tr h="1890210">
                <a:tc rowSpan="2">
                  <a:txBody>
                    <a:bodyPr/>
                    <a:lstStyle/>
                    <a:p>
                      <a:pPr algn="ctr"/>
                      <a:r>
                        <a:rPr lang="es-MX" b="1" dirty="0" smtClean="0">
                          <a:solidFill>
                            <a:schemeClr val="tx1"/>
                          </a:solidFill>
                        </a:rPr>
                        <a:t>DERECHO CIVIL</a:t>
                      </a:r>
                      <a:endParaRPr lang="es-MX"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s-MX" b="1" u="sng" dirty="0" smtClean="0">
                          <a:solidFill>
                            <a:schemeClr val="tx1"/>
                          </a:solidFill>
                        </a:rPr>
                        <a:t>NO</a:t>
                      </a:r>
                      <a:r>
                        <a:rPr lang="es-MX" b="1" dirty="0" smtClean="0">
                          <a:solidFill>
                            <a:schemeClr val="tx1"/>
                          </a:solidFill>
                        </a:rPr>
                        <a:t> ECONONOMICOS </a:t>
                      </a:r>
                    </a:p>
                    <a:p>
                      <a:pPr algn="ctr"/>
                      <a:r>
                        <a:rPr lang="es-MX" b="1" u="sng" dirty="0" smtClean="0">
                          <a:solidFill>
                            <a:schemeClr val="tx1"/>
                          </a:solidFill>
                        </a:rPr>
                        <a:t>NO</a:t>
                      </a:r>
                      <a:r>
                        <a:rPr lang="es-MX" b="1" dirty="0" smtClean="0">
                          <a:solidFill>
                            <a:schemeClr val="tx1"/>
                          </a:solidFill>
                        </a:rPr>
                        <a:t> LUCRATIVOS</a:t>
                      </a:r>
                      <a:endParaRPr lang="es-MX"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s-MX" b="1" dirty="0" smtClean="0">
                          <a:solidFill>
                            <a:schemeClr val="tx1"/>
                          </a:solidFill>
                        </a:rPr>
                        <a:t>A.C.</a:t>
                      </a:r>
                    </a:p>
                    <a:p>
                      <a:pPr algn="ctr"/>
                      <a:r>
                        <a:rPr lang="es-MX" b="1" dirty="0" smtClean="0">
                          <a:solidFill>
                            <a:schemeClr val="tx1"/>
                          </a:solidFill>
                        </a:rPr>
                        <a:t>I.A.P.</a:t>
                      </a:r>
                    </a:p>
                    <a:p>
                      <a:pPr algn="ctr"/>
                      <a:r>
                        <a:rPr lang="es-MX" b="1" dirty="0" smtClean="0">
                          <a:solidFill>
                            <a:schemeClr val="tx1"/>
                          </a:solidFill>
                        </a:rPr>
                        <a:t>A.R.</a:t>
                      </a:r>
                      <a:endParaRPr lang="es-MX"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323147">
                <a:tc vMerge="1">
                  <a:txBody>
                    <a:bodyPr/>
                    <a:lstStyle/>
                    <a:p>
                      <a:endParaRPr lang="es-MX"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s-MX" b="1" u="sng" dirty="0" smtClean="0"/>
                        <a:t>SI</a:t>
                      </a:r>
                      <a:r>
                        <a:rPr lang="es-MX" b="1" dirty="0" smtClean="0"/>
                        <a:t> ECONOMICOS  </a:t>
                      </a:r>
                    </a:p>
                    <a:p>
                      <a:pPr algn="ctr"/>
                      <a:r>
                        <a:rPr lang="es-MX" b="1" u="sng" dirty="0" smtClean="0"/>
                        <a:t>NO</a:t>
                      </a:r>
                      <a:r>
                        <a:rPr lang="es-MX" b="1" dirty="0" smtClean="0"/>
                        <a:t> LUCRATIVOS</a:t>
                      </a:r>
                      <a:endParaRPr lang="es-MX"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s-MX" b="1" dirty="0" smtClean="0">
                          <a:solidFill>
                            <a:schemeClr val="tx1"/>
                          </a:solidFill>
                        </a:rPr>
                        <a:t>S.C.</a:t>
                      </a:r>
                      <a:endParaRPr lang="es-MX"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323147">
                <a:tc>
                  <a:txBody>
                    <a:bodyPr/>
                    <a:lstStyle/>
                    <a:p>
                      <a:pPr algn="ctr"/>
                      <a:r>
                        <a:rPr lang="es-MX" b="1" dirty="0" smtClean="0">
                          <a:solidFill>
                            <a:schemeClr val="tx1"/>
                          </a:solidFill>
                        </a:rPr>
                        <a:t>DERECHO MERCANTIL</a:t>
                      </a:r>
                      <a:endParaRPr lang="es-MX"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s-MX" b="1" u="sng" dirty="0" smtClean="0"/>
                        <a:t>SI</a:t>
                      </a:r>
                      <a:r>
                        <a:rPr lang="es-MX" b="1" dirty="0" smtClean="0"/>
                        <a:t> ECONOMICOS  </a:t>
                      </a:r>
                    </a:p>
                    <a:p>
                      <a:pPr algn="ctr"/>
                      <a:r>
                        <a:rPr lang="es-MX" b="1" u="sng" dirty="0" smtClean="0"/>
                        <a:t>SI</a:t>
                      </a:r>
                      <a:r>
                        <a:rPr lang="es-MX" b="1" dirty="0" smtClean="0"/>
                        <a:t> LUCRATIVOS</a:t>
                      </a:r>
                      <a:endParaRPr lang="es-MX"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s-MX" b="1" dirty="0" smtClean="0">
                          <a:solidFill>
                            <a:schemeClr val="tx1"/>
                          </a:solidFill>
                        </a:rPr>
                        <a:t>S.M.</a:t>
                      </a:r>
                      <a:endParaRPr lang="es-MX"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161644744"/>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indent="0" algn="just">
              <a:buNone/>
            </a:pPr>
            <a:r>
              <a:rPr lang="es-MX" dirty="0"/>
              <a:t>Cuando se trate de poderes deberá apegarse a lo dispuesto por el art.10 de la LGSM. </a:t>
            </a:r>
          </a:p>
          <a:p>
            <a:pPr marL="0" indent="0" algn="just">
              <a:buNone/>
            </a:pPr>
            <a:endParaRPr lang="es-MX" dirty="0" smtClean="0"/>
          </a:p>
          <a:p>
            <a:pPr marL="0" indent="0" algn="just">
              <a:buNone/>
            </a:pPr>
            <a:endParaRPr lang="es-MX" dirty="0" smtClean="0"/>
          </a:p>
          <a:p>
            <a:pPr marL="0" indent="0" algn="just">
              <a:buNone/>
            </a:pPr>
            <a:r>
              <a:rPr lang="es-MX" dirty="0" smtClean="0"/>
              <a:t>Deberá </a:t>
            </a:r>
            <a:r>
              <a:rPr lang="es-MX" dirty="0"/>
              <a:t>asentar en la protocolización los antecedentes indispensables para dejar asentada la legal existencia de la sociedad y sus posibles reformas.</a:t>
            </a:r>
          </a:p>
          <a:p>
            <a:pPr algn="just"/>
            <a:endParaRPr lang="es-MX" dirty="0"/>
          </a:p>
        </p:txBody>
      </p:sp>
    </p:spTree>
    <p:extLst>
      <p:ext uri="{BB962C8B-B14F-4D97-AF65-F5344CB8AC3E}">
        <p14:creationId xmlns:p14="http://schemas.microsoft.com/office/powerpoint/2010/main" val="39994799"/>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indent="0" algn="just">
              <a:buNone/>
            </a:pPr>
            <a:endParaRPr lang="es-MX" dirty="0" smtClean="0"/>
          </a:p>
          <a:p>
            <a:pPr marL="0" indent="0" algn="just">
              <a:buNone/>
            </a:pPr>
            <a:r>
              <a:rPr lang="es-MX" b="1" dirty="0" smtClean="0"/>
              <a:t>5</a:t>
            </a:r>
            <a:r>
              <a:rPr lang="es-MX" b="1" dirty="0"/>
              <a:t>.- </a:t>
            </a:r>
            <a:r>
              <a:rPr lang="es-MX" dirty="0"/>
              <a:t>Por ley deberán </a:t>
            </a:r>
            <a:r>
              <a:rPr lang="es-MX" b="1" dirty="0"/>
              <a:t>protocolizarse</a:t>
            </a:r>
            <a:r>
              <a:rPr lang="es-MX" dirty="0"/>
              <a:t> las actas de asamblea extraordinarias así como las que se celebren fuera de libro de actas. Las primeras además, se inscriben en el RPC, siempre que coincidan con el 19 coco.</a:t>
            </a:r>
          </a:p>
          <a:p>
            <a:pPr algn="just"/>
            <a:endParaRPr lang="es-MX" dirty="0"/>
          </a:p>
        </p:txBody>
      </p:sp>
    </p:spTree>
    <p:extLst>
      <p:ext uri="{BB962C8B-B14F-4D97-AF65-F5344CB8AC3E}">
        <p14:creationId xmlns:p14="http://schemas.microsoft.com/office/powerpoint/2010/main" val="1521213335"/>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indent="0" algn="just">
              <a:buNone/>
            </a:pPr>
            <a:r>
              <a:rPr lang="es-MX" dirty="0"/>
              <a:t>Existen también algunas otras como las ordinarias que se necesitan inscribir en el RPC y por lo mismo será necesaria su protocolización.</a:t>
            </a:r>
          </a:p>
          <a:p>
            <a:pPr marL="0" indent="0" algn="just">
              <a:buNone/>
            </a:pPr>
            <a:endParaRPr lang="es-MX" dirty="0" smtClean="0"/>
          </a:p>
          <a:p>
            <a:pPr marL="0" indent="0" algn="just">
              <a:buNone/>
            </a:pPr>
            <a:endParaRPr lang="es-MX" dirty="0"/>
          </a:p>
          <a:p>
            <a:pPr marL="0" indent="0" algn="just">
              <a:buNone/>
            </a:pPr>
            <a:r>
              <a:rPr lang="es-MX" dirty="0" smtClean="0"/>
              <a:t>Y </a:t>
            </a:r>
            <a:r>
              <a:rPr lang="es-MX" dirty="0"/>
              <a:t>la donación  o venta de acciones que excede 500 salarios-UMA (local) o 5 mil pesos (federal)…?</a:t>
            </a:r>
          </a:p>
          <a:p>
            <a:pPr algn="just"/>
            <a:endParaRPr lang="es-MX" dirty="0"/>
          </a:p>
        </p:txBody>
      </p:sp>
    </p:spTree>
    <p:extLst>
      <p:ext uri="{BB962C8B-B14F-4D97-AF65-F5344CB8AC3E}">
        <p14:creationId xmlns:p14="http://schemas.microsoft.com/office/powerpoint/2010/main" val="2341228065"/>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indent="0" algn="just">
              <a:buNone/>
            </a:pPr>
            <a:r>
              <a:rPr lang="es-MX" b="1" dirty="0"/>
              <a:t>6.- </a:t>
            </a:r>
            <a:r>
              <a:rPr lang="es-MX" dirty="0"/>
              <a:t>Si bien es cierto el Notario, no es quien debiera elaborar las actas de asamblea, también es cierto que frecuentemente participamos en la </a:t>
            </a:r>
            <a:r>
              <a:rPr lang="es-MX" b="1" dirty="0"/>
              <a:t>elaboración</a:t>
            </a:r>
            <a:r>
              <a:rPr lang="es-MX" dirty="0"/>
              <a:t> de las mismas cuando los socios están todos de acuerdo y han sido asesorados por nosotros mismos. </a:t>
            </a:r>
          </a:p>
          <a:p>
            <a:pPr algn="just"/>
            <a:endParaRPr lang="es-MX" dirty="0"/>
          </a:p>
        </p:txBody>
      </p:sp>
    </p:spTree>
    <p:extLst>
      <p:ext uri="{BB962C8B-B14F-4D97-AF65-F5344CB8AC3E}">
        <p14:creationId xmlns:p14="http://schemas.microsoft.com/office/powerpoint/2010/main" val="3525293988"/>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20688"/>
            <a:ext cx="8229600" cy="5505475"/>
          </a:xfrm>
        </p:spPr>
        <p:txBody>
          <a:bodyPr/>
          <a:lstStyle/>
          <a:p>
            <a:pPr marL="0" indent="0" algn="just">
              <a:buNone/>
            </a:pPr>
            <a:r>
              <a:rPr lang="es-MX" dirty="0"/>
              <a:t>En estos casos el Notario deberá cuidar que el acta de asamblea contenga cuando menos los siguientes puntos</a:t>
            </a:r>
            <a:r>
              <a:rPr lang="es-MX" dirty="0" smtClean="0"/>
              <a:t>:</a:t>
            </a:r>
          </a:p>
          <a:p>
            <a:pPr marL="0" indent="0" algn="just">
              <a:buNone/>
            </a:pPr>
            <a:endParaRPr lang="es-MX" dirty="0"/>
          </a:p>
          <a:p>
            <a:pPr marL="0" indent="0" algn="just">
              <a:buNone/>
            </a:pPr>
            <a:r>
              <a:rPr lang="es-MX" b="1" dirty="0"/>
              <a:t>1.-</a:t>
            </a:r>
            <a:r>
              <a:rPr lang="es-MX" dirty="0"/>
              <a:t> </a:t>
            </a:r>
            <a:r>
              <a:rPr lang="es-MX" dirty="0" smtClean="0"/>
              <a:t>Inicio </a:t>
            </a:r>
            <a:r>
              <a:rPr lang="es-MX" dirty="0"/>
              <a:t>o </a:t>
            </a:r>
            <a:r>
              <a:rPr lang="es-MX" dirty="0" smtClean="0"/>
              <a:t>proemio</a:t>
            </a:r>
          </a:p>
          <a:p>
            <a:pPr marL="0" indent="0" algn="just">
              <a:buNone/>
            </a:pPr>
            <a:endParaRPr lang="es-MX" dirty="0"/>
          </a:p>
          <a:p>
            <a:pPr marL="0" indent="0" algn="just">
              <a:buNone/>
            </a:pPr>
            <a:r>
              <a:rPr lang="es-MX" b="1" dirty="0"/>
              <a:t>2.-</a:t>
            </a:r>
            <a:r>
              <a:rPr lang="es-MX" dirty="0"/>
              <a:t> D</a:t>
            </a:r>
            <a:r>
              <a:rPr lang="es-MX" dirty="0" smtClean="0"/>
              <a:t>esignación </a:t>
            </a:r>
            <a:r>
              <a:rPr lang="es-MX" dirty="0"/>
              <a:t>de </a:t>
            </a:r>
            <a:r>
              <a:rPr lang="es-MX" dirty="0" smtClean="0"/>
              <a:t>funcionarios</a:t>
            </a:r>
          </a:p>
          <a:p>
            <a:pPr marL="0" indent="0" algn="just">
              <a:buNone/>
            </a:pPr>
            <a:endParaRPr lang="es-MX" dirty="0"/>
          </a:p>
          <a:p>
            <a:pPr marL="0" indent="0" algn="just">
              <a:buNone/>
            </a:pPr>
            <a:r>
              <a:rPr lang="es-MX" b="1" dirty="0"/>
              <a:t>3.-</a:t>
            </a:r>
            <a:r>
              <a:rPr lang="es-MX" dirty="0"/>
              <a:t> </a:t>
            </a:r>
            <a:r>
              <a:rPr lang="es-MX" dirty="0" smtClean="0"/>
              <a:t>Escrutinio </a:t>
            </a:r>
            <a:r>
              <a:rPr lang="es-MX" dirty="0"/>
              <a:t>y lista de asistencia</a:t>
            </a:r>
          </a:p>
          <a:p>
            <a:pPr algn="just"/>
            <a:endParaRPr lang="es-MX" dirty="0"/>
          </a:p>
        </p:txBody>
      </p:sp>
    </p:spTree>
    <p:extLst>
      <p:ext uri="{BB962C8B-B14F-4D97-AF65-F5344CB8AC3E}">
        <p14:creationId xmlns:p14="http://schemas.microsoft.com/office/powerpoint/2010/main" val="4105850018"/>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764704"/>
            <a:ext cx="8229600" cy="5361459"/>
          </a:xfrm>
        </p:spPr>
        <p:txBody>
          <a:bodyPr/>
          <a:lstStyle/>
          <a:p>
            <a:pPr marL="0" indent="0" algn="just">
              <a:buNone/>
            </a:pPr>
            <a:r>
              <a:rPr lang="es-MX" b="1" dirty="0"/>
              <a:t>4.-</a:t>
            </a:r>
            <a:r>
              <a:rPr lang="es-MX" dirty="0"/>
              <a:t> </a:t>
            </a:r>
            <a:r>
              <a:rPr lang="es-MX" dirty="0" smtClean="0"/>
              <a:t>Declaratoria </a:t>
            </a:r>
            <a:r>
              <a:rPr lang="es-MX" dirty="0"/>
              <a:t>de constitución de asamblea y validez de los acuerdos</a:t>
            </a:r>
            <a:r>
              <a:rPr lang="es-MX" dirty="0" smtClean="0"/>
              <a:t>.</a:t>
            </a:r>
          </a:p>
          <a:p>
            <a:pPr marL="0" indent="0" algn="just">
              <a:buNone/>
            </a:pPr>
            <a:endParaRPr lang="es-MX" dirty="0"/>
          </a:p>
          <a:p>
            <a:pPr marL="0" indent="0" algn="just">
              <a:buNone/>
            </a:pPr>
            <a:r>
              <a:rPr lang="es-MX" b="1" dirty="0"/>
              <a:t>5.-</a:t>
            </a:r>
            <a:r>
              <a:rPr lang="es-MX" dirty="0"/>
              <a:t> </a:t>
            </a:r>
            <a:r>
              <a:rPr lang="es-MX" dirty="0" smtClean="0"/>
              <a:t>Orden </a:t>
            </a:r>
            <a:r>
              <a:rPr lang="es-MX" dirty="0"/>
              <a:t>del </a:t>
            </a:r>
            <a:r>
              <a:rPr lang="es-MX" dirty="0" smtClean="0"/>
              <a:t>día.</a:t>
            </a:r>
          </a:p>
          <a:p>
            <a:pPr marL="0" indent="0" algn="just">
              <a:buNone/>
            </a:pPr>
            <a:endParaRPr lang="es-MX" dirty="0"/>
          </a:p>
          <a:p>
            <a:pPr marL="0" indent="0" algn="just">
              <a:buNone/>
            </a:pPr>
            <a:r>
              <a:rPr lang="es-MX" b="1" dirty="0"/>
              <a:t>6.-</a:t>
            </a:r>
            <a:r>
              <a:rPr lang="es-MX" dirty="0"/>
              <a:t> </a:t>
            </a:r>
            <a:r>
              <a:rPr lang="es-MX" dirty="0" smtClean="0"/>
              <a:t>Desahogo </a:t>
            </a:r>
            <a:r>
              <a:rPr lang="es-MX" dirty="0"/>
              <a:t>de los puntos del orden del </a:t>
            </a:r>
            <a:r>
              <a:rPr lang="es-MX" dirty="0" smtClean="0"/>
              <a:t>día.</a:t>
            </a:r>
          </a:p>
          <a:p>
            <a:pPr marL="0" indent="0" algn="just">
              <a:buNone/>
            </a:pPr>
            <a:endParaRPr lang="es-MX" dirty="0" smtClean="0"/>
          </a:p>
          <a:p>
            <a:pPr marL="0" indent="0" algn="just">
              <a:buNone/>
            </a:pPr>
            <a:r>
              <a:rPr lang="es-MX" b="1" dirty="0" smtClean="0"/>
              <a:t>7</a:t>
            </a:r>
            <a:r>
              <a:rPr lang="es-MX" b="1" dirty="0"/>
              <a:t>.-</a:t>
            </a:r>
            <a:r>
              <a:rPr lang="es-MX" dirty="0"/>
              <a:t> </a:t>
            </a:r>
            <a:r>
              <a:rPr lang="es-MX" dirty="0" smtClean="0"/>
              <a:t>Designación </a:t>
            </a:r>
            <a:r>
              <a:rPr lang="es-MX" dirty="0"/>
              <a:t>de un ejecutor de las resoluciones.</a:t>
            </a:r>
          </a:p>
          <a:p>
            <a:pPr algn="just"/>
            <a:endParaRPr lang="es-MX" dirty="0"/>
          </a:p>
        </p:txBody>
      </p:sp>
    </p:spTree>
    <p:extLst>
      <p:ext uri="{BB962C8B-B14F-4D97-AF65-F5344CB8AC3E}">
        <p14:creationId xmlns:p14="http://schemas.microsoft.com/office/powerpoint/2010/main" val="2907233380"/>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764704"/>
            <a:ext cx="8229600" cy="5361459"/>
          </a:xfrm>
        </p:spPr>
        <p:txBody>
          <a:bodyPr/>
          <a:lstStyle/>
          <a:p>
            <a:pPr marL="0" indent="0">
              <a:buNone/>
            </a:pPr>
            <a:endParaRPr lang="es-MX" dirty="0" smtClean="0"/>
          </a:p>
          <a:p>
            <a:pPr marL="0" indent="0">
              <a:buNone/>
            </a:pPr>
            <a:endParaRPr lang="es-MX" dirty="0"/>
          </a:p>
          <a:p>
            <a:pPr marL="0" indent="0">
              <a:buNone/>
            </a:pPr>
            <a:r>
              <a:rPr lang="es-MX" b="1" dirty="0" smtClean="0"/>
              <a:t>8</a:t>
            </a:r>
            <a:r>
              <a:rPr lang="es-MX" b="1" dirty="0"/>
              <a:t>.-</a:t>
            </a:r>
            <a:r>
              <a:rPr lang="es-MX" dirty="0"/>
              <a:t> </a:t>
            </a:r>
            <a:r>
              <a:rPr lang="es-MX" dirty="0" smtClean="0"/>
              <a:t>Fecha </a:t>
            </a:r>
            <a:r>
              <a:rPr lang="es-MX" dirty="0"/>
              <a:t>y cierre del </a:t>
            </a:r>
            <a:r>
              <a:rPr lang="es-MX" dirty="0" smtClean="0"/>
              <a:t>acta.</a:t>
            </a:r>
          </a:p>
          <a:p>
            <a:endParaRPr lang="es-MX" dirty="0"/>
          </a:p>
          <a:p>
            <a:pPr marL="0" indent="0">
              <a:buNone/>
            </a:pPr>
            <a:r>
              <a:rPr lang="es-MX" b="1" dirty="0"/>
              <a:t>9.-</a:t>
            </a:r>
            <a:r>
              <a:rPr lang="es-MX" dirty="0"/>
              <a:t> </a:t>
            </a:r>
            <a:r>
              <a:rPr lang="es-MX" dirty="0" smtClean="0"/>
              <a:t>Eventuales </a:t>
            </a:r>
            <a:r>
              <a:rPr lang="es-MX" dirty="0" err="1"/>
              <a:t>salvaduras</a:t>
            </a:r>
            <a:r>
              <a:rPr lang="es-MX" dirty="0" smtClean="0"/>
              <a:t>.</a:t>
            </a:r>
          </a:p>
          <a:p>
            <a:endParaRPr lang="es-MX" dirty="0"/>
          </a:p>
          <a:p>
            <a:pPr marL="0" indent="0">
              <a:buNone/>
            </a:pPr>
            <a:r>
              <a:rPr lang="es-MX" b="1" dirty="0"/>
              <a:t>10.-</a:t>
            </a:r>
            <a:r>
              <a:rPr lang="es-MX" dirty="0"/>
              <a:t> </a:t>
            </a:r>
            <a:r>
              <a:rPr lang="es-MX" dirty="0" smtClean="0"/>
              <a:t>Firmas.</a:t>
            </a:r>
            <a:endParaRPr lang="es-MX" dirty="0"/>
          </a:p>
          <a:p>
            <a:endParaRPr lang="es-MX" dirty="0"/>
          </a:p>
        </p:txBody>
      </p:sp>
    </p:spTree>
    <p:extLst>
      <p:ext uri="{BB962C8B-B14F-4D97-AF65-F5344CB8AC3E}">
        <p14:creationId xmlns:p14="http://schemas.microsoft.com/office/powerpoint/2010/main" val="1231614396"/>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92696"/>
            <a:ext cx="8229600" cy="5433467"/>
          </a:xfrm>
        </p:spPr>
        <p:txBody>
          <a:bodyPr/>
          <a:lstStyle/>
          <a:p>
            <a:pPr marL="0" indent="0" algn="just">
              <a:buNone/>
            </a:pPr>
            <a:r>
              <a:rPr lang="es-MX" b="1" dirty="0"/>
              <a:t>Lo anterior suponiendo que la </a:t>
            </a:r>
            <a:r>
              <a:rPr lang="es-MX" b="1" u="sng" dirty="0"/>
              <a:t>convocatoria</a:t>
            </a:r>
            <a:r>
              <a:rPr lang="es-MX" b="1" dirty="0"/>
              <a:t> contuvo cuando menos los siguientes puntos</a:t>
            </a:r>
            <a:r>
              <a:rPr lang="es-MX" b="1" dirty="0" smtClean="0"/>
              <a:t>:</a:t>
            </a:r>
          </a:p>
          <a:p>
            <a:pPr marL="0" indent="0" algn="just">
              <a:buNone/>
            </a:pPr>
            <a:endParaRPr lang="es-MX" dirty="0"/>
          </a:p>
          <a:p>
            <a:pPr marL="0" indent="0" algn="just">
              <a:buNone/>
            </a:pPr>
            <a:r>
              <a:rPr lang="es-MX" b="1" dirty="0"/>
              <a:t>1.- </a:t>
            </a:r>
            <a:r>
              <a:rPr lang="es-MX" dirty="0"/>
              <a:t>N° De </a:t>
            </a:r>
            <a:r>
              <a:rPr lang="es-MX" dirty="0" smtClean="0"/>
              <a:t>convocatoria</a:t>
            </a:r>
          </a:p>
          <a:p>
            <a:pPr marL="0" indent="0" algn="just">
              <a:buNone/>
            </a:pPr>
            <a:endParaRPr lang="es-MX" dirty="0"/>
          </a:p>
          <a:p>
            <a:pPr marL="0" indent="0" algn="just">
              <a:buNone/>
            </a:pPr>
            <a:r>
              <a:rPr lang="es-MX" b="1" dirty="0"/>
              <a:t>2.- </a:t>
            </a:r>
            <a:r>
              <a:rPr lang="es-MX" dirty="0"/>
              <a:t>A quien se </a:t>
            </a:r>
            <a:r>
              <a:rPr lang="es-MX" dirty="0" smtClean="0"/>
              <a:t>convoca</a:t>
            </a:r>
          </a:p>
          <a:p>
            <a:pPr marL="0" indent="0" algn="just">
              <a:buNone/>
            </a:pPr>
            <a:endParaRPr lang="es-MX" dirty="0"/>
          </a:p>
          <a:p>
            <a:pPr marL="0" indent="0" algn="just">
              <a:buNone/>
            </a:pPr>
            <a:r>
              <a:rPr lang="es-MX" b="1" dirty="0"/>
              <a:t>3.- </a:t>
            </a:r>
            <a:r>
              <a:rPr lang="es-MX" dirty="0"/>
              <a:t>Tipo de Asamblea </a:t>
            </a:r>
          </a:p>
          <a:p>
            <a:pPr algn="just"/>
            <a:endParaRPr lang="es-MX" dirty="0"/>
          </a:p>
        </p:txBody>
      </p:sp>
    </p:spTree>
    <p:extLst>
      <p:ext uri="{BB962C8B-B14F-4D97-AF65-F5344CB8AC3E}">
        <p14:creationId xmlns:p14="http://schemas.microsoft.com/office/powerpoint/2010/main" val="1994432425"/>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20688"/>
            <a:ext cx="8229600" cy="5505475"/>
          </a:xfrm>
        </p:spPr>
        <p:txBody>
          <a:bodyPr/>
          <a:lstStyle/>
          <a:p>
            <a:pPr marL="0" indent="0" algn="just">
              <a:buNone/>
            </a:pPr>
            <a:r>
              <a:rPr lang="es-MX" b="1" dirty="0"/>
              <a:t>4.- </a:t>
            </a:r>
            <a:r>
              <a:rPr lang="es-MX" dirty="0"/>
              <a:t>Fecha lugar y hora a </a:t>
            </a:r>
            <a:r>
              <a:rPr lang="es-MX" dirty="0" smtClean="0"/>
              <a:t>celebrar</a:t>
            </a:r>
          </a:p>
          <a:p>
            <a:pPr marL="0" indent="0" algn="just">
              <a:buNone/>
            </a:pPr>
            <a:r>
              <a:rPr lang="es-MX" dirty="0" smtClean="0"/>
              <a:t>   </a:t>
            </a:r>
            <a:endParaRPr lang="es-MX" dirty="0"/>
          </a:p>
          <a:p>
            <a:pPr marL="0" indent="0" algn="just">
              <a:buNone/>
            </a:pPr>
            <a:r>
              <a:rPr lang="es-MX" b="1" dirty="0"/>
              <a:t>5.-</a:t>
            </a:r>
            <a:r>
              <a:rPr lang="es-MX" dirty="0"/>
              <a:t> Orden del </a:t>
            </a:r>
            <a:r>
              <a:rPr lang="es-MX" dirty="0" smtClean="0"/>
              <a:t>día</a:t>
            </a:r>
          </a:p>
          <a:p>
            <a:pPr marL="0" indent="0" algn="just">
              <a:buNone/>
            </a:pPr>
            <a:endParaRPr lang="es-MX" dirty="0"/>
          </a:p>
          <a:p>
            <a:pPr marL="0" indent="0" algn="just">
              <a:buNone/>
            </a:pPr>
            <a:r>
              <a:rPr lang="es-MX" b="1" dirty="0"/>
              <a:t>6.- </a:t>
            </a:r>
            <a:r>
              <a:rPr lang="es-MX" dirty="0"/>
              <a:t>Fecha de </a:t>
            </a:r>
            <a:r>
              <a:rPr lang="es-MX" dirty="0" smtClean="0"/>
              <a:t>convocatoria</a:t>
            </a:r>
          </a:p>
          <a:p>
            <a:pPr marL="0" indent="0" algn="just">
              <a:buNone/>
            </a:pPr>
            <a:endParaRPr lang="es-MX" dirty="0"/>
          </a:p>
          <a:p>
            <a:pPr marL="0" indent="0" algn="just">
              <a:buNone/>
            </a:pPr>
            <a:r>
              <a:rPr lang="es-MX" b="1" dirty="0"/>
              <a:t>7.- </a:t>
            </a:r>
            <a:r>
              <a:rPr lang="es-MX" dirty="0"/>
              <a:t>Quien convoca y su firma </a:t>
            </a:r>
            <a:endParaRPr lang="es-MX" dirty="0" smtClean="0"/>
          </a:p>
          <a:p>
            <a:pPr marL="0" indent="0" algn="just">
              <a:buNone/>
            </a:pPr>
            <a:endParaRPr lang="es-MX" dirty="0"/>
          </a:p>
          <a:p>
            <a:pPr marL="0" indent="0" algn="just">
              <a:buNone/>
            </a:pPr>
            <a:r>
              <a:rPr lang="es-MX" b="1" dirty="0"/>
              <a:t>8.- </a:t>
            </a:r>
            <a:r>
              <a:rPr lang="es-MX" dirty="0"/>
              <a:t>Como acceder a la </a:t>
            </a:r>
            <a:r>
              <a:rPr lang="es-MX" dirty="0" smtClean="0"/>
              <a:t>asamblea</a:t>
            </a:r>
            <a:endParaRPr lang="es-MX" dirty="0"/>
          </a:p>
          <a:p>
            <a:pPr algn="just"/>
            <a:endParaRPr lang="es-MX" dirty="0"/>
          </a:p>
        </p:txBody>
      </p:sp>
    </p:spTree>
    <p:extLst>
      <p:ext uri="{BB962C8B-B14F-4D97-AF65-F5344CB8AC3E}">
        <p14:creationId xmlns:p14="http://schemas.microsoft.com/office/powerpoint/2010/main" val="352713974"/>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b="1" dirty="0"/>
              <a:t>EN SU TERMINACIÓN….(MUEREN</a:t>
            </a:r>
            <a:r>
              <a:rPr lang="es-MX" b="1" dirty="0" smtClean="0"/>
              <a:t>)</a:t>
            </a:r>
            <a:endParaRPr lang="es-MX" dirty="0"/>
          </a:p>
        </p:txBody>
      </p:sp>
      <p:sp>
        <p:nvSpPr>
          <p:cNvPr id="3" name="2 Marcador de contenido"/>
          <p:cNvSpPr>
            <a:spLocks noGrp="1"/>
          </p:cNvSpPr>
          <p:nvPr>
            <p:ph idx="1"/>
          </p:nvPr>
        </p:nvSpPr>
        <p:spPr/>
        <p:txBody>
          <a:bodyPr/>
          <a:lstStyle/>
          <a:p>
            <a:pPr marL="0" indent="0" algn="just">
              <a:buNone/>
            </a:pPr>
            <a:endParaRPr lang="es-MX" dirty="0" smtClean="0"/>
          </a:p>
          <a:p>
            <a:pPr marL="0" indent="0" algn="just">
              <a:buNone/>
            </a:pPr>
            <a:endParaRPr lang="es-MX" dirty="0"/>
          </a:p>
          <a:p>
            <a:pPr marL="0" indent="0" algn="just">
              <a:buNone/>
            </a:pPr>
            <a:r>
              <a:rPr lang="es-MX" b="1" dirty="0" smtClean="0"/>
              <a:t>1</a:t>
            </a:r>
            <a:r>
              <a:rPr lang="es-MX" b="1" dirty="0"/>
              <a:t>.- </a:t>
            </a:r>
            <a:r>
              <a:rPr lang="es-MX" dirty="0"/>
              <a:t>Finalmente el Notario se encuentra con la “muerte” de la sociedad. Hay que distinguir que una cosa es </a:t>
            </a:r>
            <a:r>
              <a:rPr lang="es-MX" b="1" dirty="0"/>
              <a:t>disolver</a:t>
            </a:r>
            <a:r>
              <a:rPr lang="es-MX" dirty="0"/>
              <a:t> y </a:t>
            </a:r>
            <a:r>
              <a:rPr lang="es-MX" b="1" dirty="0"/>
              <a:t>liquidar</a:t>
            </a:r>
            <a:r>
              <a:rPr lang="es-MX" dirty="0"/>
              <a:t> y otra es </a:t>
            </a:r>
            <a:r>
              <a:rPr lang="es-MX" b="1" dirty="0"/>
              <a:t>extinguir</a:t>
            </a:r>
            <a:r>
              <a:rPr lang="es-MX" dirty="0"/>
              <a:t>. </a:t>
            </a:r>
          </a:p>
          <a:p>
            <a:pPr algn="just"/>
            <a:endParaRPr lang="es-MX" dirty="0"/>
          </a:p>
        </p:txBody>
      </p:sp>
    </p:spTree>
    <p:extLst>
      <p:ext uri="{BB962C8B-B14F-4D97-AF65-F5344CB8AC3E}">
        <p14:creationId xmlns:p14="http://schemas.microsoft.com/office/powerpoint/2010/main" val="31639703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sz="4000" b="1" dirty="0" smtClean="0"/>
              <a:t>TIPO SOCIAL</a:t>
            </a:r>
            <a:endParaRPr lang="es-MX" sz="4000" b="1" dirty="0"/>
          </a:p>
        </p:txBody>
      </p:sp>
      <p:sp>
        <p:nvSpPr>
          <p:cNvPr id="3" name="2 Marcador de contenido"/>
          <p:cNvSpPr>
            <a:spLocks noGrp="1"/>
          </p:cNvSpPr>
          <p:nvPr>
            <p:ph idx="1"/>
          </p:nvPr>
        </p:nvSpPr>
        <p:spPr/>
        <p:txBody>
          <a:bodyPr>
            <a:normAutofit fontScale="77500" lnSpcReduction="20000"/>
          </a:bodyPr>
          <a:lstStyle/>
          <a:p>
            <a:pPr marL="0" indent="0" algn="ctr">
              <a:buNone/>
            </a:pPr>
            <a:r>
              <a:rPr lang="es-MX" dirty="0" smtClean="0"/>
              <a:t>SI OPTAMOS POR MERCANTIL</a:t>
            </a:r>
          </a:p>
          <a:p>
            <a:pPr lvl="0">
              <a:buFont typeface="Symbol"/>
              <a:buChar char=""/>
              <a:tabLst>
                <a:tab pos="457200" algn="l"/>
              </a:tabLst>
            </a:pPr>
            <a:r>
              <a:rPr lang="es-MX" b="1" dirty="0" smtClean="0">
                <a:effectLst/>
                <a:ea typeface="MS Mincho"/>
                <a:cs typeface="Times New Roman"/>
              </a:rPr>
              <a:t>SA</a:t>
            </a:r>
            <a:endParaRPr lang="es-MX" sz="2800" dirty="0" smtClean="0">
              <a:effectLst/>
              <a:ea typeface="MS Mincho"/>
              <a:cs typeface="Times New Roman"/>
            </a:endParaRPr>
          </a:p>
          <a:p>
            <a:pPr lvl="0">
              <a:buFont typeface="Symbol"/>
              <a:buChar char=""/>
              <a:tabLst>
                <a:tab pos="457200" algn="l"/>
              </a:tabLst>
            </a:pPr>
            <a:r>
              <a:rPr lang="es-MX" b="1" dirty="0" smtClean="0">
                <a:effectLst/>
                <a:ea typeface="MS Mincho"/>
                <a:cs typeface="Times New Roman"/>
              </a:rPr>
              <a:t>S DE RL  </a:t>
            </a:r>
            <a:endParaRPr lang="es-MX" sz="2800" dirty="0" smtClean="0">
              <a:effectLst/>
              <a:ea typeface="MS Mincho"/>
              <a:cs typeface="Times New Roman"/>
            </a:endParaRPr>
          </a:p>
          <a:p>
            <a:pPr lvl="0">
              <a:buFont typeface="Symbol"/>
              <a:buChar char=""/>
              <a:tabLst>
                <a:tab pos="457200" algn="l"/>
              </a:tabLst>
            </a:pPr>
            <a:r>
              <a:rPr lang="es-MX" b="1" dirty="0" smtClean="0">
                <a:solidFill>
                  <a:srgbClr val="000000"/>
                </a:solidFill>
                <a:effectLst/>
                <a:ea typeface="MS Mincho"/>
                <a:cs typeface="Times New Roman"/>
              </a:rPr>
              <a:t>SAPI</a:t>
            </a:r>
            <a:endParaRPr lang="es-MX" sz="2800" dirty="0" smtClean="0">
              <a:effectLst/>
              <a:ea typeface="MS Mincho"/>
              <a:cs typeface="Times New Roman"/>
            </a:endParaRPr>
          </a:p>
          <a:p>
            <a:pPr lvl="0">
              <a:buFont typeface="Symbol"/>
              <a:buChar char=""/>
              <a:tabLst>
                <a:tab pos="457200" algn="l"/>
              </a:tabLst>
            </a:pPr>
            <a:r>
              <a:rPr lang="es-MX" b="1" dirty="0" smtClean="0">
                <a:effectLst/>
                <a:ea typeface="MS Mincho"/>
                <a:cs typeface="Times New Roman"/>
              </a:rPr>
              <a:t>SOFOM ENR</a:t>
            </a:r>
            <a:endParaRPr lang="es-MX" sz="2800" dirty="0" smtClean="0">
              <a:effectLst/>
              <a:ea typeface="MS Mincho"/>
              <a:cs typeface="Times New Roman"/>
            </a:endParaRPr>
          </a:p>
          <a:p>
            <a:pPr lvl="0">
              <a:buFont typeface="Symbol"/>
              <a:buChar char=""/>
              <a:tabLst>
                <a:tab pos="457200" algn="l"/>
              </a:tabLst>
            </a:pPr>
            <a:r>
              <a:rPr lang="es-MX" b="1" dirty="0" smtClean="0">
                <a:solidFill>
                  <a:srgbClr val="FF0000"/>
                </a:solidFill>
                <a:effectLst/>
                <a:ea typeface="MS Mincho"/>
                <a:cs typeface="Times New Roman"/>
              </a:rPr>
              <a:t>SAS</a:t>
            </a:r>
            <a:endParaRPr lang="es-MX" sz="2800" dirty="0" smtClean="0">
              <a:solidFill>
                <a:srgbClr val="FF0000"/>
              </a:solidFill>
              <a:effectLst/>
              <a:ea typeface="MS Mincho"/>
              <a:cs typeface="Times New Roman"/>
            </a:endParaRPr>
          </a:p>
          <a:p>
            <a:pPr lvl="0">
              <a:buFont typeface="Symbol"/>
              <a:buChar char=""/>
              <a:tabLst>
                <a:tab pos="457200" algn="l"/>
              </a:tabLst>
            </a:pPr>
            <a:r>
              <a:rPr lang="es-MX" dirty="0" smtClean="0">
                <a:solidFill>
                  <a:srgbClr val="FF6600"/>
                </a:solidFill>
                <a:effectLst/>
                <a:ea typeface="MS Mincho"/>
                <a:cs typeface="Times New Roman"/>
              </a:rPr>
              <a:t>SPR</a:t>
            </a:r>
            <a:r>
              <a:rPr lang="es-MX" b="1" dirty="0" smtClean="0">
                <a:effectLst/>
                <a:ea typeface="MS Mincho"/>
                <a:cs typeface="Times New Roman"/>
              </a:rPr>
              <a:t>                      </a:t>
            </a:r>
            <a:endParaRPr lang="es-MX" sz="2800" dirty="0" smtClean="0">
              <a:effectLst/>
              <a:ea typeface="MS Mincho"/>
              <a:cs typeface="Times New Roman"/>
            </a:endParaRPr>
          </a:p>
          <a:p>
            <a:pPr lvl="0">
              <a:buFont typeface="Symbol"/>
              <a:buChar char=""/>
              <a:tabLst>
                <a:tab pos="457200" algn="l"/>
              </a:tabLst>
            </a:pPr>
            <a:r>
              <a:rPr lang="es-MX" dirty="0" smtClean="0">
                <a:solidFill>
                  <a:srgbClr val="FF6600"/>
                </a:solidFill>
                <a:effectLst/>
                <a:ea typeface="MS Mincho"/>
                <a:cs typeface="Times New Roman"/>
              </a:rPr>
              <a:t>SOC. COOPERATIVA</a:t>
            </a:r>
            <a:endParaRPr lang="es-MX" sz="2800" dirty="0" smtClean="0">
              <a:effectLst/>
              <a:ea typeface="MS Mincho"/>
              <a:cs typeface="Times New Roman"/>
            </a:endParaRPr>
          </a:p>
          <a:p>
            <a:pPr lvl="0">
              <a:buFont typeface="Symbol"/>
              <a:buChar char=""/>
              <a:tabLst>
                <a:tab pos="457200" algn="l"/>
              </a:tabLst>
            </a:pPr>
            <a:r>
              <a:rPr lang="es-MX" dirty="0" smtClean="0">
                <a:solidFill>
                  <a:srgbClr val="3366FF"/>
                </a:solidFill>
                <a:effectLst/>
                <a:ea typeface="MS Mincho"/>
                <a:cs typeface="Times New Roman"/>
              </a:rPr>
              <a:t>SOC. EN COMANDITA SIMPLE</a:t>
            </a:r>
            <a:endParaRPr lang="es-MX" sz="2800" dirty="0" smtClean="0">
              <a:effectLst/>
              <a:ea typeface="MS Mincho"/>
              <a:cs typeface="Times New Roman"/>
            </a:endParaRPr>
          </a:p>
          <a:p>
            <a:pPr lvl="0">
              <a:buFont typeface="Symbol"/>
              <a:buChar char=""/>
              <a:tabLst>
                <a:tab pos="457200" algn="l"/>
              </a:tabLst>
            </a:pPr>
            <a:r>
              <a:rPr lang="es-MX" dirty="0" smtClean="0">
                <a:solidFill>
                  <a:srgbClr val="3366FF"/>
                </a:solidFill>
                <a:effectLst/>
                <a:ea typeface="MS Mincho"/>
                <a:cs typeface="Times New Roman"/>
              </a:rPr>
              <a:t>SOC. EN COMANDITA POR ACCIONES</a:t>
            </a:r>
            <a:endParaRPr lang="es-MX" sz="2800" dirty="0" smtClean="0">
              <a:effectLst/>
              <a:ea typeface="MS Mincho"/>
              <a:cs typeface="Times New Roman"/>
            </a:endParaRPr>
          </a:p>
          <a:p>
            <a:pPr lvl="0">
              <a:buFont typeface="Symbol"/>
              <a:buChar char=""/>
              <a:tabLst>
                <a:tab pos="457200" algn="l"/>
              </a:tabLst>
            </a:pPr>
            <a:r>
              <a:rPr lang="es-MX" dirty="0" smtClean="0">
                <a:solidFill>
                  <a:srgbClr val="3366FF"/>
                </a:solidFill>
                <a:effectLst/>
                <a:ea typeface="MS Mincho"/>
                <a:cs typeface="Times New Roman"/>
              </a:rPr>
              <a:t>SOC. EN NOMBRE COLECTIVO </a:t>
            </a:r>
            <a:endParaRPr lang="es-MX" sz="2800" dirty="0" smtClean="0">
              <a:effectLst/>
              <a:ea typeface="MS Mincho"/>
              <a:cs typeface="Times New Roman"/>
            </a:endParaRPr>
          </a:p>
          <a:p>
            <a:endParaRPr lang="es-MX" dirty="0"/>
          </a:p>
        </p:txBody>
      </p:sp>
    </p:spTree>
    <p:extLst>
      <p:ext uri="{BB962C8B-B14F-4D97-AF65-F5344CB8AC3E}">
        <p14:creationId xmlns:p14="http://schemas.microsoft.com/office/powerpoint/2010/main" val="3843006285"/>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20688"/>
            <a:ext cx="8229600" cy="5505475"/>
          </a:xfrm>
        </p:spPr>
        <p:txBody>
          <a:bodyPr>
            <a:normAutofit/>
          </a:bodyPr>
          <a:lstStyle/>
          <a:p>
            <a:pPr marL="0" indent="0" algn="just">
              <a:buNone/>
            </a:pPr>
            <a:endParaRPr lang="es-MX" dirty="0" smtClean="0"/>
          </a:p>
          <a:p>
            <a:pPr marL="0" indent="0" algn="just">
              <a:buNone/>
            </a:pPr>
            <a:endParaRPr lang="es-MX" dirty="0"/>
          </a:p>
          <a:p>
            <a:pPr marL="0" indent="0" algn="just">
              <a:buNone/>
            </a:pPr>
            <a:r>
              <a:rPr lang="es-MX" b="1" dirty="0" smtClean="0"/>
              <a:t>2</a:t>
            </a:r>
            <a:r>
              <a:rPr lang="es-MX" b="1" dirty="0"/>
              <a:t>.- Disolver es frenar</a:t>
            </a:r>
            <a:r>
              <a:rPr lang="es-MX" dirty="0"/>
              <a:t> el negocio y </a:t>
            </a:r>
            <a:r>
              <a:rPr lang="es-MX" b="1" dirty="0"/>
              <a:t>liquidar es poner la reversa</a:t>
            </a:r>
            <a:r>
              <a:rPr lang="es-MX" dirty="0"/>
              <a:t> al mismo a fin de acabar con la sociedad liberándola de sus obligaciones, y por lo mismo la ley le establece un plazo para conservar contabilidad (10 años) a fin de estar en posibilidad de atender cualquier asunto que lo merezca</a:t>
            </a:r>
            <a:r>
              <a:rPr lang="es-MX" dirty="0" smtClean="0"/>
              <a:t>.</a:t>
            </a:r>
            <a:endParaRPr lang="es-MX" dirty="0"/>
          </a:p>
        </p:txBody>
      </p:sp>
    </p:spTree>
    <p:extLst>
      <p:ext uri="{BB962C8B-B14F-4D97-AF65-F5344CB8AC3E}">
        <p14:creationId xmlns:p14="http://schemas.microsoft.com/office/powerpoint/2010/main" val="2983404100"/>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indent="0" algn="just">
              <a:buNone/>
            </a:pPr>
            <a:endParaRPr lang="es-MX" dirty="0" smtClean="0"/>
          </a:p>
          <a:p>
            <a:pPr marL="0" indent="0" algn="just">
              <a:buNone/>
            </a:pPr>
            <a:r>
              <a:rPr lang="es-MX" dirty="0" smtClean="0"/>
              <a:t>Otra cosa es </a:t>
            </a:r>
            <a:r>
              <a:rPr lang="es-MX" b="1" dirty="0" smtClean="0"/>
              <a:t>extinguir</a:t>
            </a:r>
            <a:r>
              <a:rPr lang="es-MX" dirty="0" smtClean="0"/>
              <a:t>, que sería </a:t>
            </a:r>
            <a:r>
              <a:rPr lang="es-MX" b="1" dirty="0" smtClean="0"/>
              <a:t>como arrebatar</a:t>
            </a:r>
            <a:r>
              <a:rPr lang="es-MX" dirty="0" smtClean="0"/>
              <a:t>, donde se continúan las actividades de la sociedad extinguida por otra que asume dichas obligaciones, como sucede en la fusión y en la escisión.</a:t>
            </a:r>
          </a:p>
          <a:p>
            <a:pPr algn="just"/>
            <a:endParaRPr lang="es-MX" dirty="0"/>
          </a:p>
        </p:txBody>
      </p:sp>
    </p:spTree>
    <p:extLst>
      <p:ext uri="{BB962C8B-B14F-4D97-AF65-F5344CB8AC3E}">
        <p14:creationId xmlns:p14="http://schemas.microsoft.com/office/powerpoint/2010/main" val="495832856"/>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92696"/>
            <a:ext cx="8229600" cy="5433467"/>
          </a:xfrm>
        </p:spPr>
        <p:txBody>
          <a:bodyPr/>
          <a:lstStyle/>
          <a:p>
            <a:pPr marL="0" indent="0" algn="just">
              <a:buNone/>
            </a:pPr>
            <a:r>
              <a:rPr lang="es-MX" b="1" dirty="0"/>
              <a:t>3.-</a:t>
            </a:r>
            <a:r>
              <a:rPr lang="es-MX" dirty="0"/>
              <a:t> Sólo para las Sociedades por acciones existe la obligación de </a:t>
            </a:r>
            <a:r>
              <a:rPr lang="es-MX" b="1" dirty="0"/>
              <a:t>publicar sus balances</a:t>
            </a:r>
            <a:r>
              <a:rPr lang="es-MX" dirty="0"/>
              <a:t> finales de liquidación. Por lo mismo esto no aplica para las S. de R.L</a:t>
            </a:r>
            <a:r>
              <a:rPr lang="es-MX" dirty="0" smtClean="0"/>
              <a:t>.</a:t>
            </a:r>
          </a:p>
          <a:p>
            <a:pPr marL="0" indent="0" algn="just">
              <a:buNone/>
            </a:pPr>
            <a:endParaRPr lang="es-MX" dirty="0"/>
          </a:p>
          <a:p>
            <a:pPr marL="0" indent="0" algn="just">
              <a:buNone/>
            </a:pPr>
            <a:endParaRPr lang="es-MX" dirty="0"/>
          </a:p>
          <a:p>
            <a:pPr marL="0" indent="0" algn="just">
              <a:buNone/>
            </a:pPr>
            <a:r>
              <a:rPr lang="es-MX" b="1" dirty="0"/>
              <a:t>4.- </a:t>
            </a:r>
            <a:r>
              <a:rPr lang="es-MX" dirty="0"/>
              <a:t>De las </a:t>
            </a:r>
            <a:r>
              <a:rPr lang="es-MX" b="1" dirty="0"/>
              <a:t>reformas planteadas</a:t>
            </a:r>
            <a:r>
              <a:rPr lang="es-MX" dirty="0"/>
              <a:t> recientemente se le da entrada a la resolución judicial o administrativa para disolver y liquidar y se les da una salida fácil a las sociedades “basura”.</a:t>
            </a:r>
          </a:p>
        </p:txBody>
      </p:sp>
    </p:spTree>
    <p:extLst>
      <p:ext uri="{BB962C8B-B14F-4D97-AF65-F5344CB8AC3E}">
        <p14:creationId xmlns:p14="http://schemas.microsoft.com/office/powerpoint/2010/main" val="2347423634"/>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indent="0">
              <a:buNone/>
            </a:pPr>
            <a:endParaRPr lang="es-MX" b="1" i="1" dirty="0" smtClean="0"/>
          </a:p>
          <a:p>
            <a:pPr marL="0" indent="0">
              <a:buNone/>
            </a:pPr>
            <a:endParaRPr lang="es-MX" b="1" i="1" dirty="0"/>
          </a:p>
          <a:p>
            <a:pPr marL="0" indent="0">
              <a:buNone/>
            </a:pPr>
            <a:r>
              <a:rPr lang="es-MX" b="1" i="1" dirty="0" smtClean="0"/>
              <a:t>Reformas </a:t>
            </a:r>
            <a:r>
              <a:rPr lang="es-MX" b="1" i="1" dirty="0"/>
              <a:t>publicadas el 24 de enero 2018 que entran en vigor 25 de julio de 2018.</a:t>
            </a:r>
            <a:endParaRPr lang="es-MX" dirty="0"/>
          </a:p>
          <a:p>
            <a:endParaRPr lang="es-MX" dirty="0"/>
          </a:p>
        </p:txBody>
      </p:sp>
    </p:spTree>
    <p:extLst>
      <p:ext uri="{BB962C8B-B14F-4D97-AF65-F5344CB8AC3E}">
        <p14:creationId xmlns:p14="http://schemas.microsoft.com/office/powerpoint/2010/main" val="479118695"/>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marL="0" indent="0" algn="just">
              <a:buNone/>
            </a:pPr>
            <a:r>
              <a:rPr lang="es-MX" dirty="0"/>
              <a:t>Dos podrían ser las principales reformas en este tema:</a:t>
            </a:r>
          </a:p>
          <a:p>
            <a:pPr marL="0" indent="0" algn="just">
              <a:buNone/>
            </a:pPr>
            <a:endParaRPr lang="es-MX" dirty="0" smtClean="0"/>
          </a:p>
          <a:p>
            <a:pPr marL="0" indent="0" algn="just">
              <a:buNone/>
            </a:pPr>
            <a:r>
              <a:rPr lang="es-MX" b="1" dirty="0" smtClean="0"/>
              <a:t>1</a:t>
            </a:r>
            <a:r>
              <a:rPr lang="es-MX" b="1" dirty="0"/>
              <a:t>.- </a:t>
            </a:r>
            <a:r>
              <a:rPr lang="es-MX" dirty="0"/>
              <a:t>participación Judicial o administrativa en caso de controversia para disolver y liquidar.</a:t>
            </a:r>
          </a:p>
          <a:p>
            <a:pPr algn="just"/>
            <a:endParaRPr lang="es-MX" dirty="0"/>
          </a:p>
        </p:txBody>
      </p:sp>
    </p:spTree>
    <p:extLst>
      <p:ext uri="{BB962C8B-B14F-4D97-AF65-F5344CB8AC3E}">
        <p14:creationId xmlns:p14="http://schemas.microsoft.com/office/powerpoint/2010/main" val="711026109"/>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indent="0" algn="just">
              <a:buNone/>
            </a:pPr>
            <a:r>
              <a:rPr lang="es-MX" b="1" dirty="0" smtClean="0"/>
              <a:t>2.- </a:t>
            </a:r>
            <a:r>
              <a:rPr lang="es-MX" dirty="0" smtClean="0"/>
              <a:t>Depuración del sistema mercantil y hacendario de las sociedades consideradas “obsoletas, olvidadas o basura”.</a:t>
            </a:r>
          </a:p>
          <a:p>
            <a:pPr marL="0" indent="0" algn="just">
              <a:buNone/>
            </a:pPr>
            <a:endParaRPr lang="es-MX" dirty="0" smtClean="0"/>
          </a:p>
          <a:p>
            <a:pPr marL="0" indent="0" algn="just">
              <a:buNone/>
            </a:pPr>
            <a:r>
              <a:rPr lang="es-MX" dirty="0" smtClean="0"/>
              <a:t>Para el supuesto de las sociedades obsoletas,  del art. 249 bis se crea el art. 249 bis 1.</a:t>
            </a:r>
          </a:p>
          <a:p>
            <a:pPr algn="just"/>
            <a:endParaRPr lang="es-MX" dirty="0"/>
          </a:p>
        </p:txBody>
      </p:sp>
    </p:spTree>
    <p:extLst>
      <p:ext uri="{BB962C8B-B14F-4D97-AF65-F5344CB8AC3E}">
        <p14:creationId xmlns:p14="http://schemas.microsoft.com/office/powerpoint/2010/main" val="1631269333"/>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764704"/>
            <a:ext cx="8229600" cy="5361459"/>
          </a:xfrm>
        </p:spPr>
        <p:txBody>
          <a:bodyPr/>
          <a:lstStyle/>
          <a:p>
            <a:pPr marL="0" indent="0" algn="just">
              <a:buNone/>
            </a:pPr>
            <a:endParaRPr lang="es-MX" b="1" i="1" dirty="0" smtClean="0"/>
          </a:p>
          <a:p>
            <a:pPr marL="0" indent="0" algn="just">
              <a:buNone/>
            </a:pPr>
            <a:r>
              <a:rPr lang="es-MX" b="1" i="1" dirty="0" smtClean="0"/>
              <a:t>Finalmente </a:t>
            </a:r>
            <a:r>
              <a:rPr lang="es-MX" b="1" i="1" dirty="0"/>
              <a:t>reformas a los artículos 73 y 129 de la LGSM publicadas el 14 de Junio 2018 y entran en vigor en 6 meses, que consisten en</a:t>
            </a:r>
            <a:r>
              <a:rPr lang="es-MX" b="1" i="1" dirty="0" smtClean="0"/>
              <a:t>:</a:t>
            </a:r>
          </a:p>
          <a:p>
            <a:pPr marL="0" indent="0" algn="just">
              <a:buNone/>
            </a:pPr>
            <a:endParaRPr lang="es-MX" dirty="0" smtClean="0"/>
          </a:p>
          <a:p>
            <a:pPr marL="0" indent="0" algn="just">
              <a:buNone/>
            </a:pPr>
            <a:endParaRPr lang="es-MX" dirty="0"/>
          </a:p>
          <a:p>
            <a:pPr marL="0" indent="0" algn="just">
              <a:buNone/>
            </a:pPr>
            <a:r>
              <a:rPr lang="es-MX" b="1" dirty="0"/>
              <a:t>1.- </a:t>
            </a:r>
            <a:r>
              <a:rPr lang="es-MX" dirty="0"/>
              <a:t>inscribir en el Portal electrónico transmisión de partes sociales y de acciones</a:t>
            </a:r>
            <a:r>
              <a:rPr lang="es-MX" dirty="0" smtClean="0"/>
              <a:t>.</a:t>
            </a:r>
          </a:p>
        </p:txBody>
      </p:sp>
    </p:spTree>
    <p:extLst>
      <p:ext uri="{BB962C8B-B14F-4D97-AF65-F5344CB8AC3E}">
        <p14:creationId xmlns:p14="http://schemas.microsoft.com/office/powerpoint/2010/main" val="2799494440"/>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indent="0" algn="just">
              <a:buNone/>
            </a:pPr>
            <a:endParaRPr lang="es-MX" dirty="0" smtClean="0"/>
          </a:p>
          <a:p>
            <a:pPr marL="0" indent="0" algn="just">
              <a:buNone/>
            </a:pPr>
            <a:endParaRPr lang="es-MX" dirty="0"/>
          </a:p>
          <a:p>
            <a:pPr marL="0" indent="0" algn="just">
              <a:buNone/>
            </a:pPr>
            <a:r>
              <a:rPr lang="es-MX" b="1" dirty="0" smtClean="0"/>
              <a:t>2.- </a:t>
            </a:r>
            <a:r>
              <a:rPr lang="es-MX" dirty="0" smtClean="0"/>
              <a:t>La Secretaría de Economía guardará confidencialidad en los datos de los accionistas registrados.</a:t>
            </a:r>
          </a:p>
          <a:p>
            <a:pPr marL="0" indent="0" algn="just">
              <a:buNone/>
            </a:pPr>
            <a:endParaRPr lang="es-MX" dirty="0"/>
          </a:p>
        </p:txBody>
      </p:sp>
      <p:sp>
        <p:nvSpPr>
          <p:cNvPr id="4" name="3 Flecha derecha">
            <a:hlinkClick r:id="rId2" action="ppaction://hlinkfile"/>
          </p:cNvPr>
          <p:cNvSpPr/>
          <p:nvPr/>
        </p:nvSpPr>
        <p:spPr>
          <a:xfrm>
            <a:off x="8892480" y="6588840"/>
            <a:ext cx="216024" cy="216024"/>
          </a:xfrm>
          <a:prstGeom prst="rightArrow">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65822331"/>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marL="0" indent="0" algn="ctr">
              <a:buNone/>
            </a:pPr>
            <a:endParaRPr lang="es-MX" sz="4800" b="1" dirty="0" smtClean="0"/>
          </a:p>
          <a:p>
            <a:pPr marL="0" indent="0" algn="ctr">
              <a:buNone/>
            </a:pPr>
            <a:r>
              <a:rPr lang="es-MX" sz="4800" b="1" dirty="0" smtClean="0"/>
              <a:t>“Conservemos </a:t>
            </a:r>
            <a:r>
              <a:rPr lang="es-MX" sz="4800" b="1" dirty="0"/>
              <a:t>la forma de ser y revolucionemos </a:t>
            </a:r>
            <a:r>
              <a:rPr lang="es-MX" sz="4800" b="1" dirty="0" smtClean="0"/>
              <a:t>la </a:t>
            </a:r>
            <a:r>
              <a:rPr lang="es-MX" sz="4800" b="1" dirty="0"/>
              <a:t>manera de hacer”</a:t>
            </a:r>
          </a:p>
          <a:p>
            <a:pPr algn="ctr"/>
            <a:endParaRPr lang="es-MX" sz="4800" b="1" dirty="0"/>
          </a:p>
        </p:txBody>
      </p:sp>
    </p:spTree>
    <p:extLst>
      <p:ext uri="{BB962C8B-B14F-4D97-AF65-F5344CB8AC3E}">
        <p14:creationId xmlns:p14="http://schemas.microsoft.com/office/powerpoint/2010/main" val="1619709990"/>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4437112"/>
            <a:ext cx="8229600" cy="1329011"/>
          </a:xfrm>
        </p:spPr>
        <p:txBody>
          <a:bodyPr/>
          <a:lstStyle/>
          <a:p>
            <a:pPr marL="0" indent="0" algn="ctr">
              <a:buNone/>
            </a:pPr>
            <a:r>
              <a:rPr lang="es-MX" u="sng" dirty="0">
                <a:hlinkClick r:id="rId2"/>
              </a:rPr>
              <a:t>erick@notaria10qro.net</a:t>
            </a:r>
            <a:endParaRPr lang="es-MX" dirty="0"/>
          </a:p>
        </p:txBody>
      </p:sp>
      <p:pic>
        <p:nvPicPr>
          <p:cNvPr id="4" name="3 Imagen" descr="Descripción: cid:image001.png@01CF7B4C.08487150"/>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1979712" y="1556792"/>
            <a:ext cx="5408138" cy="2664296"/>
          </a:xfrm>
          <a:prstGeom prst="rect">
            <a:avLst/>
          </a:prstGeom>
          <a:noFill/>
          <a:ln>
            <a:noFill/>
          </a:ln>
        </p:spPr>
      </p:pic>
    </p:spTree>
    <p:extLst>
      <p:ext uri="{BB962C8B-B14F-4D97-AF65-F5344CB8AC3E}">
        <p14:creationId xmlns:p14="http://schemas.microsoft.com/office/powerpoint/2010/main" val="199409618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597</TotalTime>
  <Words>2775</Words>
  <Application>Microsoft Office PowerPoint</Application>
  <PresentationFormat>Presentación en pantalla (4:3)</PresentationFormat>
  <Paragraphs>316</Paragraphs>
  <Slides>99</Slides>
  <Notes>0</Notes>
  <HiddenSlides>0</HiddenSlides>
  <MMClips>0</MMClips>
  <ScaleCrop>false</ScaleCrop>
  <HeadingPairs>
    <vt:vector size="4" baseType="variant">
      <vt:variant>
        <vt:lpstr>Tema</vt:lpstr>
      </vt:variant>
      <vt:variant>
        <vt:i4>1</vt:i4>
      </vt:variant>
      <vt:variant>
        <vt:lpstr>Títulos de diapositiva</vt:lpstr>
      </vt:variant>
      <vt:variant>
        <vt:i4>99</vt:i4>
      </vt:variant>
    </vt:vector>
  </HeadingPairs>
  <TitlesOfParts>
    <vt:vector size="100" baseType="lpstr">
      <vt:lpstr>Tema de Office</vt:lpstr>
      <vt:lpstr>Presentación de PowerPoint</vt:lpstr>
      <vt:lpstr>Presentación de PowerPoint</vt:lpstr>
      <vt:lpstr>“El Notario conoce la ley... es perito en derecho”</vt:lpstr>
      <vt:lpstr>NACEN…. CRECEN…. MUEREN</vt:lpstr>
      <vt:lpstr>INTERVENCIÓN EN SU PLANEACIÓN….(NACEN)</vt:lpstr>
      <vt:lpstr>Presentación de PowerPoint</vt:lpstr>
      <vt:lpstr>Presentación de PowerPoint</vt:lpstr>
      <vt:lpstr>FINES</vt:lpstr>
      <vt:lpstr>TIPO SOCIAL</vt:lpstr>
      <vt:lpstr>Presentación de PowerPoint</vt:lpstr>
      <vt:lpstr>Presentación de PowerPoint</vt:lpstr>
      <vt:lpstr>Presentación de PowerPoint</vt:lpstr>
      <vt:lpstr>Presentación de PowerPoint</vt:lpstr>
      <vt:lpstr>Presentación de PowerPoint</vt:lpstr>
      <vt:lpstr>1934</vt:lpstr>
      <vt:lpstr>LEY GENERAL DE SOCIEDADES MERCANTILES</vt:lpstr>
      <vt:lpstr>Presentación de PowerPoint</vt:lpstr>
      <vt:lpstr>Presentación de PowerPoint</vt:lpstr>
      <vt:lpstr>Presentación de PowerPoint</vt:lpstr>
      <vt:lpstr>Presentación de PowerPoint</vt:lpstr>
      <vt:lpstr>2006</vt:lpstr>
      <vt:lpstr>SOCIEDADES ANÓNIMAS PROMOTORAS DE INVERSIÓN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DE LAS ÚLTIMAS REFORMAS</vt:lpstr>
      <vt:lpstr>2014</vt:lpstr>
      <vt:lpstr>SOCIEDAD ANÓNIMA</vt:lpstr>
      <vt:lpstr>Presentación de PowerPoint</vt:lpstr>
      <vt:lpstr>Los cambios mercantiles…</vt:lpstr>
      <vt:lpstr>Presentación de PowerPoint</vt:lpstr>
      <vt:lpstr>POR LO ANTERIOR… </vt:lpstr>
      <vt:lpstr>Presentación de PowerPoint</vt:lpstr>
      <vt:lpstr>Presentación de PowerPoint</vt:lpstr>
      <vt:lpstr>Presentación de PowerPoint</vt:lpstr>
      <vt:lpstr>SOCIEDAD DE RESPONSABILIDAD LIMITADA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ARTICULO 91 DE LGSM = 13 LMV</vt:lpstr>
      <vt:lpstr>Presentación de PowerPoint</vt:lpstr>
      <vt:lpstr>Presentación de PowerPoint</vt:lpstr>
      <vt:lpstr>Presentación de PowerPoint</vt:lpstr>
      <vt:lpstr>Presentación de PowerPoint</vt:lpstr>
      <vt:lpstr>Presentación de PowerPoint</vt:lpstr>
      <vt:lpstr>TIPOS DE ACCIONES</vt:lpstr>
      <vt:lpstr>Presentación de PowerPoint</vt:lpstr>
      <vt:lpstr>MÁS CAMBIOS QUE OPERARON DESDE 30 DE JUNIO 2014 EN LAS ESCRITURAS</vt:lpstr>
      <vt:lpstr>Presentación de PowerPoint</vt:lpstr>
      <vt:lpstr>Presentación de PowerPoint</vt:lpstr>
      <vt:lpstr>Temas que debemos revisar al otorgar</vt:lpstr>
      <vt:lpstr>Presentación de PowerPoint</vt:lpstr>
      <vt:lpstr>Presentación de PowerPoint</vt:lpstr>
      <vt:lpstr>Presentación de PowerPoint</vt:lpstr>
      <vt:lpstr>EN SU OPERACIÓN O DESARROLLO…. (CRECEN)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EN SU TERMINACIÓN….(MUEREN)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ABO6-ERICK</dc:creator>
  <cp:lastModifiedBy>ABO6-ERICK</cp:lastModifiedBy>
  <cp:revision>25</cp:revision>
  <dcterms:created xsi:type="dcterms:W3CDTF">2018-07-17T15:08:34Z</dcterms:created>
  <dcterms:modified xsi:type="dcterms:W3CDTF">2018-07-19T01:53:48Z</dcterms:modified>
</cp:coreProperties>
</file>