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71" r:id="rId3"/>
    <p:sldId id="272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04E-C739-4028-B1B8-7FBC675A2D02}" type="datetimeFigureOut">
              <a:rPr lang="es-MX" smtClean="0"/>
              <a:pPr/>
              <a:t>20/07/2018</a:t>
            </a:fld>
            <a:endParaRPr lang="es-MX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ACD3526-0D2E-4CD7-B3B2-2C114D7D354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04E-C739-4028-B1B8-7FBC675A2D02}" type="datetimeFigureOut">
              <a:rPr lang="es-MX" smtClean="0"/>
              <a:pPr/>
              <a:t>20/07/2018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3526-0D2E-4CD7-B3B2-2C114D7D354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04E-C739-4028-B1B8-7FBC675A2D02}" type="datetimeFigureOut">
              <a:rPr lang="es-MX" smtClean="0"/>
              <a:pPr/>
              <a:t>20/07/2018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3526-0D2E-4CD7-B3B2-2C114D7D354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04E-C739-4028-B1B8-7FBC675A2D02}" type="datetimeFigureOut">
              <a:rPr lang="es-MX" smtClean="0"/>
              <a:pPr/>
              <a:t>20/07/2018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3526-0D2E-4CD7-B3B2-2C114D7D354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04E-C739-4028-B1B8-7FBC675A2D02}" type="datetimeFigureOut">
              <a:rPr lang="es-MX" smtClean="0"/>
              <a:pPr/>
              <a:t>20/07/2018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ACD3526-0D2E-4CD7-B3B2-2C114D7D354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04E-C739-4028-B1B8-7FBC675A2D02}" type="datetimeFigureOut">
              <a:rPr lang="es-MX" smtClean="0"/>
              <a:pPr/>
              <a:t>20/07/2018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3526-0D2E-4CD7-B3B2-2C114D7D354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04E-C739-4028-B1B8-7FBC675A2D02}" type="datetimeFigureOut">
              <a:rPr lang="es-MX" smtClean="0"/>
              <a:pPr/>
              <a:t>20/07/2018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3526-0D2E-4CD7-B3B2-2C114D7D354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04E-C739-4028-B1B8-7FBC675A2D02}" type="datetimeFigureOut">
              <a:rPr lang="es-MX" smtClean="0"/>
              <a:pPr/>
              <a:t>20/07/2018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3526-0D2E-4CD7-B3B2-2C114D7D354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04E-C739-4028-B1B8-7FBC675A2D02}" type="datetimeFigureOut">
              <a:rPr lang="es-MX" smtClean="0"/>
              <a:pPr/>
              <a:t>20/07/2018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3526-0D2E-4CD7-B3B2-2C114D7D354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04E-C739-4028-B1B8-7FBC675A2D02}" type="datetimeFigureOut">
              <a:rPr lang="es-MX" smtClean="0"/>
              <a:pPr/>
              <a:t>20/07/2018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3526-0D2E-4CD7-B3B2-2C114D7D354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504E-C739-4028-B1B8-7FBC675A2D02}" type="datetimeFigureOut">
              <a:rPr lang="es-MX" smtClean="0"/>
              <a:pPr/>
              <a:t>20/07/2018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ACD3526-0D2E-4CD7-B3B2-2C114D7D354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27504E-C739-4028-B1B8-7FBC675A2D02}" type="datetimeFigureOut">
              <a:rPr lang="es-MX" smtClean="0"/>
              <a:pPr/>
              <a:t>20/07/2018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ACD3526-0D2E-4CD7-B3B2-2C114D7D354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ALFONSO GÓMEZ PORTUGAL AGUIRRE.</a:t>
            </a:r>
          </a:p>
          <a:p>
            <a:r>
              <a:rPr lang="es-MX" dirty="0" smtClean="0"/>
              <a:t>NOTARÍA 162 CDMX, MÉXICO.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El DÍA A DÍA NOTARIAL. </a:t>
            </a:r>
            <a:br>
              <a:rPr lang="es-MX" dirty="0" smtClean="0"/>
            </a:br>
            <a:r>
              <a:rPr lang="es-MX" dirty="0" smtClean="0"/>
              <a:t>P. I.O.R.P.I.</a:t>
            </a:r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sz="4400" dirty="0"/>
              <a:t>7.- En </a:t>
            </a:r>
            <a:r>
              <a:rPr lang="es-MX" sz="4400" b="1" dirty="0"/>
              <a:t>pagos con anterioridad</a:t>
            </a:r>
            <a:r>
              <a:rPr lang="es-MX" sz="4400" dirty="0"/>
              <a:t>, pedir </a:t>
            </a:r>
            <a:r>
              <a:rPr lang="es-MX" sz="4400" b="1" dirty="0" smtClean="0"/>
              <a:t>comprobantes</a:t>
            </a:r>
            <a:r>
              <a:rPr lang="es-MX" sz="4400" dirty="0" smtClean="0"/>
              <a:t>, en su defecto </a:t>
            </a:r>
            <a:r>
              <a:rPr lang="es-MX" sz="4400" b="1" dirty="0" smtClean="0"/>
              <a:t>hoja de declaración con </a:t>
            </a:r>
            <a:r>
              <a:rPr lang="es-MX" sz="4400" b="1" dirty="0"/>
              <a:t>firma</a:t>
            </a:r>
            <a:r>
              <a:rPr lang="es-MX" sz="4400" dirty="0"/>
              <a:t> de </a:t>
            </a:r>
            <a:r>
              <a:rPr lang="es-MX" sz="4400" dirty="0" smtClean="0"/>
              <a:t>los usuarios.</a:t>
            </a:r>
            <a:endParaRPr lang="es-MX" sz="4400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sz="4400" dirty="0"/>
              <a:t>8.-Pago con </a:t>
            </a:r>
            <a:r>
              <a:rPr lang="es-MX" sz="4400" b="1" dirty="0"/>
              <a:t>anterioridad </a:t>
            </a:r>
            <a:r>
              <a:rPr lang="es-MX" sz="4400" dirty="0"/>
              <a:t>con cheque personal, </a:t>
            </a:r>
            <a:r>
              <a:rPr lang="es-MX" sz="4400" b="1" dirty="0"/>
              <a:t>recibido y cobrado con firma</a:t>
            </a:r>
            <a:r>
              <a:rPr lang="es-MX" sz="4400" dirty="0"/>
              <a:t> del enajenante.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sz="4400" dirty="0"/>
              <a:t>9.- Cuestionario con datos de expedientes únicos de identificación o tipo de anexo, firmado y/o llenado por usuarios</a:t>
            </a:r>
            <a:r>
              <a:rPr lang="es-MX" sz="4400" dirty="0" smtClean="0"/>
              <a:t>.</a:t>
            </a:r>
          </a:p>
          <a:p>
            <a:r>
              <a:rPr lang="es-MX" sz="4400" dirty="0" smtClean="0"/>
              <a:t>¿Escaneado de cartas, firma electrónica?</a:t>
            </a:r>
          </a:p>
          <a:p>
            <a:endParaRPr lang="es-MX" sz="4400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sz="4400" dirty="0" smtClean="0"/>
              <a:t>10.- </a:t>
            </a:r>
            <a:r>
              <a:rPr lang="es-MX" sz="4400" dirty="0"/>
              <a:t>Robo de identidad, </a:t>
            </a:r>
            <a:r>
              <a:rPr lang="es-MX" sz="4400" b="1" dirty="0"/>
              <a:t>dos identificaciones</a:t>
            </a:r>
            <a:r>
              <a:rPr lang="es-MX" sz="4400" dirty="0"/>
              <a:t>, </a:t>
            </a:r>
            <a:r>
              <a:rPr lang="es-MX" sz="4400" dirty="0" smtClean="0"/>
              <a:t>(vencida </a:t>
            </a:r>
            <a:r>
              <a:rPr lang="es-MX" sz="4400" dirty="0"/>
              <a:t>o no </a:t>
            </a:r>
            <a:r>
              <a:rPr lang="es-MX" sz="4400" dirty="0" smtClean="0"/>
              <a:t>oficial </a:t>
            </a:r>
            <a:r>
              <a:rPr lang="es-MX" sz="4400" dirty="0"/>
              <a:t>como </a:t>
            </a:r>
            <a:r>
              <a:rPr lang="es-MX" sz="4400" dirty="0" smtClean="0"/>
              <a:t>respaldo, mejor); </a:t>
            </a:r>
            <a:r>
              <a:rPr lang="es-MX" sz="4400" dirty="0"/>
              <a:t>visa EE. UU.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4800" dirty="0" smtClean="0"/>
              <a:t>11.- Cuidar</a:t>
            </a:r>
            <a:r>
              <a:rPr lang="es-MX" sz="4800" b="1" dirty="0" smtClean="0"/>
              <a:t> Operaciones con aviso doble</a:t>
            </a:r>
            <a:r>
              <a:rPr lang="es-MX" sz="4800" dirty="0" smtClean="0"/>
              <a:t>, </a:t>
            </a:r>
            <a:r>
              <a:rPr lang="es-MX" sz="4800" dirty="0"/>
              <a:t>declaranot y portal </a:t>
            </a:r>
            <a:r>
              <a:rPr lang="es-MX" sz="4800" dirty="0" smtClean="0"/>
              <a:t>de </a:t>
            </a:r>
            <a:r>
              <a:rPr lang="es-MX" sz="4800" dirty="0"/>
              <a:t>prevención</a:t>
            </a:r>
            <a:r>
              <a:rPr lang="es-MX" sz="4800" dirty="0" smtClean="0"/>
              <a:t>.</a:t>
            </a:r>
          </a:p>
          <a:p>
            <a:pPr>
              <a:buNone/>
            </a:pPr>
            <a:r>
              <a:rPr lang="es-MX" sz="4800" dirty="0" smtClean="0"/>
              <a:t>Ej. Fideicomiso inmobiliario, aportación de inmueble a capital social, etc.</a:t>
            </a:r>
            <a:endParaRPr lang="es-MX" sz="4800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714356"/>
            <a:ext cx="8229600" cy="4525963"/>
          </a:xfrm>
        </p:spPr>
        <p:txBody>
          <a:bodyPr>
            <a:normAutofit/>
          </a:bodyPr>
          <a:lstStyle/>
          <a:p>
            <a:r>
              <a:rPr lang="es-MX" sz="4800" dirty="0" smtClean="0"/>
              <a:t>12. Operaciones con</a:t>
            </a:r>
            <a:r>
              <a:rPr lang="es-MX" sz="4800" b="1" dirty="0" smtClean="0"/>
              <a:t> crédito Bancario o de cualquier otro tipo</a:t>
            </a:r>
            <a:r>
              <a:rPr lang="es-MX" sz="4800" dirty="0" smtClean="0"/>
              <a:t>, en el que el destino sea adquisición de inmueble, </a:t>
            </a:r>
            <a:r>
              <a:rPr lang="es-MX" sz="4800" b="1" dirty="0" smtClean="0"/>
              <a:t>cuidar suma de anticipos con el importe de los créditos.</a:t>
            </a:r>
          </a:p>
          <a:p>
            <a:pPr>
              <a:buNone/>
            </a:pPr>
            <a:endParaRPr lang="es-MX" sz="4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71472" y="57148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s-MX" sz="5000" dirty="0" smtClean="0"/>
              <a:t>13. </a:t>
            </a:r>
            <a:r>
              <a:rPr lang="es-MX" sz="5000" b="1" dirty="0" smtClean="0"/>
              <a:t>Alertas en los avisos que se presentan</a:t>
            </a:r>
            <a:r>
              <a:rPr lang="es-MX" sz="5000" dirty="0" smtClean="0"/>
              <a:t> a través del sistema DECLARANOT, </a:t>
            </a:r>
          </a:p>
          <a:p>
            <a:pPr>
              <a:buNone/>
            </a:pPr>
            <a:r>
              <a:rPr lang="es-MX" sz="5000" dirty="0" smtClean="0"/>
              <a:t>Ej. Edad usuarios, bancos extranjeros, diferencias entre avalúos y precios, etc.</a:t>
            </a:r>
          </a:p>
          <a:p>
            <a:pPr>
              <a:buNone/>
            </a:pPr>
            <a:r>
              <a:rPr lang="es-MX" sz="5000" b="1" dirty="0" smtClean="0"/>
              <a:t>Ver alertas en el propio sistema.</a:t>
            </a:r>
            <a:endParaRPr lang="es-MX" sz="50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28662" y="1214422"/>
            <a:ext cx="7772400" cy="4572000"/>
          </a:xfrm>
        </p:spPr>
        <p:txBody>
          <a:bodyPr>
            <a:normAutofit fontScale="92500" lnSpcReduction="10000"/>
          </a:bodyPr>
          <a:lstStyle/>
          <a:p>
            <a:r>
              <a:rPr lang="es-MX" sz="4600" dirty="0" smtClean="0"/>
              <a:t>14. Cancelación de reserva de dominio, quién comparece y acreditación pago de precio. </a:t>
            </a:r>
          </a:p>
          <a:p>
            <a:r>
              <a:rPr lang="es-MX" sz="4600" dirty="0" smtClean="0"/>
              <a:t>(</a:t>
            </a:r>
            <a:r>
              <a:rPr lang="es-MX" sz="4600" dirty="0" err="1" smtClean="0"/>
              <a:t>agpa</a:t>
            </a:r>
            <a:r>
              <a:rPr lang="es-MX" sz="4600" dirty="0" smtClean="0"/>
              <a:t>: Reconocimiento de transmisión de propiedad por pago y solicitud de cancelación/anotación de asiento registral.)</a:t>
            </a:r>
            <a:endParaRPr lang="es-MX" sz="4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27584" y="404664"/>
            <a:ext cx="7772400" cy="4572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dirty="0" smtClean="0"/>
              <a:t>15. </a:t>
            </a:r>
            <a:r>
              <a:rPr lang="es-MX" sz="4300" dirty="0" smtClean="0"/>
              <a:t>Avisos </a:t>
            </a:r>
            <a:r>
              <a:rPr lang="es-MX" sz="4300" dirty="0" err="1" smtClean="0"/>
              <a:t>Declaranot</a:t>
            </a:r>
            <a:r>
              <a:rPr lang="es-MX" sz="4300" dirty="0" smtClean="0"/>
              <a:t> que no se podían presentar antes de la modificación de la herramienta (02 de 02 de 2016) (hoy sí):</a:t>
            </a:r>
          </a:p>
          <a:p>
            <a:pPr marL="742950" indent="-742950" algn="just">
              <a:buAutoNum type="alphaLcPeriod"/>
            </a:pPr>
            <a:r>
              <a:rPr lang="es-MX" sz="4300" dirty="0" smtClean="0"/>
              <a:t>Donación exenta.</a:t>
            </a:r>
          </a:p>
          <a:p>
            <a:pPr marL="742950" indent="-742950" algn="just">
              <a:buAutoNum type="alphaLcPeriod"/>
            </a:pPr>
            <a:r>
              <a:rPr lang="es-MX" sz="4300" dirty="0" smtClean="0"/>
              <a:t>Adjudicación a título de herencia.</a:t>
            </a:r>
          </a:p>
          <a:p>
            <a:pPr marL="742950" indent="-742950" algn="just">
              <a:buAutoNum type="alphaLcPeriod"/>
            </a:pPr>
            <a:r>
              <a:rPr lang="es-MX" sz="4300" dirty="0" smtClean="0"/>
              <a:t>Adjudicación a título de legado.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27584" y="764704"/>
            <a:ext cx="7772400" cy="4572000"/>
          </a:xfrm>
        </p:spPr>
        <p:txBody>
          <a:bodyPr>
            <a:noAutofit/>
          </a:bodyPr>
          <a:lstStyle/>
          <a:p>
            <a:pPr marL="514350" indent="-514350" algn="just">
              <a:buAutoNum type="alphaLcPeriod" startAt="4"/>
            </a:pPr>
            <a:r>
              <a:rPr lang="es-MX" sz="3600" dirty="0" smtClean="0"/>
              <a:t>Enajenación persona moral contribuyente, título II ley del ISR.</a:t>
            </a:r>
          </a:p>
          <a:p>
            <a:pPr marL="514350" indent="-514350" algn="just">
              <a:buAutoNum type="alphaLcPeriod" startAt="4"/>
            </a:pPr>
            <a:r>
              <a:rPr lang="es-MX" sz="3600" dirty="0" smtClean="0"/>
              <a:t>Enajenación persona física con actividades empresariales e inmueble parte del activo de su empresa.</a:t>
            </a:r>
          </a:p>
          <a:p>
            <a:pPr marL="514350" indent="-514350" algn="just">
              <a:buAutoNum type="alphaLcPeriod" startAt="4"/>
            </a:pPr>
            <a:r>
              <a:rPr lang="es-MX" sz="3600" dirty="0" smtClean="0"/>
              <a:t>Transmisión de derechos reales de garantía, no sistema financiero, ej. Cesión de cartera de créditos hipotecarios o en lo individual.</a:t>
            </a:r>
            <a:endParaRPr lang="es-MX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642918"/>
            <a:ext cx="8229600" cy="4525963"/>
          </a:xfrm>
        </p:spPr>
        <p:txBody>
          <a:bodyPr>
            <a:noAutofit/>
          </a:bodyPr>
          <a:lstStyle/>
          <a:p>
            <a:r>
              <a:rPr lang="es-MX" sz="4000" b="1" u="sng" dirty="0" smtClean="0"/>
              <a:t>Nuestras obligaciones</a:t>
            </a:r>
            <a:r>
              <a:rPr lang="es-MX" sz="4000" dirty="0" smtClean="0"/>
              <a:t>:</a:t>
            </a:r>
          </a:p>
          <a:p>
            <a:r>
              <a:rPr lang="es-MX" sz="4000" dirty="0" smtClean="0"/>
              <a:t>1. Identificar al cliente o usuario.</a:t>
            </a:r>
          </a:p>
          <a:p>
            <a:r>
              <a:rPr lang="es-MX" sz="4000" dirty="0" smtClean="0"/>
              <a:t>2. Relación de negocios (no).</a:t>
            </a:r>
          </a:p>
          <a:p>
            <a:r>
              <a:rPr lang="es-MX" sz="4000" dirty="0" smtClean="0"/>
              <a:t>3.Conservar (si y no)</a:t>
            </a:r>
          </a:p>
          <a:p>
            <a:r>
              <a:rPr lang="es-MX" sz="4000" dirty="0" smtClean="0"/>
              <a:t>4.Preguntar (beneficiario controlador)</a:t>
            </a:r>
          </a:p>
          <a:p>
            <a:r>
              <a:rPr lang="es-MX" sz="4000" dirty="0" smtClean="0"/>
              <a:t>5.Avisar.</a:t>
            </a:r>
          </a:p>
          <a:p>
            <a:r>
              <a:rPr lang="es-MX" sz="4000" dirty="0" smtClean="0"/>
              <a:t>6.Visitas de verificación.</a:t>
            </a:r>
            <a:endParaRPr lang="es-MX" sz="4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27584" y="620688"/>
            <a:ext cx="7772400" cy="4572000"/>
          </a:xfrm>
        </p:spPr>
        <p:txBody>
          <a:bodyPr>
            <a:noAutofit/>
          </a:bodyPr>
          <a:lstStyle/>
          <a:p>
            <a:pPr algn="just"/>
            <a:r>
              <a:rPr lang="es-MX" sz="3600" dirty="0" smtClean="0"/>
              <a:t>16. Restricción al uso del efectivo:</a:t>
            </a:r>
          </a:p>
          <a:p>
            <a:pPr algn="just"/>
            <a:endParaRPr lang="es-MX" sz="3600" dirty="0" smtClean="0"/>
          </a:p>
          <a:p>
            <a:pPr algn="just"/>
            <a:r>
              <a:rPr lang="es-MX" sz="3600" dirty="0" smtClean="0"/>
              <a:t>A. A partir del día jueves 31 de octubre de 2013. ¿Qué pasa con las formalizaciones de actos?</a:t>
            </a:r>
          </a:p>
          <a:p>
            <a:pPr algn="just"/>
            <a:r>
              <a:rPr lang="es-MX" sz="3600" dirty="0" smtClean="0"/>
              <a:t>B. ¿Aplica por acto u operación  o por otorgante en cada acto u operación?</a:t>
            </a:r>
          </a:p>
          <a:p>
            <a:pPr algn="just"/>
            <a:r>
              <a:rPr lang="es-MX" sz="3600" dirty="0" smtClean="0"/>
              <a:t>C. ¿Depósitos en efectivo en cuentas abiertas en instituciones de crédito a nombre del acreedor o receptor?</a:t>
            </a:r>
            <a:endParaRPr lang="es-MX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sz="4800" dirty="0" smtClean="0"/>
              <a:t>Vulnerabilidad en </a:t>
            </a:r>
            <a:r>
              <a:rPr lang="es-MX" sz="4800" b="1" dirty="0" smtClean="0"/>
              <a:t>toda intervención notarial</a:t>
            </a:r>
            <a:r>
              <a:rPr lang="es-MX" sz="4800" dirty="0" smtClean="0"/>
              <a:t>:</a:t>
            </a:r>
          </a:p>
          <a:p>
            <a:r>
              <a:rPr lang="es-MX" sz="4800" dirty="0" smtClean="0"/>
              <a:t>A. Otorgamiento directo.</a:t>
            </a:r>
          </a:p>
          <a:p>
            <a:r>
              <a:rPr lang="es-MX" sz="4800" dirty="0" smtClean="0"/>
              <a:t>B. Formalización.</a:t>
            </a:r>
          </a:p>
          <a:p>
            <a:r>
              <a:rPr lang="es-MX" sz="4800" dirty="0" smtClean="0"/>
              <a:t>C. Ratificación de firmas</a:t>
            </a:r>
            <a:endParaRPr lang="es-MX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1.-</a:t>
            </a:r>
            <a:r>
              <a:rPr lang="es-MX" sz="4000" dirty="0"/>
              <a:t> </a:t>
            </a:r>
            <a:r>
              <a:rPr lang="es-MX" sz="4000" b="1" dirty="0"/>
              <a:t>Poderes</a:t>
            </a:r>
            <a:r>
              <a:rPr lang="es-MX" sz="4000" dirty="0"/>
              <a:t>, al ejercerse el </a:t>
            </a:r>
            <a:r>
              <a:rPr lang="es-MX" sz="4000" b="1" dirty="0"/>
              <a:t>cliente o usuario es el poderdante</a:t>
            </a:r>
            <a:r>
              <a:rPr lang="es-MX" sz="4000" dirty="0"/>
              <a:t> y el </a:t>
            </a:r>
            <a:r>
              <a:rPr lang="es-MX" sz="4000" b="1" dirty="0"/>
              <a:t>apoderado es solicitante material.</a:t>
            </a:r>
          </a:p>
          <a:p>
            <a:r>
              <a:rPr lang="es-MX" sz="4000" dirty="0"/>
              <a:t>Efectos: </a:t>
            </a:r>
            <a:r>
              <a:rPr lang="es-MX" sz="4000" dirty="0" smtClean="0"/>
              <a:t>art 21 </a:t>
            </a:r>
            <a:r>
              <a:rPr lang="es-MX" sz="4000" dirty="0"/>
              <a:t>de la ley, </a:t>
            </a:r>
            <a:r>
              <a:rPr lang="es-MX" sz="4000" b="1" dirty="0"/>
              <a:t>suministrar información y </a:t>
            </a:r>
            <a:r>
              <a:rPr lang="es-MX" sz="4000" b="1" dirty="0" smtClean="0"/>
              <a:t>documentación del poderdante</a:t>
            </a:r>
            <a:r>
              <a:rPr lang="es-MX" sz="4000" dirty="0" smtClean="0"/>
              <a:t> </a:t>
            </a:r>
            <a:r>
              <a:rPr lang="es-MX" sz="4000" dirty="0"/>
              <a:t>(Art 13 de las </a:t>
            </a:r>
            <a:r>
              <a:rPr lang="es-MX" sz="4000" dirty="0" smtClean="0"/>
              <a:t>Reglas, del solicitante material)</a:t>
            </a:r>
            <a:endParaRPr lang="es-MX" sz="4000" dirty="0"/>
          </a:p>
          <a:p>
            <a:endParaRPr lang="es-MX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MX" sz="4000" dirty="0"/>
              <a:t>2.- </a:t>
            </a:r>
            <a:r>
              <a:rPr lang="es-MX" sz="4000" b="1" dirty="0"/>
              <a:t>Poderes irrevocables</a:t>
            </a:r>
            <a:r>
              <a:rPr lang="es-MX" sz="4000" dirty="0"/>
              <a:t>. Lo mismo que el anterior </a:t>
            </a:r>
            <a:r>
              <a:rPr lang="es-MX" sz="4000" dirty="0" smtClean="0"/>
              <a:t>y:</a:t>
            </a:r>
          </a:p>
          <a:p>
            <a:pPr>
              <a:buNone/>
            </a:pPr>
            <a:r>
              <a:rPr lang="es-MX" sz="4000" dirty="0" smtClean="0"/>
              <a:t>¿ </a:t>
            </a:r>
            <a:r>
              <a:rPr lang="es-MX" sz="4000" b="1" dirty="0"/>
              <a:t>E</a:t>
            </a:r>
            <a:r>
              <a:rPr lang="es-MX" sz="4000" b="1" dirty="0" smtClean="0"/>
              <a:t>l </a:t>
            </a:r>
            <a:r>
              <a:rPr lang="es-MX" sz="4000" b="1" dirty="0"/>
              <a:t>dueño beneficiario es </a:t>
            </a:r>
            <a:r>
              <a:rPr lang="es-MX" sz="4000" b="1" dirty="0" smtClean="0"/>
              <a:t>doble</a:t>
            </a:r>
            <a:r>
              <a:rPr lang="es-MX" sz="4000" dirty="0" smtClean="0"/>
              <a:t>?,</a:t>
            </a:r>
          </a:p>
          <a:p>
            <a:pPr>
              <a:buNone/>
            </a:pPr>
            <a:r>
              <a:rPr lang="es-MX" sz="4000" dirty="0" smtClean="0"/>
              <a:t>¿ </a:t>
            </a:r>
            <a:r>
              <a:rPr lang="es-MX" sz="4000" dirty="0"/>
              <a:t>el poderdante y el </a:t>
            </a:r>
            <a:r>
              <a:rPr lang="es-MX" sz="4000" dirty="0" smtClean="0"/>
              <a:t>apoderado? </a:t>
            </a:r>
            <a:r>
              <a:rPr lang="es-MX" sz="4000" dirty="0"/>
              <a:t>(Art 22 de las </a:t>
            </a:r>
            <a:r>
              <a:rPr lang="es-MX" sz="4000" dirty="0" smtClean="0"/>
              <a:t>R.C.G. =hechos </a:t>
            </a:r>
            <a:r>
              <a:rPr lang="es-MX" sz="4000" dirty="0"/>
              <a:t>o indicios</a:t>
            </a:r>
            <a:r>
              <a:rPr lang="es-MX" sz="4000" dirty="0" smtClean="0"/>
              <a:t>)</a:t>
            </a:r>
          </a:p>
          <a:p>
            <a:pPr>
              <a:buNone/>
            </a:pPr>
            <a:r>
              <a:rPr lang="es-MX" sz="4000" dirty="0" smtClean="0"/>
              <a:t>Art. 3 LFPIORPI, Beneficiario controlador.</a:t>
            </a:r>
            <a:endParaRPr lang="es-MX" sz="4000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sz="4400" dirty="0"/>
              <a:t>3.- </a:t>
            </a:r>
            <a:r>
              <a:rPr lang="es-MX" sz="4400" b="1" dirty="0"/>
              <a:t>Testimonios de poderes</a:t>
            </a:r>
            <a:r>
              <a:rPr lang="es-MX" sz="4400" dirty="0"/>
              <a:t>. </a:t>
            </a:r>
            <a:r>
              <a:rPr lang="es-MX" sz="4400" b="1" dirty="0"/>
              <a:t>Identificación y comprobante de domicilio certificado ahí</a:t>
            </a:r>
            <a:r>
              <a:rPr lang="es-MX" sz="4400" dirty="0"/>
              <a:t>, pero </a:t>
            </a:r>
            <a:r>
              <a:rPr lang="es-MX" sz="4400" b="1" dirty="0"/>
              <a:t>cuidar</a:t>
            </a:r>
            <a:r>
              <a:rPr lang="es-MX" sz="4400" dirty="0"/>
              <a:t> los dos </a:t>
            </a:r>
            <a:r>
              <a:rPr lang="es-MX" sz="4400" dirty="0" smtClean="0"/>
              <a:t>años (del 1º) </a:t>
            </a:r>
            <a:r>
              <a:rPr lang="es-MX" sz="4400" dirty="0"/>
              <a:t>y los tres </a:t>
            </a:r>
            <a:r>
              <a:rPr lang="es-MX" sz="4400" dirty="0" smtClean="0"/>
              <a:t>meses (del 2º).</a:t>
            </a:r>
            <a:endParaRPr lang="es-MX" sz="4400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4400" dirty="0"/>
              <a:t>4.- </a:t>
            </a:r>
            <a:r>
              <a:rPr lang="es-MX" sz="4400" b="1" dirty="0" smtClean="0"/>
              <a:t>Cheques</a:t>
            </a:r>
            <a:r>
              <a:rPr lang="es-MX" sz="4400" dirty="0" smtClean="0"/>
              <a:t> </a:t>
            </a:r>
            <a:r>
              <a:rPr lang="es-MX" sz="4400" dirty="0"/>
              <a:t>para pagos</a:t>
            </a:r>
            <a:r>
              <a:rPr lang="es-MX" sz="4400" dirty="0" smtClean="0"/>
              <a:t>, </a:t>
            </a:r>
            <a:r>
              <a:rPr lang="es-MX" sz="4400" b="1" dirty="0" smtClean="0"/>
              <a:t>no de terceros y no a terceros</a:t>
            </a:r>
            <a:r>
              <a:rPr lang="es-MX" sz="4400" dirty="0" smtClean="0"/>
              <a:t>, </a:t>
            </a:r>
            <a:r>
              <a:rPr lang="es-MX" sz="4400" dirty="0"/>
              <a:t>Art 22 Reglas, hechos o indicios. (Anexo 5 con alerta</a:t>
            </a:r>
            <a:r>
              <a:rPr lang="es-MX" sz="4400" dirty="0" smtClean="0"/>
              <a:t>)</a:t>
            </a:r>
          </a:p>
          <a:p>
            <a:pPr>
              <a:buNone/>
            </a:pPr>
            <a:r>
              <a:rPr lang="es-MX" sz="4400" dirty="0" smtClean="0"/>
              <a:t>- Utilidad de la declaración del pago con anterioridad.</a:t>
            </a:r>
          </a:p>
          <a:p>
            <a:pPr>
              <a:buNone/>
            </a:pPr>
            <a:endParaRPr lang="es-MX" sz="4400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17681"/>
            <a:ext cx="8229600" cy="4525963"/>
          </a:xfrm>
        </p:spPr>
        <p:txBody>
          <a:bodyPr/>
          <a:lstStyle/>
          <a:p>
            <a:r>
              <a:rPr lang="es-MX" sz="4400" dirty="0"/>
              <a:t>5.-  </a:t>
            </a:r>
            <a:r>
              <a:rPr lang="es-MX" sz="4400" b="1" dirty="0"/>
              <a:t>Cheques personales</a:t>
            </a:r>
            <a:r>
              <a:rPr lang="es-MX" sz="4400" dirty="0"/>
              <a:t> para pago del precio, en operaciones con financiamiento cuidar por </a:t>
            </a:r>
            <a:r>
              <a:rPr lang="es-MX" sz="4400" b="1" dirty="0"/>
              <a:t>pacto comisorio</a:t>
            </a:r>
            <a:r>
              <a:rPr lang="es-MX" sz="4400" dirty="0"/>
              <a:t>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sz="4400" dirty="0"/>
              <a:t>6.- </a:t>
            </a:r>
            <a:r>
              <a:rPr lang="es-MX" sz="4400" b="1" dirty="0"/>
              <a:t>Fotografías </a:t>
            </a:r>
            <a:r>
              <a:rPr lang="es-MX" sz="4400" b="1" dirty="0" smtClean="0"/>
              <a:t>de identificaciones</a:t>
            </a:r>
            <a:r>
              <a:rPr lang="es-MX" sz="4400" dirty="0" smtClean="0"/>
              <a:t> del usuario del servicio;  </a:t>
            </a:r>
            <a:r>
              <a:rPr lang="es-MX" sz="4400" dirty="0"/>
              <a:t>pero no poner en los lineamientos como política de identificación.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241</TotalTime>
  <Words>656</Words>
  <Application>Microsoft Office PowerPoint</Application>
  <PresentationFormat>Presentación en pantalla (4:3)</PresentationFormat>
  <Paragraphs>50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Equidad</vt:lpstr>
      <vt:lpstr>El DÍA A DÍA NOTARIAL.  P. I.O.R.P.I.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Notaria 162</dc:creator>
  <cp:lastModifiedBy>Notaria 162</cp:lastModifiedBy>
  <cp:revision>48</cp:revision>
  <dcterms:created xsi:type="dcterms:W3CDTF">2017-10-18T23:50:40Z</dcterms:created>
  <dcterms:modified xsi:type="dcterms:W3CDTF">2018-07-20T23:44:53Z</dcterms:modified>
</cp:coreProperties>
</file>