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81" r:id="rId3"/>
    <p:sldId id="257" r:id="rId4"/>
    <p:sldId id="258" r:id="rId5"/>
    <p:sldId id="259" r:id="rId6"/>
    <p:sldId id="260" r:id="rId7"/>
    <p:sldId id="261" r:id="rId8"/>
    <p:sldId id="262" r:id="rId9"/>
    <p:sldId id="263" r:id="rId10"/>
    <p:sldId id="264" r:id="rId11"/>
    <p:sldId id="265" r:id="rId12"/>
    <p:sldId id="282" r:id="rId13"/>
    <p:sldId id="283" r:id="rId14"/>
    <p:sldId id="295" r:id="rId15"/>
    <p:sldId id="288" r:id="rId16"/>
    <p:sldId id="296" r:id="rId17"/>
    <p:sldId id="289" r:id="rId18"/>
    <p:sldId id="303" r:id="rId19"/>
    <p:sldId id="300" r:id="rId20"/>
    <p:sldId id="304" r:id="rId21"/>
    <p:sldId id="290" r:id="rId22"/>
    <p:sldId id="305" r:id="rId23"/>
    <p:sldId id="301" r:id="rId24"/>
    <p:sldId id="309" r:id="rId25"/>
    <p:sldId id="302" r:id="rId26"/>
    <p:sldId id="306" r:id="rId27"/>
    <p:sldId id="294" r:id="rId28"/>
    <p:sldId id="310" r:id="rId29"/>
  </p:sldIdLst>
  <p:sldSz cx="9144000" cy="6858000" type="screen4x3"/>
  <p:notesSz cx="7008813" cy="92948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4C22"/>
    <a:srgbClr val="2A4A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152" cy="464741"/>
          </a:xfrm>
          <a:prstGeom prst="rect">
            <a:avLst/>
          </a:prstGeom>
        </p:spPr>
        <p:txBody>
          <a:bodyPr vert="horz" lIns="93158" tIns="46580" rIns="93158" bIns="46580" rtlCol="0"/>
          <a:lstStyle>
            <a:lvl1pPr algn="l">
              <a:defRPr sz="1200"/>
            </a:lvl1pPr>
          </a:lstStyle>
          <a:p>
            <a:endParaRPr lang="es-MX" dirty="0"/>
          </a:p>
        </p:txBody>
      </p:sp>
      <p:sp>
        <p:nvSpPr>
          <p:cNvPr id="3" name="2 Marcador de fecha"/>
          <p:cNvSpPr>
            <a:spLocks noGrp="1"/>
          </p:cNvSpPr>
          <p:nvPr>
            <p:ph type="dt" idx="1"/>
          </p:nvPr>
        </p:nvSpPr>
        <p:spPr>
          <a:xfrm>
            <a:off x="3970039" y="0"/>
            <a:ext cx="3037152" cy="464741"/>
          </a:xfrm>
          <a:prstGeom prst="rect">
            <a:avLst/>
          </a:prstGeom>
        </p:spPr>
        <p:txBody>
          <a:bodyPr vert="horz" lIns="93158" tIns="46580" rIns="93158" bIns="46580" rtlCol="0"/>
          <a:lstStyle>
            <a:lvl1pPr algn="r">
              <a:defRPr sz="1200"/>
            </a:lvl1pPr>
          </a:lstStyle>
          <a:p>
            <a:fld id="{6422D2D6-D420-408A-9D10-1774DE845074}" type="datetimeFigureOut">
              <a:rPr lang="es-MX" smtClean="0"/>
              <a:t>20/07/2018</a:t>
            </a:fld>
            <a:endParaRPr lang="es-MX" dirty="0"/>
          </a:p>
        </p:txBody>
      </p:sp>
      <p:sp>
        <p:nvSpPr>
          <p:cNvPr id="4" name="3 Marcador de imagen de diapositiva"/>
          <p:cNvSpPr>
            <a:spLocks noGrp="1" noRot="1" noChangeAspect="1"/>
          </p:cNvSpPr>
          <p:nvPr>
            <p:ph type="sldImg" idx="2"/>
          </p:nvPr>
        </p:nvSpPr>
        <p:spPr>
          <a:xfrm>
            <a:off x="1181100" y="696913"/>
            <a:ext cx="4646613" cy="3486150"/>
          </a:xfrm>
          <a:prstGeom prst="rect">
            <a:avLst/>
          </a:prstGeom>
          <a:noFill/>
          <a:ln w="12700">
            <a:solidFill>
              <a:prstClr val="black"/>
            </a:solidFill>
          </a:ln>
        </p:spPr>
        <p:txBody>
          <a:bodyPr vert="horz" lIns="93158" tIns="46580" rIns="93158" bIns="46580" rtlCol="0" anchor="ctr"/>
          <a:lstStyle/>
          <a:p>
            <a:endParaRPr lang="es-MX" dirty="0"/>
          </a:p>
        </p:txBody>
      </p:sp>
      <p:sp>
        <p:nvSpPr>
          <p:cNvPr id="5" name="4 Marcador de notas"/>
          <p:cNvSpPr>
            <a:spLocks noGrp="1"/>
          </p:cNvSpPr>
          <p:nvPr>
            <p:ph type="body" sz="quarter" idx="3"/>
          </p:nvPr>
        </p:nvSpPr>
        <p:spPr>
          <a:xfrm>
            <a:off x="700882" y="4415036"/>
            <a:ext cx="5607050" cy="4182666"/>
          </a:xfrm>
          <a:prstGeom prst="rect">
            <a:avLst/>
          </a:prstGeom>
        </p:spPr>
        <p:txBody>
          <a:bodyPr vert="horz" lIns="93158" tIns="46580" rIns="93158" bIns="4658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8459"/>
            <a:ext cx="3037152" cy="464741"/>
          </a:xfrm>
          <a:prstGeom prst="rect">
            <a:avLst/>
          </a:prstGeom>
        </p:spPr>
        <p:txBody>
          <a:bodyPr vert="horz" lIns="93158" tIns="46580" rIns="93158" bIns="4658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970039" y="8828459"/>
            <a:ext cx="3037152" cy="464741"/>
          </a:xfrm>
          <a:prstGeom prst="rect">
            <a:avLst/>
          </a:prstGeom>
        </p:spPr>
        <p:txBody>
          <a:bodyPr vert="horz" lIns="93158" tIns="46580" rIns="93158" bIns="46580" rtlCol="0" anchor="b"/>
          <a:lstStyle>
            <a:lvl1pPr algn="r">
              <a:defRPr sz="1200"/>
            </a:lvl1pPr>
          </a:lstStyle>
          <a:p>
            <a:fld id="{A10C258F-EB3F-40B3-938D-AF834CB6B838}" type="slidenum">
              <a:rPr lang="es-MX" smtClean="0"/>
              <a:t>‹#›</a:t>
            </a:fld>
            <a:endParaRPr lang="es-MX" dirty="0"/>
          </a:p>
        </p:txBody>
      </p:sp>
    </p:spTree>
    <p:extLst>
      <p:ext uri="{BB962C8B-B14F-4D97-AF65-F5344CB8AC3E}">
        <p14:creationId xmlns:p14="http://schemas.microsoft.com/office/powerpoint/2010/main" val="2912764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0C258F-EB3F-40B3-938D-AF834CB6B838}" type="slidenum">
              <a:rPr lang="es-MX" smtClean="0"/>
              <a:t>1</a:t>
            </a:fld>
            <a:endParaRPr lang="es-MX" dirty="0"/>
          </a:p>
        </p:txBody>
      </p:sp>
    </p:spTree>
    <p:extLst>
      <p:ext uri="{BB962C8B-B14F-4D97-AF65-F5344CB8AC3E}">
        <p14:creationId xmlns:p14="http://schemas.microsoft.com/office/powerpoint/2010/main" val="448358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10C258F-EB3F-40B3-938D-AF834CB6B838}" type="slidenum">
              <a:rPr lang="es-MX" smtClean="0"/>
              <a:t>15</a:t>
            </a:fld>
            <a:endParaRPr lang="es-MX" dirty="0"/>
          </a:p>
        </p:txBody>
      </p:sp>
    </p:spTree>
    <p:extLst>
      <p:ext uri="{BB962C8B-B14F-4D97-AF65-F5344CB8AC3E}">
        <p14:creationId xmlns:p14="http://schemas.microsoft.com/office/powerpoint/2010/main" val="3218271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10C258F-EB3F-40B3-938D-AF834CB6B838}" type="slidenum">
              <a:rPr lang="es-MX" smtClean="0"/>
              <a:t>23</a:t>
            </a:fld>
            <a:endParaRPr lang="es-MX" dirty="0"/>
          </a:p>
        </p:txBody>
      </p:sp>
    </p:spTree>
    <p:extLst>
      <p:ext uri="{BB962C8B-B14F-4D97-AF65-F5344CB8AC3E}">
        <p14:creationId xmlns:p14="http://schemas.microsoft.com/office/powerpoint/2010/main" val="1062874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10C258F-EB3F-40B3-938D-AF834CB6B838}" type="slidenum">
              <a:rPr lang="es-MX" smtClean="0"/>
              <a:t>24</a:t>
            </a:fld>
            <a:endParaRPr lang="es-MX" dirty="0"/>
          </a:p>
        </p:txBody>
      </p:sp>
    </p:spTree>
    <p:extLst>
      <p:ext uri="{BB962C8B-B14F-4D97-AF65-F5344CB8AC3E}">
        <p14:creationId xmlns:p14="http://schemas.microsoft.com/office/powerpoint/2010/main" val="1062874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5D86180-C500-4338-A004-1107F3CAD0C5}" type="datetime1">
              <a:rPr lang="es-MX" smtClean="0"/>
              <a:t>20/07/2018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361167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C853F7E-F247-46E2-88B9-3FBF9B84455E}" type="datetime1">
              <a:rPr lang="es-MX" smtClean="0"/>
              <a:t>20/07/2018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75251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A21F544-8136-4E7F-8F3A-2EB93A3A55C9}" type="datetime1">
              <a:rPr lang="es-MX" smtClean="0"/>
              <a:t>20/07/2018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4168852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FE6708C-E772-41CB-B79A-BDCB7685C9B4}" type="datetime1">
              <a:rPr lang="es-MX" smtClean="0"/>
              <a:t>20/07/2018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375836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0B50814-9235-4A29-8157-79F8644AE7D9}" type="datetime1">
              <a:rPr lang="es-MX" smtClean="0"/>
              <a:t>20/07/2018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3669237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D847FA5-0B40-4C4F-9BA0-B568C0577654}" type="datetime1">
              <a:rPr lang="es-MX" smtClean="0"/>
              <a:t>20/07/2018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193102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D0B0242-A4E6-42C6-A3D5-3D1D5F7D3E5B}" type="datetime1">
              <a:rPr lang="es-MX" smtClean="0"/>
              <a:t>20/07/2018</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193643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627A097-981A-408A-86AE-F35E2FF18F08}" type="datetime1">
              <a:rPr lang="es-MX" smtClean="0"/>
              <a:t>20/07/2018</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45986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C5A9E89-66A8-4F73-843C-862B41B793DA}" type="datetime1">
              <a:rPr lang="es-MX" smtClean="0"/>
              <a:t>20/07/2018</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124557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ADFC9F4-EC08-4D08-BCFD-77B2F056B00E}" type="datetime1">
              <a:rPr lang="es-MX" smtClean="0"/>
              <a:t>20/07/2018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317756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BB7F3FF-70D6-4742-A8FE-F49B7D8AC6F9}" type="datetime1">
              <a:rPr lang="es-MX" smtClean="0"/>
              <a:t>20/07/2018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C57B80B-205C-4AE3-9B48-3F0EA8FF35EA}" type="slidenum">
              <a:rPr lang="es-MX" smtClean="0"/>
              <a:t>‹#›</a:t>
            </a:fld>
            <a:endParaRPr lang="es-MX" dirty="0"/>
          </a:p>
        </p:txBody>
      </p:sp>
    </p:spTree>
    <p:extLst>
      <p:ext uri="{BB962C8B-B14F-4D97-AF65-F5344CB8AC3E}">
        <p14:creationId xmlns:p14="http://schemas.microsoft.com/office/powerpoint/2010/main" val="73861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9E2A1-2B9C-4105-A8AF-B557E9102346}" type="datetime1">
              <a:rPr lang="es-MX" smtClean="0"/>
              <a:t>20/07/2018</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7B80B-205C-4AE3-9B48-3F0EA8FF35EA}" type="slidenum">
              <a:rPr lang="es-MX" smtClean="0"/>
              <a:t>‹#›</a:t>
            </a:fld>
            <a:endParaRPr lang="es-MX" dirty="0"/>
          </a:p>
        </p:txBody>
      </p:sp>
    </p:spTree>
    <p:extLst>
      <p:ext uri="{BB962C8B-B14F-4D97-AF65-F5344CB8AC3E}">
        <p14:creationId xmlns:p14="http://schemas.microsoft.com/office/powerpoint/2010/main" val="49019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emf"/><Relationship Id="rId5" Type="http://schemas.microsoft.com/office/2007/relationships/hdphoto" Target="../media/hdphoto1.wdp"/><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9.png"/><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9.pn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33 CuadroTexto"/>
          <p:cNvSpPr txBox="1"/>
          <p:nvPr/>
        </p:nvSpPr>
        <p:spPr>
          <a:xfrm>
            <a:off x="154634" y="188640"/>
            <a:ext cx="8648521" cy="1200329"/>
          </a:xfrm>
          <a:prstGeom prst="rect">
            <a:avLst/>
          </a:prstGeom>
          <a:noFill/>
        </p:spPr>
        <p:txBody>
          <a:bodyPr wrap="none" rtlCol="0">
            <a:spAutoFit/>
          </a:bodyPr>
          <a:lstStyle/>
          <a:p>
            <a:r>
              <a:rPr lang="es-MX" sz="3600" dirty="0" smtClean="0">
                <a:solidFill>
                  <a:schemeClr val="bg2">
                    <a:lumMod val="25000"/>
                  </a:schemeClr>
                </a:solidFill>
                <a:effectLst>
                  <a:outerShdw blurRad="38100" dist="38100" dir="2700000" algn="tl">
                    <a:srgbClr val="000000">
                      <a:alpha val="43137"/>
                    </a:srgbClr>
                  </a:outerShdw>
                </a:effectLst>
                <a:latin typeface="Vijaya" pitchFamily="34" charset="0"/>
                <a:cs typeface="Vijaya" pitchFamily="34" charset="0"/>
              </a:rPr>
              <a:t>Análisis de los criterios de jurisprudencia </a:t>
            </a:r>
          </a:p>
          <a:p>
            <a:r>
              <a:rPr lang="es-MX" sz="3600" dirty="0" smtClean="0">
                <a:solidFill>
                  <a:schemeClr val="bg2">
                    <a:lumMod val="25000"/>
                  </a:schemeClr>
                </a:solidFill>
                <a:effectLst>
                  <a:outerShdw blurRad="38100" dist="38100" dir="2700000" algn="tl">
                    <a:srgbClr val="000000">
                      <a:alpha val="43137"/>
                    </a:srgbClr>
                  </a:outerShdw>
                </a:effectLst>
                <a:latin typeface="Vijaya" pitchFamily="34" charset="0"/>
                <a:cs typeface="Vijaya" pitchFamily="34" charset="0"/>
              </a:rPr>
              <a:t>en materia notarial </a:t>
            </a:r>
            <a:endParaRPr lang="es-MX" sz="3600" dirty="0">
              <a:solidFill>
                <a:schemeClr val="bg2">
                  <a:lumMod val="25000"/>
                </a:schemeClr>
              </a:solidFill>
              <a:effectLst>
                <a:outerShdw blurRad="38100" dist="38100" dir="2700000" algn="tl">
                  <a:srgbClr val="000000">
                    <a:alpha val="43137"/>
                  </a:srgbClr>
                </a:outerShdw>
              </a:effectLst>
              <a:latin typeface="Vijaya" pitchFamily="34" charset="0"/>
              <a:cs typeface="Vijaya" pitchFamily="34" charset="0"/>
            </a:endParaRPr>
          </a:p>
        </p:txBody>
      </p:sp>
      <p:sp>
        <p:nvSpPr>
          <p:cNvPr id="35" name="34 CuadroTexto"/>
          <p:cNvSpPr txBox="1"/>
          <p:nvPr/>
        </p:nvSpPr>
        <p:spPr>
          <a:xfrm>
            <a:off x="2076039" y="5630951"/>
            <a:ext cx="6708118" cy="830997"/>
          </a:xfrm>
          <a:prstGeom prst="rect">
            <a:avLst/>
          </a:prstGeom>
          <a:noFill/>
        </p:spPr>
        <p:txBody>
          <a:bodyPr wrap="none" rtlCol="0">
            <a:spAutoFit/>
          </a:bodyPr>
          <a:lstStyle/>
          <a:p>
            <a:r>
              <a:rPr lang="es-MX" sz="2400" b="1" dirty="0" smtClean="0">
                <a:latin typeface="Vijaya" pitchFamily="34" charset="0"/>
                <a:cs typeface="Vijaya" pitchFamily="34" charset="0"/>
              </a:rPr>
              <a:t>Por: Magistrada Rosa Elena González Tirado</a:t>
            </a:r>
          </a:p>
          <a:p>
            <a:r>
              <a:rPr lang="es-MX" sz="2400" b="1" dirty="0" smtClean="0">
                <a:latin typeface="Vijaya" pitchFamily="34" charset="0"/>
                <a:cs typeface="Vijaya" pitchFamily="34" charset="0"/>
              </a:rPr>
              <a:t>               Consejera de la Judicatura Federal</a:t>
            </a:r>
            <a:endParaRPr lang="es-MX" sz="2400" b="1" dirty="0">
              <a:latin typeface="Vijaya" pitchFamily="34" charset="0"/>
              <a:cs typeface="Vijaya" pitchFamily="34" charset="0"/>
            </a:endParaRPr>
          </a:p>
        </p:txBody>
      </p:sp>
      <p:grpSp>
        <p:nvGrpSpPr>
          <p:cNvPr id="36" name="35 Grupo"/>
          <p:cNvGrpSpPr/>
          <p:nvPr/>
        </p:nvGrpSpPr>
        <p:grpSpPr>
          <a:xfrm>
            <a:off x="0" y="1388969"/>
            <a:ext cx="9144000" cy="3430226"/>
            <a:chOff x="971599" y="1998443"/>
            <a:chExt cx="7107276" cy="2205900"/>
          </a:xfrm>
        </p:grpSpPr>
        <p:pic>
          <p:nvPicPr>
            <p:cNvPr id="37" name="3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599" y="2272123"/>
              <a:ext cx="3604153" cy="1932220"/>
            </a:xfrm>
            <a:prstGeom prst="rect">
              <a:avLst/>
            </a:prstGeom>
            <a:effectLst>
              <a:reflection blurRad="6350" stA="50000" endA="300" endPos="55000" dir="5400000" sy="-100000" algn="bl" rotWithShape="0"/>
            </a:effectLst>
          </p:spPr>
        </p:pic>
        <p:pic>
          <p:nvPicPr>
            <p:cNvPr id="38" name="37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4601" y="1998443"/>
              <a:ext cx="3744274" cy="1914631"/>
            </a:xfrm>
            <a:prstGeom prst="rect">
              <a:avLst/>
            </a:prstGeom>
            <a:effectLst>
              <a:reflection blurRad="6350" stA="50000" endA="300" endPos="55000" dir="5400000" sy="-100000" algn="bl" rotWithShape="0"/>
            </a:effectLst>
          </p:spPr>
        </p:pic>
      </p:grpSp>
    </p:spTree>
    <p:extLst>
      <p:ext uri="{BB962C8B-B14F-4D97-AF65-F5344CB8AC3E}">
        <p14:creationId xmlns:p14="http://schemas.microsoft.com/office/powerpoint/2010/main" val="395733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13 Grupo"/>
          <p:cNvGrpSpPr/>
          <p:nvPr/>
        </p:nvGrpSpPr>
        <p:grpSpPr>
          <a:xfrm>
            <a:off x="251520" y="2704"/>
            <a:ext cx="8712968" cy="2418184"/>
            <a:chOff x="251522" y="1916832"/>
            <a:chExt cx="8712968" cy="3096348"/>
          </a:xfrm>
        </p:grpSpPr>
        <p:grpSp>
          <p:nvGrpSpPr>
            <p:cNvPr id="11" name="10 Grupo"/>
            <p:cNvGrpSpPr/>
            <p:nvPr/>
          </p:nvGrpSpPr>
          <p:grpSpPr>
            <a:xfrm>
              <a:off x="251522" y="1916832"/>
              <a:ext cx="8712968" cy="3096348"/>
              <a:chOff x="429288" y="1861767"/>
              <a:chExt cx="8535201" cy="2914210"/>
            </a:xfrm>
          </p:grpSpPr>
          <p:grpSp>
            <p:nvGrpSpPr>
              <p:cNvPr id="4" name="Agrupar 28"/>
              <p:cNvGrpSpPr>
                <a:grpSpLocks/>
              </p:cNvGrpSpPr>
              <p:nvPr/>
            </p:nvGrpSpPr>
            <p:grpSpPr bwMode="auto">
              <a:xfrm>
                <a:off x="429288" y="1861767"/>
                <a:ext cx="8535201" cy="2914210"/>
                <a:chOff x="382457" y="4244587"/>
                <a:chExt cx="8358187" cy="679382"/>
              </a:xfrm>
            </p:grpSpPr>
            <p:pic>
              <p:nvPicPr>
                <p:cNvPr id="5" name="Imagen 24" descr="Artboard 6 copy 3@2x.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2457" y="4244587"/>
                  <a:ext cx="8358187" cy="67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4333477"/>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pic>
            <p:nvPicPr>
              <p:cNvPr id="10"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0718" y="2103318"/>
                <a:ext cx="927239" cy="92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8 Rectángulo"/>
            <p:cNvSpPr/>
            <p:nvPr/>
          </p:nvSpPr>
          <p:spPr>
            <a:xfrm>
              <a:off x="2484972" y="1975894"/>
              <a:ext cx="6193632" cy="395173"/>
            </a:xfrm>
            <a:prstGeom prst="rect">
              <a:avLst/>
            </a:prstGeom>
          </p:spPr>
          <p:txBody>
            <a:bodyPr wrap="square">
              <a:spAutoFit/>
            </a:bodyPr>
            <a:lstStyle/>
            <a:p>
              <a:pPr algn="just">
                <a:lnSpc>
                  <a:spcPct val="80000"/>
                </a:lnSpc>
              </a:pPr>
              <a:endParaRPr lang="es-MX" sz="2400" dirty="0">
                <a:latin typeface="+mj-lt"/>
              </a:endParaRPr>
            </a:p>
          </p:txBody>
        </p:sp>
      </p:grpSp>
      <p:sp>
        <p:nvSpPr>
          <p:cNvPr id="2" name="1 Rectángulo"/>
          <p:cNvSpPr/>
          <p:nvPr/>
        </p:nvSpPr>
        <p:spPr>
          <a:xfrm>
            <a:off x="2456213" y="275546"/>
            <a:ext cx="6187365" cy="1872500"/>
          </a:xfrm>
          <a:prstGeom prst="rect">
            <a:avLst/>
          </a:prstGeom>
        </p:spPr>
        <p:txBody>
          <a:bodyPr wrap="square">
            <a:spAutoFit/>
          </a:bodyPr>
          <a:lstStyle/>
          <a:p>
            <a:pPr algn="just">
              <a:lnSpc>
                <a:spcPct val="80000"/>
              </a:lnSpc>
            </a:pPr>
            <a:r>
              <a:rPr lang="es-MX" sz="2400" dirty="0"/>
              <a:t>SUSPENSIÓN EN AMPARO. PROCEDE CONCEDERLA CONTRA LA ETAPA FINAL DEL PROCEDIMIENTO PARA DESIGNAR NUEVOS NOTARIOS PÚBLICOS, POR SATISFACERSE EL REQUISITO PREVISTO EN LA FRACCIÓN II DEL ARTÍCULO 124 DE LA LEY DE </a:t>
            </a:r>
            <a:r>
              <a:rPr lang="es-MX" sz="2400" dirty="0" smtClean="0"/>
              <a:t>AMPARO.</a:t>
            </a:r>
            <a:endParaRPr lang="es-MX" sz="2400" dirty="0"/>
          </a:p>
        </p:txBody>
      </p:sp>
      <p:sp>
        <p:nvSpPr>
          <p:cNvPr id="3" name="2 Rectángulo"/>
          <p:cNvSpPr/>
          <p:nvPr/>
        </p:nvSpPr>
        <p:spPr>
          <a:xfrm>
            <a:off x="827584" y="2780928"/>
            <a:ext cx="4572000" cy="1077218"/>
          </a:xfrm>
          <a:prstGeom prst="rect">
            <a:avLst/>
          </a:prstGeom>
        </p:spPr>
        <p:txBody>
          <a:bodyPr>
            <a:spAutoFit/>
          </a:bodyPr>
          <a:lstStyle/>
          <a:p>
            <a:pPr algn="just">
              <a:lnSpc>
                <a:spcPct val="80000"/>
              </a:lnSpc>
            </a:pPr>
            <a:r>
              <a:rPr lang="es-MX" sz="3200" dirty="0" smtClean="0">
                <a:latin typeface="Candara" pitchFamily="34" charset="0"/>
              </a:rPr>
              <a:t>PROCEDE CONTRA </a:t>
            </a:r>
            <a:r>
              <a:rPr lang="es-MX" sz="2400" dirty="0" smtClean="0">
                <a:latin typeface="Candara" pitchFamily="34" charset="0"/>
              </a:rPr>
              <a:t>el </a:t>
            </a:r>
            <a:r>
              <a:rPr lang="es-MX" sz="2400" dirty="0">
                <a:latin typeface="Candara" pitchFamily="34" charset="0"/>
              </a:rPr>
              <a:t>acto de designación y otorgamiento de la autorización correspondiente. </a:t>
            </a:r>
          </a:p>
        </p:txBody>
      </p:sp>
      <p:sp>
        <p:nvSpPr>
          <p:cNvPr id="7" name="6 Rectángulo"/>
          <p:cNvSpPr/>
          <p:nvPr/>
        </p:nvSpPr>
        <p:spPr>
          <a:xfrm>
            <a:off x="4211960" y="4077072"/>
            <a:ext cx="4572000" cy="1077218"/>
          </a:xfrm>
          <a:prstGeom prst="rect">
            <a:avLst/>
          </a:prstGeom>
        </p:spPr>
        <p:txBody>
          <a:bodyPr>
            <a:spAutoFit/>
          </a:bodyPr>
          <a:lstStyle/>
          <a:p>
            <a:pPr algn="just">
              <a:lnSpc>
                <a:spcPct val="80000"/>
              </a:lnSpc>
            </a:pPr>
            <a:r>
              <a:rPr lang="es-MX" sz="3200" dirty="0" smtClean="0">
                <a:latin typeface="Candara" pitchFamily="34" charset="0"/>
              </a:rPr>
              <a:t>NO SE CAUSA PERJUICIO </a:t>
            </a:r>
            <a:r>
              <a:rPr lang="es-MX" sz="2400" dirty="0" smtClean="0">
                <a:latin typeface="Candara" pitchFamily="34" charset="0"/>
              </a:rPr>
              <a:t>a </a:t>
            </a:r>
            <a:r>
              <a:rPr lang="es-MX" sz="2400" dirty="0">
                <a:latin typeface="Candara" pitchFamily="34" charset="0"/>
              </a:rPr>
              <a:t>la </a:t>
            </a:r>
            <a:r>
              <a:rPr lang="es-MX" sz="2400" dirty="0" smtClean="0">
                <a:latin typeface="Candara" pitchFamily="34" charset="0"/>
              </a:rPr>
              <a:t>sociedad, </a:t>
            </a:r>
            <a:r>
              <a:rPr lang="es-MX" sz="2400" dirty="0">
                <a:latin typeface="Candara" pitchFamily="34" charset="0"/>
              </a:rPr>
              <a:t>ni se </a:t>
            </a:r>
            <a:r>
              <a:rPr lang="es-MX" sz="2400" dirty="0" smtClean="0">
                <a:latin typeface="Candara" pitchFamily="34" charset="0"/>
              </a:rPr>
              <a:t>contravienen </a:t>
            </a:r>
            <a:r>
              <a:rPr lang="es-MX" sz="2400" dirty="0">
                <a:latin typeface="Candara" pitchFamily="34" charset="0"/>
              </a:rPr>
              <a:t>normas de orden </a:t>
            </a:r>
            <a:r>
              <a:rPr lang="es-MX" sz="2400" dirty="0" smtClean="0">
                <a:latin typeface="Candara" pitchFamily="34" charset="0"/>
              </a:rPr>
              <a:t>público.</a:t>
            </a:r>
            <a:endParaRPr lang="es-MX" sz="2400" dirty="0">
              <a:latin typeface="Candara" pitchFamily="34" charset="0"/>
            </a:endParaRPr>
          </a:p>
        </p:txBody>
      </p:sp>
      <p:sp>
        <p:nvSpPr>
          <p:cNvPr id="8" name="7 Rectángulo"/>
          <p:cNvSpPr/>
          <p:nvPr/>
        </p:nvSpPr>
        <p:spPr>
          <a:xfrm>
            <a:off x="827583" y="5373216"/>
            <a:ext cx="4805631" cy="1372683"/>
          </a:xfrm>
          <a:prstGeom prst="rect">
            <a:avLst/>
          </a:prstGeom>
        </p:spPr>
        <p:txBody>
          <a:bodyPr wrap="square">
            <a:spAutoFit/>
          </a:bodyPr>
          <a:lstStyle/>
          <a:p>
            <a:pPr algn="just">
              <a:lnSpc>
                <a:spcPct val="80000"/>
              </a:lnSpc>
            </a:pPr>
            <a:r>
              <a:rPr lang="es-MX" sz="3200" dirty="0" smtClean="0">
                <a:latin typeface="Candara" pitchFamily="34" charset="0"/>
              </a:rPr>
              <a:t>LA SOCIEDAD </a:t>
            </a:r>
            <a:r>
              <a:rPr lang="es-MX" sz="2400" dirty="0" smtClean="0">
                <a:latin typeface="Candara" pitchFamily="34" charset="0"/>
              </a:rPr>
              <a:t>está </a:t>
            </a:r>
            <a:r>
              <a:rPr lang="es-MX" sz="2400" dirty="0">
                <a:latin typeface="Candara" pitchFamily="34" charset="0"/>
              </a:rPr>
              <a:t>interesada en que los nombramientos resultantes estén exentos de </a:t>
            </a:r>
            <a:r>
              <a:rPr lang="es-MX" sz="2400" dirty="0" smtClean="0">
                <a:latin typeface="Candara" pitchFamily="34" charset="0"/>
              </a:rPr>
              <a:t>cuestionamientos.</a:t>
            </a:r>
            <a:endParaRPr lang="es-MX" sz="2400" dirty="0">
              <a:latin typeface="Candara" pitchFamily="34" charset="0"/>
            </a:endParaRPr>
          </a:p>
        </p:txBody>
      </p:sp>
      <p:sp>
        <p:nvSpPr>
          <p:cNvPr id="15" name="Elipse 41"/>
          <p:cNvSpPr/>
          <p:nvPr/>
        </p:nvSpPr>
        <p:spPr bwMode="auto">
          <a:xfrm>
            <a:off x="489606" y="2924944"/>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6" name="Elipse 41"/>
          <p:cNvSpPr/>
          <p:nvPr/>
        </p:nvSpPr>
        <p:spPr bwMode="auto">
          <a:xfrm>
            <a:off x="3934140" y="4109661"/>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7" name="Elipse 41"/>
          <p:cNvSpPr/>
          <p:nvPr/>
        </p:nvSpPr>
        <p:spPr bwMode="auto">
          <a:xfrm>
            <a:off x="502840" y="5504521"/>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8" name="17 CuadroTexto"/>
          <p:cNvSpPr txBox="1"/>
          <p:nvPr/>
        </p:nvSpPr>
        <p:spPr>
          <a:xfrm>
            <a:off x="632567" y="1023744"/>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9" name="18 CuadroTexto"/>
          <p:cNvSpPr txBox="1"/>
          <p:nvPr/>
        </p:nvSpPr>
        <p:spPr>
          <a:xfrm>
            <a:off x="298853" y="1582556"/>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Tree>
    <p:extLst>
      <p:ext uri="{BB962C8B-B14F-4D97-AF65-F5344CB8AC3E}">
        <p14:creationId xmlns:p14="http://schemas.microsoft.com/office/powerpoint/2010/main" val="3830930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14 Grupo"/>
          <p:cNvGrpSpPr/>
          <p:nvPr/>
        </p:nvGrpSpPr>
        <p:grpSpPr>
          <a:xfrm>
            <a:off x="395536" y="0"/>
            <a:ext cx="8280919" cy="2276872"/>
            <a:chOff x="200064" y="533589"/>
            <a:chExt cx="8634437" cy="3152452"/>
          </a:xfrm>
        </p:grpSpPr>
        <p:grpSp>
          <p:nvGrpSpPr>
            <p:cNvPr id="12" name="11 Grupo"/>
            <p:cNvGrpSpPr/>
            <p:nvPr/>
          </p:nvGrpSpPr>
          <p:grpSpPr>
            <a:xfrm>
              <a:off x="200064" y="533589"/>
              <a:ext cx="8634437" cy="3152452"/>
              <a:chOff x="203988" y="2255004"/>
              <a:chExt cx="8634437" cy="3641232"/>
            </a:xfrm>
          </p:grpSpPr>
          <p:grpSp>
            <p:nvGrpSpPr>
              <p:cNvPr id="4" name="Agrupar 29"/>
              <p:cNvGrpSpPr>
                <a:grpSpLocks/>
              </p:cNvGrpSpPr>
              <p:nvPr/>
            </p:nvGrpSpPr>
            <p:grpSpPr bwMode="auto">
              <a:xfrm>
                <a:off x="203988" y="2255004"/>
                <a:ext cx="8634437" cy="3641232"/>
                <a:chOff x="187964" y="5294541"/>
                <a:chExt cx="8634437" cy="805778"/>
              </a:xfrm>
            </p:grpSpPr>
            <p:pic>
              <p:nvPicPr>
                <p:cNvPr id="5" name="Imagen 17" descr="Artboard 6 copy 4@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964" y="5294541"/>
                  <a:ext cx="863443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5294541"/>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pic>
            <p:nvPicPr>
              <p:cNvPr id="11"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8472" y="2544710"/>
                <a:ext cx="738741" cy="983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13 Rectángulo"/>
            <p:cNvSpPr/>
            <p:nvPr/>
          </p:nvSpPr>
          <p:spPr>
            <a:xfrm>
              <a:off x="2541908" y="730366"/>
              <a:ext cx="6030416" cy="395173"/>
            </a:xfrm>
            <a:prstGeom prst="rect">
              <a:avLst/>
            </a:prstGeom>
          </p:spPr>
          <p:txBody>
            <a:bodyPr wrap="square">
              <a:spAutoFit/>
            </a:bodyPr>
            <a:lstStyle/>
            <a:p>
              <a:pPr algn="just">
                <a:lnSpc>
                  <a:spcPct val="80000"/>
                </a:lnSpc>
              </a:pPr>
              <a:endParaRPr lang="es-MX" sz="2400" dirty="0"/>
            </a:p>
          </p:txBody>
        </p:sp>
      </p:grpSp>
      <p:sp>
        <p:nvSpPr>
          <p:cNvPr id="2" name="1 Rectángulo"/>
          <p:cNvSpPr/>
          <p:nvPr/>
        </p:nvSpPr>
        <p:spPr>
          <a:xfrm>
            <a:off x="2720787" y="257603"/>
            <a:ext cx="5436525" cy="1200329"/>
          </a:xfrm>
          <a:prstGeom prst="rect">
            <a:avLst/>
          </a:prstGeom>
        </p:spPr>
        <p:txBody>
          <a:bodyPr wrap="square">
            <a:spAutoFit/>
          </a:bodyPr>
          <a:lstStyle/>
          <a:p>
            <a:r>
              <a:rPr lang="es-MX" sz="2400" dirty="0"/>
              <a:t>DESISTIMIENTO EN EL JUICIO DE AMPARO. EXCEPCIONALMENTE ES ADMISIBLE SU RATIFICACIÓN ANTE NOTARIO PÚBLICO</a:t>
            </a:r>
          </a:p>
        </p:txBody>
      </p:sp>
      <p:sp>
        <p:nvSpPr>
          <p:cNvPr id="3" name="2 Rectángulo"/>
          <p:cNvSpPr/>
          <p:nvPr/>
        </p:nvSpPr>
        <p:spPr>
          <a:xfrm>
            <a:off x="887480" y="2612229"/>
            <a:ext cx="4572000" cy="1077218"/>
          </a:xfrm>
          <a:prstGeom prst="rect">
            <a:avLst/>
          </a:prstGeom>
        </p:spPr>
        <p:txBody>
          <a:bodyPr>
            <a:spAutoFit/>
          </a:bodyPr>
          <a:lstStyle/>
          <a:p>
            <a:pPr algn="just">
              <a:lnSpc>
                <a:spcPct val="80000"/>
              </a:lnSpc>
            </a:pPr>
            <a:r>
              <a:rPr lang="es-MX" sz="3200" dirty="0" smtClean="0">
                <a:latin typeface="Candara" pitchFamily="34" charset="0"/>
              </a:rPr>
              <a:t>EL DESISTIMIENTO </a:t>
            </a:r>
            <a:r>
              <a:rPr lang="es-MX" sz="2400" dirty="0" smtClean="0">
                <a:latin typeface="Candara" pitchFamily="34" charset="0"/>
              </a:rPr>
              <a:t>implica </a:t>
            </a:r>
            <a:r>
              <a:rPr lang="es-MX" sz="2400" dirty="0">
                <a:latin typeface="Candara" pitchFamily="34" charset="0"/>
              </a:rPr>
              <a:t>la pérdida del derecho de acción o del recurso </a:t>
            </a:r>
            <a:r>
              <a:rPr lang="es-MX" sz="2400" dirty="0" smtClean="0">
                <a:latin typeface="Candara" pitchFamily="34" charset="0"/>
              </a:rPr>
              <a:t>expedito.</a:t>
            </a:r>
            <a:endParaRPr lang="es-MX" sz="2400" dirty="0">
              <a:latin typeface="Candara" pitchFamily="34" charset="0"/>
            </a:endParaRPr>
          </a:p>
        </p:txBody>
      </p:sp>
      <p:sp>
        <p:nvSpPr>
          <p:cNvPr id="7" name="6 Rectángulo"/>
          <p:cNvSpPr/>
          <p:nvPr/>
        </p:nvSpPr>
        <p:spPr>
          <a:xfrm>
            <a:off x="3153050" y="3851852"/>
            <a:ext cx="5692034" cy="1471172"/>
          </a:xfrm>
          <a:prstGeom prst="rect">
            <a:avLst/>
          </a:prstGeom>
        </p:spPr>
        <p:txBody>
          <a:bodyPr wrap="square">
            <a:spAutoFit/>
          </a:bodyPr>
          <a:lstStyle/>
          <a:p>
            <a:pPr algn="just">
              <a:lnSpc>
                <a:spcPct val="80000"/>
              </a:lnSpc>
            </a:pPr>
            <a:r>
              <a:rPr lang="es-MX" sz="3200" dirty="0" smtClean="0">
                <a:latin typeface="Candara" pitchFamily="34" charset="0"/>
              </a:rPr>
              <a:t>RATIFICARLO ANTE EL JUZGADOR</a:t>
            </a:r>
            <a:r>
              <a:rPr lang="es-MX" sz="2400" dirty="0" smtClean="0">
                <a:latin typeface="Candara" pitchFamily="34" charset="0"/>
              </a:rPr>
              <a:t> genera </a:t>
            </a:r>
            <a:r>
              <a:rPr lang="es-MX" sz="2400" dirty="0">
                <a:latin typeface="Candara" pitchFamily="34" charset="0"/>
              </a:rPr>
              <a:t>certeza en dicho órgano sobre la voluntad del </a:t>
            </a:r>
            <a:r>
              <a:rPr lang="es-MX" sz="2400" dirty="0" smtClean="0">
                <a:latin typeface="Candara" pitchFamily="34" charset="0"/>
              </a:rPr>
              <a:t>compareciente.</a:t>
            </a:r>
            <a:endParaRPr lang="es-MX" sz="2400" dirty="0">
              <a:latin typeface="Candara" pitchFamily="34" charset="0"/>
            </a:endParaRPr>
          </a:p>
        </p:txBody>
      </p:sp>
      <p:sp>
        <p:nvSpPr>
          <p:cNvPr id="8" name="7 Rectángulo"/>
          <p:cNvSpPr/>
          <p:nvPr/>
        </p:nvSpPr>
        <p:spPr>
          <a:xfrm>
            <a:off x="1053485" y="5601725"/>
            <a:ext cx="6043670" cy="1077218"/>
          </a:xfrm>
          <a:prstGeom prst="rect">
            <a:avLst/>
          </a:prstGeom>
        </p:spPr>
        <p:txBody>
          <a:bodyPr wrap="square">
            <a:spAutoFit/>
          </a:bodyPr>
          <a:lstStyle/>
          <a:p>
            <a:pPr algn="just">
              <a:lnSpc>
                <a:spcPct val="80000"/>
              </a:lnSpc>
            </a:pPr>
            <a:r>
              <a:rPr lang="es-MX" sz="3200" dirty="0" smtClean="0">
                <a:latin typeface="Candara" pitchFamily="34" charset="0"/>
              </a:rPr>
              <a:t>LA RATIFICACIÓN ANTE NOTARIO </a:t>
            </a:r>
            <a:r>
              <a:rPr lang="es-MX" sz="2400" dirty="0" smtClean="0">
                <a:latin typeface="Candara" pitchFamily="34" charset="0"/>
              </a:rPr>
              <a:t>público </a:t>
            </a:r>
            <a:r>
              <a:rPr lang="es-MX" sz="2400" dirty="0">
                <a:latin typeface="Candara" pitchFamily="34" charset="0"/>
              </a:rPr>
              <a:t>se tiene por cierta, salvo prueba en contrario</a:t>
            </a:r>
            <a:r>
              <a:rPr lang="es-MX" sz="2400" dirty="0" smtClean="0">
                <a:latin typeface="Candara" pitchFamily="34" charset="0"/>
              </a:rPr>
              <a:t>.</a:t>
            </a:r>
            <a:r>
              <a:rPr lang="es-MX" sz="2400" dirty="0">
                <a:latin typeface="Candara" pitchFamily="34" charset="0"/>
              </a:rPr>
              <a:t> </a:t>
            </a:r>
          </a:p>
        </p:txBody>
      </p:sp>
      <p:sp>
        <p:nvSpPr>
          <p:cNvPr id="13" name="Elipse 41"/>
          <p:cNvSpPr/>
          <p:nvPr/>
        </p:nvSpPr>
        <p:spPr bwMode="auto">
          <a:xfrm>
            <a:off x="623145" y="2685493"/>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6" name="Elipse 41"/>
          <p:cNvSpPr/>
          <p:nvPr/>
        </p:nvSpPr>
        <p:spPr bwMode="auto">
          <a:xfrm>
            <a:off x="2598835" y="3941764"/>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7" name="Elipse 41"/>
          <p:cNvSpPr/>
          <p:nvPr/>
        </p:nvSpPr>
        <p:spPr bwMode="auto">
          <a:xfrm>
            <a:off x="750383" y="5673415"/>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8" name="17 CuadroTexto"/>
          <p:cNvSpPr txBox="1"/>
          <p:nvPr/>
        </p:nvSpPr>
        <p:spPr>
          <a:xfrm>
            <a:off x="745097" y="749095"/>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9" name="18 CuadroTexto"/>
          <p:cNvSpPr txBox="1"/>
          <p:nvPr/>
        </p:nvSpPr>
        <p:spPr>
          <a:xfrm>
            <a:off x="659960" y="1272315"/>
            <a:ext cx="878767" cy="646331"/>
          </a:xfrm>
          <a:prstGeom prst="rect">
            <a:avLst/>
          </a:prstGeom>
          <a:noFill/>
        </p:spPr>
        <p:txBody>
          <a:bodyPr wrap="none" rtlCol="0">
            <a:spAutoFit/>
          </a:bodyPr>
          <a:lstStyle/>
          <a:p>
            <a:pPr algn="ctr"/>
            <a:r>
              <a:rPr lang="es-MX" b="1" dirty="0" smtClean="0">
                <a:solidFill>
                  <a:schemeClr val="bg1"/>
                </a:solidFill>
              </a:rPr>
              <a:t>Tesis</a:t>
            </a:r>
          </a:p>
          <a:p>
            <a:pPr algn="ctr"/>
            <a:r>
              <a:rPr lang="es-MX" b="1" dirty="0" smtClean="0">
                <a:solidFill>
                  <a:schemeClr val="bg1"/>
                </a:solidFill>
              </a:rPr>
              <a:t>Aislada</a:t>
            </a:r>
            <a:endParaRPr lang="es-MX" b="1" dirty="0">
              <a:solidFill>
                <a:schemeClr val="bg1"/>
              </a:solidFill>
            </a:endParaRPr>
          </a:p>
        </p:txBody>
      </p:sp>
    </p:spTree>
    <p:extLst>
      <p:ext uri="{BB962C8B-B14F-4D97-AF65-F5344CB8AC3E}">
        <p14:creationId xmlns:p14="http://schemas.microsoft.com/office/powerpoint/2010/main" val="2516746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28 Grupo"/>
          <p:cNvGrpSpPr/>
          <p:nvPr/>
        </p:nvGrpSpPr>
        <p:grpSpPr>
          <a:xfrm>
            <a:off x="323528" y="0"/>
            <a:ext cx="8358187" cy="2309366"/>
            <a:chOff x="455370" y="990489"/>
            <a:chExt cx="8358187" cy="2309366"/>
          </a:xfrm>
        </p:grpSpPr>
        <p:grpSp>
          <p:nvGrpSpPr>
            <p:cNvPr id="9" name="Agrupar 25"/>
            <p:cNvGrpSpPr>
              <a:grpSpLocks/>
            </p:cNvGrpSpPr>
            <p:nvPr/>
          </p:nvGrpSpPr>
          <p:grpSpPr bwMode="auto">
            <a:xfrm>
              <a:off x="455370" y="990489"/>
              <a:ext cx="8358187" cy="2309366"/>
              <a:chOff x="439738" y="1175453"/>
              <a:chExt cx="8358187" cy="805778"/>
            </a:xfrm>
          </p:grpSpPr>
          <p:pic>
            <p:nvPicPr>
              <p:cNvPr id="10" name="Imagen 16" descr="Artboard 6@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1175453"/>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hape 138"/>
              <p:cNvSpPr txBox="1">
                <a:spLocks/>
              </p:cNvSpPr>
              <p:nvPr/>
            </p:nvSpPr>
            <p:spPr bwMode="auto">
              <a:xfrm>
                <a:off x="2699792" y="1277264"/>
                <a:ext cx="5775570" cy="60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just">
                  <a:lnSpc>
                    <a:spcPct val="80000"/>
                  </a:lnSpc>
                </a:pPr>
                <a:endParaRPr lang="es-MX" dirty="0">
                  <a:latin typeface="+mn-lt"/>
                  <a:cs typeface="Arial" pitchFamily="34" charset="0"/>
                </a:endParaRPr>
              </a:p>
            </p:txBody>
          </p:sp>
          <p:sp>
            <p:nvSpPr>
              <p:cNvPr id="12" name="Rectángulo 1"/>
              <p:cNvSpPr>
                <a:spLocks noChangeArrowheads="1"/>
              </p:cNvSpPr>
              <p:nvPr/>
            </p:nvSpPr>
            <p:spPr bwMode="auto">
              <a:xfrm>
                <a:off x="563890" y="1381211"/>
                <a:ext cx="184731" cy="15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MX" sz="1600" b="1" dirty="0">
                  <a:solidFill>
                    <a:schemeClr val="bg1"/>
                  </a:solidFill>
                  <a:latin typeface="Arial" pitchFamily="34" charset="0"/>
                  <a:cs typeface="Arial" pitchFamily="34" charset="0"/>
                </a:endParaRPr>
              </a:p>
            </p:txBody>
          </p:sp>
        </p:grpSp>
        <p:pic>
          <p:nvPicPr>
            <p:cNvPr id="19"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4253" y="1221118"/>
              <a:ext cx="796663" cy="79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1 Rectángulo"/>
          <p:cNvSpPr/>
          <p:nvPr/>
        </p:nvSpPr>
        <p:spPr>
          <a:xfrm>
            <a:off x="2616768" y="218433"/>
            <a:ext cx="5742384" cy="1872500"/>
          </a:xfrm>
          <a:prstGeom prst="rect">
            <a:avLst/>
          </a:prstGeom>
        </p:spPr>
        <p:txBody>
          <a:bodyPr wrap="square">
            <a:spAutoFit/>
          </a:bodyPr>
          <a:lstStyle/>
          <a:p>
            <a:pPr algn="just">
              <a:lnSpc>
                <a:spcPct val="80000"/>
              </a:lnSpc>
            </a:pPr>
            <a:r>
              <a:rPr lang="es-MX" sz="2400" dirty="0"/>
              <a:t>PODER GENERAL PARA ACTOS DE ADMINISTRACIÓN, SU OTORGAMIENTO NO LLEVA IMPLÍCITAS LAS FACULTADES QUE SON PROPIAS DEL PODER GENERAL PARA PLEITOS Y COBRANZAS, PUES NO EXISTE ENTRE ELLOS UNA GRADACIÓN O JERARQUÍA.</a:t>
            </a:r>
          </a:p>
        </p:txBody>
      </p:sp>
      <p:sp>
        <p:nvSpPr>
          <p:cNvPr id="4" name="3 Rectángulo"/>
          <p:cNvSpPr/>
          <p:nvPr/>
        </p:nvSpPr>
        <p:spPr>
          <a:xfrm>
            <a:off x="827584" y="2708920"/>
            <a:ext cx="5696874" cy="781752"/>
          </a:xfrm>
          <a:prstGeom prst="rect">
            <a:avLst/>
          </a:prstGeom>
        </p:spPr>
        <p:txBody>
          <a:bodyPr wrap="square">
            <a:spAutoFit/>
          </a:bodyPr>
          <a:lstStyle/>
          <a:p>
            <a:pPr algn="just">
              <a:lnSpc>
                <a:spcPct val="80000"/>
              </a:lnSpc>
            </a:pPr>
            <a:r>
              <a:rPr lang="es-MX" sz="3200" dirty="0" smtClean="0"/>
              <a:t>NO SE ESTABLECE GRADACIÓN </a:t>
            </a:r>
          </a:p>
          <a:p>
            <a:pPr algn="just">
              <a:lnSpc>
                <a:spcPct val="80000"/>
              </a:lnSpc>
            </a:pPr>
            <a:r>
              <a:rPr lang="es-MX" sz="2400" dirty="0" smtClean="0"/>
              <a:t>o </a:t>
            </a:r>
            <a:r>
              <a:rPr lang="es-MX" sz="2400" dirty="0"/>
              <a:t>jerarquía entre los poderes </a:t>
            </a:r>
            <a:r>
              <a:rPr lang="es-MX" sz="2400" dirty="0" smtClean="0"/>
              <a:t>generales.</a:t>
            </a:r>
            <a:endParaRPr lang="es-MX" sz="2400" dirty="0"/>
          </a:p>
        </p:txBody>
      </p:sp>
      <p:sp>
        <p:nvSpPr>
          <p:cNvPr id="5" name="4 Rectángulo"/>
          <p:cNvSpPr/>
          <p:nvPr/>
        </p:nvSpPr>
        <p:spPr>
          <a:xfrm>
            <a:off x="729997" y="5443483"/>
            <a:ext cx="5892048" cy="1077218"/>
          </a:xfrm>
          <a:prstGeom prst="rect">
            <a:avLst/>
          </a:prstGeom>
        </p:spPr>
        <p:txBody>
          <a:bodyPr wrap="square">
            <a:spAutoFit/>
          </a:bodyPr>
          <a:lstStyle/>
          <a:p>
            <a:pPr algn="just">
              <a:lnSpc>
                <a:spcPct val="80000"/>
              </a:lnSpc>
            </a:pPr>
            <a:r>
              <a:rPr lang="es-MX" sz="3200" dirty="0" smtClean="0"/>
              <a:t>PRINCIPIO DE MENCIÓN EXPRESA:</a:t>
            </a:r>
            <a:r>
              <a:rPr lang="es-MX" sz="2400" dirty="0" smtClean="0"/>
              <a:t> debe </a:t>
            </a:r>
            <a:r>
              <a:rPr lang="es-MX" sz="2400" dirty="0"/>
              <a:t>atenderse al que fue expresamente </a:t>
            </a:r>
            <a:r>
              <a:rPr lang="es-MX" sz="2400" dirty="0" smtClean="0"/>
              <a:t>conferido.</a:t>
            </a:r>
            <a:endParaRPr lang="es-MX" sz="2400" dirty="0"/>
          </a:p>
        </p:txBody>
      </p:sp>
      <p:sp>
        <p:nvSpPr>
          <p:cNvPr id="6" name="5 Rectángulo"/>
          <p:cNvSpPr/>
          <p:nvPr/>
        </p:nvSpPr>
        <p:spPr>
          <a:xfrm>
            <a:off x="3578434" y="3933056"/>
            <a:ext cx="4917493" cy="1077218"/>
          </a:xfrm>
          <a:prstGeom prst="rect">
            <a:avLst/>
          </a:prstGeom>
        </p:spPr>
        <p:txBody>
          <a:bodyPr wrap="square">
            <a:spAutoFit/>
          </a:bodyPr>
          <a:lstStyle/>
          <a:p>
            <a:pPr algn="just">
              <a:lnSpc>
                <a:spcPct val="80000"/>
              </a:lnSpc>
            </a:pPr>
            <a:r>
              <a:rPr lang="es-MX" sz="3200" dirty="0" smtClean="0"/>
              <a:t>QUIEN ADMINISTRA </a:t>
            </a:r>
            <a:r>
              <a:rPr lang="es-MX" sz="2400" dirty="0" smtClean="0"/>
              <a:t>no </a:t>
            </a:r>
            <a:r>
              <a:rPr lang="es-MX" sz="2400" dirty="0"/>
              <a:t>realiza una labor similar a quien controvierte actos y </a:t>
            </a:r>
            <a:r>
              <a:rPr lang="es-MX" sz="2400" dirty="0" smtClean="0"/>
              <a:t>cobra.</a:t>
            </a:r>
            <a:endParaRPr lang="es-MX" sz="2400" dirty="0"/>
          </a:p>
        </p:txBody>
      </p:sp>
      <p:pic>
        <p:nvPicPr>
          <p:cNvPr id="14"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90917" y="2781138"/>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188686" y="4039344"/>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90917" y="5446328"/>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16 CuadroTexto"/>
          <p:cNvSpPr txBox="1"/>
          <p:nvPr/>
        </p:nvSpPr>
        <p:spPr>
          <a:xfrm>
            <a:off x="633492" y="1024556"/>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8" name="17 CuadroTexto"/>
          <p:cNvSpPr txBox="1"/>
          <p:nvPr/>
        </p:nvSpPr>
        <p:spPr>
          <a:xfrm>
            <a:off x="323528" y="1547776"/>
            <a:ext cx="1571264" cy="369332"/>
          </a:xfrm>
          <a:prstGeom prst="rect">
            <a:avLst/>
          </a:prstGeom>
          <a:noFill/>
        </p:spPr>
        <p:txBody>
          <a:bodyPr wrap="none" rtlCol="0">
            <a:spAutoFit/>
          </a:bodyPr>
          <a:lstStyle/>
          <a:p>
            <a:r>
              <a:rPr lang="es-MX" b="1" dirty="0" smtClean="0">
                <a:solidFill>
                  <a:schemeClr val="bg1"/>
                </a:solidFill>
              </a:rPr>
              <a:t>Jurisprudencia</a:t>
            </a:r>
          </a:p>
        </p:txBody>
      </p:sp>
    </p:spTree>
    <p:extLst>
      <p:ext uri="{BB962C8B-B14F-4D97-AF65-F5344CB8AC3E}">
        <p14:creationId xmlns:p14="http://schemas.microsoft.com/office/powerpoint/2010/main" val="2261397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11 Grupo"/>
          <p:cNvGrpSpPr/>
          <p:nvPr/>
        </p:nvGrpSpPr>
        <p:grpSpPr>
          <a:xfrm>
            <a:off x="395536" y="0"/>
            <a:ext cx="8358187" cy="2204864"/>
            <a:chOff x="398697" y="460884"/>
            <a:chExt cx="8358187" cy="2986346"/>
          </a:xfrm>
        </p:grpSpPr>
        <p:grpSp>
          <p:nvGrpSpPr>
            <p:cNvPr id="10" name="9 Grupo"/>
            <p:cNvGrpSpPr/>
            <p:nvPr/>
          </p:nvGrpSpPr>
          <p:grpSpPr>
            <a:xfrm>
              <a:off x="398697" y="460884"/>
              <a:ext cx="8358187" cy="2986346"/>
              <a:chOff x="414856" y="548015"/>
              <a:chExt cx="8358187" cy="3496816"/>
            </a:xfrm>
          </p:grpSpPr>
          <p:grpSp>
            <p:nvGrpSpPr>
              <p:cNvPr id="4" name="Agrupar 26"/>
              <p:cNvGrpSpPr>
                <a:grpSpLocks/>
              </p:cNvGrpSpPr>
              <p:nvPr/>
            </p:nvGrpSpPr>
            <p:grpSpPr bwMode="auto">
              <a:xfrm>
                <a:off x="414856" y="548015"/>
                <a:ext cx="8358187" cy="3496816"/>
                <a:chOff x="439738" y="2126144"/>
                <a:chExt cx="8358187" cy="805778"/>
              </a:xfrm>
            </p:grpSpPr>
            <p:pic>
              <p:nvPicPr>
                <p:cNvPr id="5" name="Imagen 23" descr="Artboard 6 copy@2x.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9" name="8 Rectángulo"/>
              <p:cNvSpPr/>
              <p:nvPr/>
            </p:nvSpPr>
            <p:spPr>
              <a:xfrm>
                <a:off x="2569941" y="747776"/>
                <a:ext cx="5900386" cy="462722"/>
              </a:xfrm>
              <a:prstGeom prst="rect">
                <a:avLst/>
              </a:prstGeom>
            </p:spPr>
            <p:txBody>
              <a:bodyPr wrap="square">
                <a:spAutoFit/>
              </a:bodyPr>
              <a:lstStyle/>
              <a:p>
                <a:pPr algn="just">
                  <a:lnSpc>
                    <a:spcPct val="80000"/>
                  </a:lnSpc>
                </a:pPr>
                <a:endParaRPr lang="es-MX" sz="2400" dirty="0">
                  <a:latin typeface="+mj-lt"/>
                </a:endParaRPr>
              </a:p>
            </p:txBody>
          </p:sp>
        </p:grpSp>
        <p:pic>
          <p:nvPicPr>
            <p:cNvPr id="11"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5147" y="700959"/>
              <a:ext cx="927239" cy="92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1 Rectángulo"/>
          <p:cNvSpPr/>
          <p:nvPr/>
        </p:nvSpPr>
        <p:spPr>
          <a:xfrm>
            <a:off x="2516114" y="176700"/>
            <a:ext cx="5939085" cy="1938992"/>
          </a:xfrm>
          <a:prstGeom prst="rect">
            <a:avLst/>
          </a:prstGeom>
        </p:spPr>
        <p:txBody>
          <a:bodyPr wrap="square">
            <a:spAutoFit/>
          </a:bodyPr>
          <a:lstStyle/>
          <a:p>
            <a:pPr algn="just"/>
            <a:r>
              <a:rPr lang="es-MX" sz="2400" dirty="0"/>
              <a:t>NULIDAD DE TESTAMENTO. NO PROCEDE DECRETAR LA PÉRDIDA DEL OFICIO DEL NOTARIO SI AL MOMENTO DE DECLARARSE JUDICIALMENTE LA NULIDAD YA NO ESTABA VIGENTE LA DISPOSICIÓN QUE LA ESTABLECÍA. </a:t>
            </a:r>
          </a:p>
        </p:txBody>
      </p:sp>
      <p:sp>
        <p:nvSpPr>
          <p:cNvPr id="3" name="2 Rectángulo"/>
          <p:cNvSpPr/>
          <p:nvPr/>
        </p:nvSpPr>
        <p:spPr>
          <a:xfrm>
            <a:off x="741986" y="2492896"/>
            <a:ext cx="6051834" cy="1668149"/>
          </a:xfrm>
          <a:prstGeom prst="rect">
            <a:avLst/>
          </a:prstGeom>
        </p:spPr>
        <p:txBody>
          <a:bodyPr wrap="square">
            <a:spAutoFit/>
          </a:bodyPr>
          <a:lstStyle/>
          <a:p>
            <a:pPr algn="just">
              <a:lnSpc>
                <a:spcPct val="80000"/>
              </a:lnSpc>
            </a:pPr>
            <a:r>
              <a:rPr lang="es-MX" sz="3200" dirty="0" smtClean="0">
                <a:latin typeface="Candara" pitchFamily="34" charset="0"/>
              </a:rPr>
              <a:t>LA PÉRDIDA DE LA PATENTE </a:t>
            </a:r>
            <a:r>
              <a:rPr lang="es-MX" sz="2400" dirty="0" smtClean="0">
                <a:latin typeface="Candara" pitchFamily="34" charset="0"/>
              </a:rPr>
              <a:t>constituye </a:t>
            </a:r>
            <a:r>
              <a:rPr lang="es-MX" sz="2400" dirty="0">
                <a:latin typeface="Candara" pitchFamily="34" charset="0"/>
              </a:rPr>
              <a:t>sólo una expectativa de derecho, al ser una consecuencia de la declaración de nulidad del </a:t>
            </a:r>
            <a:r>
              <a:rPr lang="es-MX" sz="2400" dirty="0" smtClean="0">
                <a:latin typeface="Candara" pitchFamily="34" charset="0"/>
              </a:rPr>
              <a:t>testamento.</a:t>
            </a:r>
          </a:p>
          <a:p>
            <a:pPr algn="just">
              <a:lnSpc>
                <a:spcPct val="80000"/>
              </a:lnSpc>
            </a:pPr>
            <a:endParaRPr lang="es-MX" sz="2400" dirty="0"/>
          </a:p>
        </p:txBody>
      </p:sp>
      <p:sp>
        <p:nvSpPr>
          <p:cNvPr id="7" name="6 Rectángulo"/>
          <p:cNvSpPr/>
          <p:nvPr/>
        </p:nvSpPr>
        <p:spPr>
          <a:xfrm>
            <a:off x="741986" y="5301208"/>
            <a:ext cx="5547777" cy="1372683"/>
          </a:xfrm>
          <a:prstGeom prst="rect">
            <a:avLst/>
          </a:prstGeom>
        </p:spPr>
        <p:txBody>
          <a:bodyPr wrap="square">
            <a:spAutoFit/>
          </a:bodyPr>
          <a:lstStyle/>
          <a:p>
            <a:pPr algn="just">
              <a:lnSpc>
                <a:spcPct val="80000"/>
              </a:lnSpc>
            </a:pPr>
            <a:r>
              <a:rPr lang="es-MX" sz="3200" dirty="0" smtClean="0">
                <a:latin typeface="Candara" pitchFamily="34" charset="0"/>
              </a:rPr>
              <a:t>SE REQUIERE</a:t>
            </a:r>
            <a:r>
              <a:rPr lang="es-MX" sz="2400" dirty="0" smtClean="0">
                <a:latin typeface="Candara" pitchFamily="34" charset="0"/>
              </a:rPr>
              <a:t> la </a:t>
            </a:r>
            <a:r>
              <a:rPr lang="es-MX" sz="2400" dirty="0">
                <a:latin typeface="Candara" pitchFamily="34" charset="0"/>
              </a:rPr>
              <a:t>declaración judicial sobre la nulidad del testamento, para que se </a:t>
            </a:r>
            <a:r>
              <a:rPr lang="es-MX" sz="2400" dirty="0" smtClean="0">
                <a:latin typeface="Candara" pitchFamily="34" charset="0"/>
              </a:rPr>
              <a:t>actualice la pérdida </a:t>
            </a:r>
            <a:r>
              <a:rPr lang="es-MX" sz="2400" dirty="0">
                <a:latin typeface="Candara" pitchFamily="34" charset="0"/>
              </a:rPr>
              <a:t>del oficio del notario </a:t>
            </a:r>
            <a:r>
              <a:rPr lang="es-MX" sz="2400" dirty="0" smtClean="0">
                <a:latin typeface="Candara" pitchFamily="34" charset="0"/>
              </a:rPr>
              <a:t>público.</a:t>
            </a:r>
            <a:endParaRPr lang="es-MX" sz="2400" dirty="0">
              <a:latin typeface="Candara" pitchFamily="34" charset="0"/>
            </a:endParaRPr>
          </a:p>
        </p:txBody>
      </p:sp>
      <p:sp>
        <p:nvSpPr>
          <p:cNvPr id="8" name="7 Rectángulo"/>
          <p:cNvSpPr/>
          <p:nvPr/>
        </p:nvSpPr>
        <p:spPr>
          <a:xfrm>
            <a:off x="3954405" y="3933056"/>
            <a:ext cx="5040560" cy="1077218"/>
          </a:xfrm>
          <a:prstGeom prst="rect">
            <a:avLst/>
          </a:prstGeom>
        </p:spPr>
        <p:txBody>
          <a:bodyPr wrap="square">
            <a:spAutoFit/>
          </a:bodyPr>
          <a:lstStyle/>
          <a:p>
            <a:pPr algn="just">
              <a:lnSpc>
                <a:spcPct val="80000"/>
              </a:lnSpc>
            </a:pPr>
            <a:r>
              <a:rPr lang="es-MX" sz="3200" dirty="0" smtClean="0">
                <a:latin typeface="Candara" pitchFamily="34" charset="0"/>
              </a:rPr>
              <a:t>LA VALIDEZ DE LOS ACTOS</a:t>
            </a:r>
            <a:r>
              <a:rPr lang="es-MX" sz="2400" dirty="0" smtClean="0">
                <a:latin typeface="Candara" pitchFamily="34" charset="0"/>
              </a:rPr>
              <a:t> </a:t>
            </a:r>
            <a:r>
              <a:rPr lang="es-MX" sz="2400" dirty="0">
                <a:latin typeface="Candara" pitchFamily="34" charset="0"/>
              </a:rPr>
              <a:t>jurídicos debe presumirse mientras no se demuestre su </a:t>
            </a:r>
            <a:r>
              <a:rPr lang="es-MX" sz="2400" dirty="0" smtClean="0">
                <a:latin typeface="Candara" pitchFamily="34" charset="0"/>
              </a:rPr>
              <a:t>nulidad.</a:t>
            </a:r>
            <a:endParaRPr lang="es-MX" sz="2400" dirty="0">
              <a:latin typeface="Candara" pitchFamily="34" charset="0"/>
            </a:endParaRPr>
          </a:p>
        </p:txBody>
      </p:sp>
      <p:pic>
        <p:nvPicPr>
          <p:cNvPr id="13"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02724" y="2610482"/>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515874" y="3990389"/>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19017" y="5373216"/>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CuadroTexto"/>
          <p:cNvSpPr txBox="1"/>
          <p:nvPr/>
        </p:nvSpPr>
        <p:spPr>
          <a:xfrm>
            <a:off x="747199" y="912670"/>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7" name="16 CuadroTexto"/>
          <p:cNvSpPr txBox="1"/>
          <p:nvPr/>
        </p:nvSpPr>
        <p:spPr>
          <a:xfrm>
            <a:off x="741986" y="1397985"/>
            <a:ext cx="878767" cy="646331"/>
          </a:xfrm>
          <a:prstGeom prst="rect">
            <a:avLst/>
          </a:prstGeom>
          <a:noFill/>
        </p:spPr>
        <p:txBody>
          <a:bodyPr wrap="none" rtlCol="0">
            <a:spAutoFit/>
          </a:bodyPr>
          <a:lstStyle/>
          <a:p>
            <a:pPr algn="ctr"/>
            <a:r>
              <a:rPr lang="es-MX" b="1" dirty="0" smtClean="0">
                <a:solidFill>
                  <a:schemeClr val="bg1"/>
                </a:solidFill>
              </a:rPr>
              <a:t>Tesis</a:t>
            </a:r>
          </a:p>
          <a:p>
            <a:pPr algn="ctr"/>
            <a:r>
              <a:rPr lang="es-MX" b="1" dirty="0" smtClean="0">
                <a:solidFill>
                  <a:schemeClr val="bg1"/>
                </a:solidFill>
              </a:rPr>
              <a:t>Aislada</a:t>
            </a:r>
            <a:endParaRPr lang="es-MX" b="1" dirty="0">
              <a:solidFill>
                <a:schemeClr val="bg1"/>
              </a:solidFill>
            </a:endParaRPr>
          </a:p>
        </p:txBody>
      </p:sp>
    </p:spTree>
    <p:extLst>
      <p:ext uri="{BB962C8B-B14F-4D97-AF65-F5344CB8AC3E}">
        <p14:creationId xmlns:p14="http://schemas.microsoft.com/office/powerpoint/2010/main" val="5329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n 15" descr="Artboard 6 copy 2@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498" y="-1"/>
            <a:ext cx="8694982" cy="251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2428262" y="55512"/>
            <a:ext cx="6265894" cy="2456057"/>
          </a:xfrm>
          <a:prstGeom prst="rect">
            <a:avLst/>
          </a:prstGeom>
        </p:spPr>
        <p:txBody>
          <a:bodyPr wrap="square">
            <a:spAutoFit/>
          </a:bodyPr>
          <a:lstStyle/>
          <a:p>
            <a:pPr algn="just">
              <a:lnSpc>
                <a:spcPct val="80000"/>
              </a:lnSpc>
            </a:pPr>
            <a:r>
              <a:rPr lang="es-MX" sz="2400" dirty="0"/>
              <a:t>SOCIEDADES MERCANTILES. EN LA ESCRITURA DEL PODER OTORGADO POR UN APODERADO, EL NOTARIO NO ESTÁ OBLIGADO A RELACIONAR, INSERTAR O AGREGAR LA PARTE DEL ACTA DE ASAMBLEA EN LA QUE CONSTE LA DESIGNACIÓN DEL "DELEGADO ESPECIAL PARA GESTIONAR LA PROTOCOLIZACIÓN DEL ACTA" EN LA QUE SE OTORGÓ PODER AL AHORA OTORGANTE. </a:t>
            </a:r>
          </a:p>
        </p:txBody>
      </p:sp>
      <p:sp>
        <p:nvSpPr>
          <p:cNvPr id="3" name="2 CuadroTexto"/>
          <p:cNvSpPr txBox="1"/>
          <p:nvPr/>
        </p:nvSpPr>
        <p:spPr>
          <a:xfrm>
            <a:off x="4192372" y="2898522"/>
            <a:ext cx="4543936" cy="523220"/>
          </a:xfrm>
          <a:prstGeom prst="rect">
            <a:avLst/>
          </a:prstGeom>
          <a:noFill/>
        </p:spPr>
        <p:txBody>
          <a:bodyPr wrap="none" rtlCol="0">
            <a:spAutoFit/>
          </a:bodyPr>
          <a:lstStyle/>
          <a:p>
            <a:r>
              <a:rPr lang="es-MX" sz="2800" dirty="0" smtClean="0">
                <a:latin typeface="Byington" pitchFamily="2" charset="0"/>
              </a:rPr>
              <a:t>REQUISITOS DEL PODER</a:t>
            </a:r>
            <a:endParaRPr lang="es-MX" sz="2800" dirty="0">
              <a:latin typeface="Byington" pitchFamily="2" charset="0"/>
            </a:endParaRPr>
          </a:p>
        </p:txBody>
      </p:sp>
      <p:sp>
        <p:nvSpPr>
          <p:cNvPr id="4" name="3 Rectángulo"/>
          <p:cNvSpPr/>
          <p:nvPr/>
        </p:nvSpPr>
        <p:spPr>
          <a:xfrm>
            <a:off x="467790" y="3789040"/>
            <a:ext cx="8208419" cy="2677656"/>
          </a:xfrm>
          <a:prstGeom prst="rect">
            <a:avLst/>
          </a:prstGeom>
        </p:spPr>
        <p:txBody>
          <a:bodyPr wrap="square">
            <a:spAutoFit/>
          </a:bodyPr>
          <a:lstStyle/>
          <a:p>
            <a:pPr marL="342900" indent="-342900" algn="just">
              <a:buClr>
                <a:srgbClr val="00B050"/>
              </a:buClr>
              <a:buFont typeface="Wingdings" pitchFamily="2" charset="2"/>
              <a:buChar char="ü"/>
            </a:pPr>
            <a:r>
              <a:rPr lang="es-MX" sz="2400" dirty="0" smtClean="0">
                <a:latin typeface="Candara" pitchFamily="34" charset="0"/>
              </a:rPr>
              <a:t>Denominación </a:t>
            </a:r>
            <a:r>
              <a:rPr lang="es-MX" sz="2400" dirty="0">
                <a:latin typeface="Candara" pitchFamily="34" charset="0"/>
              </a:rPr>
              <a:t>o razón social de la sociedad, </a:t>
            </a:r>
            <a:r>
              <a:rPr lang="es-MX" sz="2400" dirty="0" smtClean="0">
                <a:latin typeface="Candara" pitchFamily="34" charset="0"/>
              </a:rPr>
              <a:t>domicilio</a:t>
            </a:r>
            <a:r>
              <a:rPr lang="es-MX" sz="2400" dirty="0">
                <a:latin typeface="Candara" pitchFamily="34" charset="0"/>
              </a:rPr>
              <a:t>, duración, importe del capital social y objeto de la </a:t>
            </a:r>
            <a:r>
              <a:rPr lang="es-MX" sz="2400" dirty="0" smtClean="0">
                <a:latin typeface="Candara" pitchFamily="34" charset="0"/>
              </a:rPr>
              <a:t>misma.</a:t>
            </a:r>
          </a:p>
          <a:p>
            <a:pPr marL="342900" indent="-342900" algn="just">
              <a:buClr>
                <a:srgbClr val="00B050"/>
              </a:buClr>
              <a:buFont typeface="Wingdings" pitchFamily="2" charset="2"/>
              <a:buChar char="ü"/>
            </a:pPr>
            <a:r>
              <a:rPr lang="es-MX" sz="2400" dirty="0" smtClean="0">
                <a:latin typeface="Candara" pitchFamily="34" charset="0"/>
              </a:rPr>
              <a:t>Las </a:t>
            </a:r>
            <a:r>
              <a:rPr lang="es-MX" sz="2400" dirty="0">
                <a:latin typeface="Candara" pitchFamily="34" charset="0"/>
              </a:rPr>
              <a:t>facultades que conforme a sus estatutos le correspondan al órgano que acordó el otorgamiento del poder y, en su caso, la designación de los miembros del órgano de </a:t>
            </a:r>
            <a:r>
              <a:rPr lang="es-MX" sz="2400" dirty="0" smtClean="0">
                <a:latin typeface="Candara" pitchFamily="34" charset="0"/>
              </a:rPr>
              <a:t>administración.</a:t>
            </a:r>
            <a:r>
              <a:rPr lang="es-MX" sz="2400" dirty="0">
                <a:latin typeface="Candara" pitchFamily="34" charset="0"/>
              </a:rPr>
              <a:t> </a:t>
            </a:r>
            <a:endParaRPr lang="es-MX" sz="2400" dirty="0" smtClean="0">
              <a:latin typeface="Candara" pitchFamily="34" charset="0"/>
            </a:endParaRPr>
          </a:p>
          <a:p>
            <a:pPr marL="342900" indent="-342900" algn="just">
              <a:buClr>
                <a:srgbClr val="00B050"/>
              </a:buClr>
              <a:buFont typeface="Wingdings" pitchFamily="2" charset="2"/>
              <a:buChar char="ü"/>
            </a:pPr>
            <a:r>
              <a:rPr lang="es-MX" sz="2400" dirty="0" smtClean="0">
                <a:latin typeface="Candara" pitchFamily="34" charset="0"/>
              </a:rPr>
              <a:t>Las facultades de la </a:t>
            </a:r>
            <a:r>
              <a:rPr lang="es-MX" sz="2400" dirty="0">
                <a:latin typeface="Candara" pitchFamily="34" charset="0"/>
              </a:rPr>
              <a:t>persona que otorga el </a:t>
            </a:r>
            <a:r>
              <a:rPr lang="es-MX" sz="2400" dirty="0" smtClean="0">
                <a:latin typeface="Candara" pitchFamily="34" charset="0"/>
              </a:rPr>
              <a:t>poder. </a:t>
            </a:r>
            <a:endParaRPr lang="es-MX" dirty="0"/>
          </a:p>
        </p:txBody>
      </p:sp>
      <p:sp>
        <p:nvSpPr>
          <p:cNvPr id="13" name="Elipse 42"/>
          <p:cNvSpPr/>
          <p:nvPr/>
        </p:nvSpPr>
        <p:spPr bwMode="auto">
          <a:xfrm>
            <a:off x="3635895" y="2744449"/>
            <a:ext cx="537589" cy="507840"/>
          </a:xfrm>
          <a:prstGeom prst="ellipse">
            <a:avLst/>
          </a:prstGeom>
          <a:solidFill>
            <a:srgbClr val="36A320"/>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4" name="13 CuadroTexto"/>
          <p:cNvSpPr txBox="1"/>
          <p:nvPr/>
        </p:nvSpPr>
        <p:spPr>
          <a:xfrm>
            <a:off x="517215" y="1084942"/>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5" name="14 CuadroTexto"/>
          <p:cNvSpPr txBox="1"/>
          <p:nvPr/>
        </p:nvSpPr>
        <p:spPr>
          <a:xfrm>
            <a:off x="197497" y="1608162"/>
            <a:ext cx="1571264" cy="369332"/>
          </a:xfrm>
          <a:prstGeom prst="rect">
            <a:avLst/>
          </a:prstGeom>
          <a:noFill/>
        </p:spPr>
        <p:txBody>
          <a:bodyPr wrap="none" rtlCol="0">
            <a:spAutoFit/>
          </a:bodyPr>
          <a:lstStyle/>
          <a:p>
            <a:r>
              <a:rPr lang="es-MX" b="1" dirty="0" smtClean="0">
                <a:solidFill>
                  <a:schemeClr val="bg1"/>
                </a:solidFill>
              </a:rPr>
              <a:t>Jurisprudencia</a:t>
            </a:r>
          </a:p>
        </p:txBody>
      </p:sp>
      <p:pic>
        <p:nvPicPr>
          <p:cNvPr id="17"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02699"/>
            <a:ext cx="927239" cy="682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3673634" y="2768568"/>
            <a:ext cx="493805" cy="459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339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16 Grupo"/>
          <p:cNvGrpSpPr/>
          <p:nvPr/>
        </p:nvGrpSpPr>
        <p:grpSpPr>
          <a:xfrm>
            <a:off x="251520" y="2704"/>
            <a:ext cx="8536246" cy="2534600"/>
            <a:chOff x="251522" y="1916832"/>
            <a:chExt cx="8712968" cy="3096348"/>
          </a:xfrm>
        </p:grpSpPr>
        <p:grpSp>
          <p:nvGrpSpPr>
            <p:cNvPr id="18" name="Agrupar 28"/>
            <p:cNvGrpSpPr>
              <a:grpSpLocks/>
            </p:cNvGrpSpPr>
            <p:nvPr/>
          </p:nvGrpSpPr>
          <p:grpSpPr bwMode="auto">
            <a:xfrm>
              <a:off x="251522" y="1916832"/>
              <a:ext cx="8712968" cy="3096348"/>
              <a:chOff x="382457" y="4244587"/>
              <a:chExt cx="8358187" cy="679382"/>
            </a:xfrm>
          </p:grpSpPr>
          <p:pic>
            <p:nvPicPr>
              <p:cNvPr id="20" name="Imagen 24" descr="Artboard 6 copy 3@2x.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2457" y="4244587"/>
                <a:ext cx="8358187" cy="67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Shape 138"/>
              <p:cNvSpPr txBox="1">
                <a:spLocks/>
              </p:cNvSpPr>
              <p:nvPr/>
            </p:nvSpPr>
            <p:spPr bwMode="auto">
              <a:xfrm>
                <a:off x="2657231" y="4333477"/>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19" name="18 Rectángulo"/>
            <p:cNvSpPr/>
            <p:nvPr/>
          </p:nvSpPr>
          <p:spPr>
            <a:xfrm>
              <a:off x="2484972" y="1975894"/>
              <a:ext cx="6193632" cy="395173"/>
            </a:xfrm>
            <a:prstGeom prst="rect">
              <a:avLst/>
            </a:prstGeom>
          </p:spPr>
          <p:txBody>
            <a:bodyPr wrap="square">
              <a:spAutoFit/>
            </a:bodyPr>
            <a:lstStyle/>
            <a:p>
              <a:pPr algn="just">
                <a:lnSpc>
                  <a:spcPct val="80000"/>
                </a:lnSpc>
              </a:pPr>
              <a:endParaRPr lang="es-MX" sz="2400" dirty="0">
                <a:latin typeface="+mj-lt"/>
              </a:endParaRPr>
            </a:p>
          </p:txBody>
        </p:sp>
      </p:grpSp>
      <p:sp>
        <p:nvSpPr>
          <p:cNvPr id="2" name="1 Rectángulo"/>
          <p:cNvSpPr/>
          <p:nvPr/>
        </p:nvSpPr>
        <p:spPr>
          <a:xfrm>
            <a:off x="2613029" y="75091"/>
            <a:ext cx="5886400" cy="2462213"/>
          </a:xfrm>
          <a:prstGeom prst="rect">
            <a:avLst/>
          </a:prstGeom>
        </p:spPr>
        <p:txBody>
          <a:bodyPr wrap="square">
            <a:spAutoFit/>
          </a:bodyPr>
          <a:lstStyle/>
          <a:p>
            <a:pPr algn="just"/>
            <a:r>
              <a:rPr lang="es-MX" sz="2200" dirty="0"/>
              <a:t>IRRETROACTIVIDAD. EL ARTÍCULO TERCERO TRANSITORIO DE LA LEY ARANCELARIA PARA EL COBRO DE HONORARIOS PROFESIONALES DE ABOGADOS Y NOTARIOS Y DE COSTAS PROCESALES PARA EL ESTADO DE GUANAJUATO, ES INCONSTITUCIONAL POR SER CONTRARIO A LA GARANTÍA DE. </a:t>
            </a:r>
          </a:p>
        </p:txBody>
      </p:sp>
      <p:sp>
        <p:nvSpPr>
          <p:cNvPr id="3" name="2 Rectángulo"/>
          <p:cNvSpPr/>
          <p:nvPr/>
        </p:nvSpPr>
        <p:spPr>
          <a:xfrm>
            <a:off x="5126639" y="4613332"/>
            <a:ext cx="3821999" cy="2062103"/>
          </a:xfrm>
          <a:prstGeom prst="rect">
            <a:avLst/>
          </a:prstGeom>
        </p:spPr>
        <p:txBody>
          <a:bodyPr wrap="square">
            <a:spAutoFit/>
          </a:bodyPr>
          <a:lstStyle/>
          <a:p>
            <a:pPr algn="just"/>
            <a:r>
              <a:rPr lang="es-MX" sz="3200" dirty="0" smtClean="0">
                <a:latin typeface="Candara" pitchFamily="34" charset="0"/>
              </a:rPr>
              <a:t>LA LEY SUSTANTIVA </a:t>
            </a:r>
          </a:p>
          <a:p>
            <a:pPr algn="just"/>
            <a:r>
              <a:rPr lang="es-MX" sz="2400" dirty="0" smtClean="0">
                <a:latin typeface="Candara" pitchFamily="34" charset="0"/>
              </a:rPr>
              <a:t>aplicable </a:t>
            </a:r>
            <a:r>
              <a:rPr lang="es-MX" sz="2400" dirty="0">
                <a:latin typeface="Candara" pitchFamily="34" charset="0"/>
              </a:rPr>
              <a:t>debe ser la </a:t>
            </a:r>
            <a:r>
              <a:rPr lang="es-MX" sz="2400" dirty="0" smtClean="0">
                <a:latin typeface="Candara" pitchFamily="34" charset="0"/>
              </a:rPr>
              <a:t>vigente </a:t>
            </a:r>
            <a:r>
              <a:rPr lang="es-MX" sz="2400" dirty="0">
                <a:latin typeface="Candara" pitchFamily="34" charset="0"/>
              </a:rPr>
              <a:t>en el momento en </a:t>
            </a:r>
            <a:r>
              <a:rPr lang="es-MX" sz="2400" dirty="0" smtClean="0">
                <a:latin typeface="Candara" pitchFamily="34" charset="0"/>
              </a:rPr>
              <a:t>que </a:t>
            </a:r>
            <a:r>
              <a:rPr lang="es-MX" sz="2400" dirty="0">
                <a:latin typeface="Candara" pitchFamily="34" charset="0"/>
              </a:rPr>
              <a:t>se generó el derecho </a:t>
            </a:r>
            <a:r>
              <a:rPr lang="es-MX" sz="2400" dirty="0" smtClean="0">
                <a:latin typeface="Candara" pitchFamily="34" charset="0"/>
              </a:rPr>
              <a:t>a </a:t>
            </a:r>
            <a:r>
              <a:rPr lang="es-MX" sz="2400" dirty="0">
                <a:latin typeface="Candara" pitchFamily="34" charset="0"/>
              </a:rPr>
              <a:t>reclamar dicha </a:t>
            </a:r>
            <a:r>
              <a:rPr lang="es-MX" sz="2400" dirty="0" smtClean="0">
                <a:latin typeface="Candara" pitchFamily="34" charset="0"/>
              </a:rPr>
              <a:t>prestación.</a:t>
            </a:r>
            <a:endParaRPr lang="es-MX" sz="2400" dirty="0">
              <a:latin typeface="Candara" pitchFamily="34" charset="0"/>
            </a:endParaRPr>
          </a:p>
        </p:txBody>
      </p:sp>
      <p:sp>
        <p:nvSpPr>
          <p:cNvPr id="7" name="6 Rectángulo"/>
          <p:cNvSpPr/>
          <p:nvPr/>
        </p:nvSpPr>
        <p:spPr>
          <a:xfrm>
            <a:off x="5272638" y="2852936"/>
            <a:ext cx="3530003" cy="1446550"/>
          </a:xfrm>
          <a:prstGeom prst="rect">
            <a:avLst/>
          </a:prstGeom>
        </p:spPr>
        <p:txBody>
          <a:bodyPr wrap="square">
            <a:spAutoFit/>
          </a:bodyPr>
          <a:lstStyle/>
          <a:p>
            <a:pPr algn="just"/>
            <a:r>
              <a:rPr lang="es-MX" sz="3200" dirty="0" smtClean="0">
                <a:latin typeface="Candara" pitchFamily="34" charset="0"/>
              </a:rPr>
              <a:t>LA CONDENA EN </a:t>
            </a:r>
          </a:p>
          <a:p>
            <a:pPr algn="just"/>
            <a:r>
              <a:rPr lang="es-MX" sz="3200" dirty="0" smtClean="0">
                <a:latin typeface="Candara" pitchFamily="34" charset="0"/>
              </a:rPr>
              <a:t>COSTAS</a:t>
            </a:r>
            <a:r>
              <a:rPr lang="es-MX" sz="2400" dirty="0" smtClean="0">
                <a:latin typeface="Candara" pitchFamily="34" charset="0"/>
              </a:rPr>
              <a:t>, es </a:t>
            </a:r>
            <a:r>
              <a:rPr lang="es-MX" sz="2400" dirty="0">
                <a:latin typeface="Candara" pitchFamily="34" charset="0"/>
              </a:rPr>
              <a:t>una norma </a:t>
            </a:r>
            <a:endParaRPr lang="es-MX" sz="2400" dirty="0" smtClean="0">
              <a:latin typeface="Candara" pitchFamily="34" charset="0"/>
            </a:endParaRPr>
          </a:p>
          <a:p>
            <a:pPr algn="just"/>
            <a:r>
              <a:rPr lang="es-MX" sz="2400" dirty="0" smtClean="0">
                <a:latin typeface="Candara" pitchFamily="34" charset="0"/>
              </a:rPr>
              <a:t>de </a:t>
            </a:r>
            <a:r>
              <a:rPr lang="es-MX" sz="2400" dirty="0">
                <a:latin typeface="Candara" pitchFamily="34" charset="0"/>
              </a:rPr>
              <a:t>carácter </a:t>
            </a:r>
            <a:r>
              <a:rPr lang="es-MX" sz="2400" dirty="0" smtClean="0">
                <a:latin typeface="Candara" pitchFamily="34" charset="0"/>
              </a:rPr>
              <a:t>sustantivo.</a:t>
            </a:r>
            <a:endParaRPr lang="es-MX" sz="2400" dirty="0">
              <a:latin typeface="Candara" pitchFamily="34" charset="0"/>
            </a:endParaRPr>
          </a:p>
        </p:txBody>
      </p:sp>
      <p:pic>
        <p:nvPicPr>
          <p:cNvPr id="13"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4519643" y="3206341"/>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4702999" y="4790323"/>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14 CuadroTexto"/>
          <p:cNvSpPr txBox="1"/>
          <p:nvPr/>
        </p:nvSpPr>
        <p:spPr>
          <a:xfrm>
            <a:off x="643403" y="1173504"/>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6" name="15 CuadroTexto"/>
          <p:cNvSpPr txBox="1"/>
          <p:nvPr/>
        </p:nvSpPr>
        <p:spPr>
          <a:xfrm>
            <a:off x="251520" y="1628800"/>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pic>
        <p:nvPicPr>
          <p:cNvPr id="22" name="Imagen 4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43403" y="431241"/>
            <a:ext cx="927239" cy="682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Rectángulo"/>
          <p:cNvSpPr/>
          <p:nvPr/>
        </p:nvSpPr>
        <p:spPr>
          <a:xfrm>
            <a:off x="395536" y="2880511"/>
            <a:ext cx="3600400" cy="3588675"/>
          </a:xfrm>
          <a:prstGeom prst="rect">
            <a:avLst/>
          </a:prstGeom>
        </p:spPr>
        <p:txBody>
          <a:bodyPr wrap="square">
            <a:spAutoFit/>
          </a:bodyPr>
          <a:lstStyle/>
          <a:p>
            <a:pPr algn="just">
              <a:lnSpc>
                <a:spcPct val="80000"/>
              </a:lnSpc>
            </a:pPr>
            <a:r>
              <a:rPr lang="es-MX" sz="2400" b="1" dirty="0">
                <a:latin typeface="Candara" pitchFamily="34" charset="0"/>
              </a:rPr>
              <a:t>ARTÍCULO TERCERO</a:t>
            </a:r>
            <a:r>
              <a:rPr lang="es-MX" sz="2000" b="1" dirty="0">
                <a:latin typeface="Candara" pitchFamily="34" charset="0"/>
              </a:rPr>
              <a:t>. </a:t>
            </a:r>
            <a:r>
              <a:rPr lang="es-MX" sz="2000" dirty="0">
                <a:latin typeface="Candara" pitchFamily="34" charset="0"/>
              </a:rPr>
              <a:t>A los juicios sobre honorarios profesionales y a los incidentes de liquidación de costas que se hubieren iniciado antes de la entrada en vigor de la presente ley, les serán aplicables las normas de la Ley Arancelaria para el Cobro de Honorarios de Abogados y Notarios, publicada en el decreto número 228 del 8 de marzo de 1953, en el Periódico Oficial de Gobierno del Estado</a:t>
            </a:r>
            <a:r>
              <a:rPr lang="es-MX" sz="2000" dirty="0"/>
              <a:t>. </a:t>
            </a:r>
          </a:p>
        </p:txBody>
      </p:sp>
    </p:spTree>
    <p:extLst>
      <p:ext uri="{BB962C8B-B14F-4D97-AF65-F5344CB8AC3E}">
        <p14:creationId xmlns:p14="http://schemas.microsoft.com/office/powerpoint/2010/main" val="5329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20 Grupo"/>
          <p:cNvGrpSpPr/>
          <p:nvPr/>
        </p:nvGrpSpPr>
        <p:grpSpPr>
          <a:xfrm>
            <a:off x="179512" y="1783002"/>
            <a:ext cx="8634437" cy="3043471"/>
            <a:chOff x="200064" y="533589"/>
            <a:chExt cx="8634437" cy="3152452"/>
          </a:xfrm>
        </p:grpSpPr>
        <p:grpSp>
          <p:nvGrpSpPr>
            <p:cNvPr id="22" name="Agrupar 29"/>
            <p:cNvGrpSpPr>
              <a:grpSpLocks/>
            </p:cNvGrpSpPr>
            <p:nvPr/>
          </p:nvGrpSpPr>
          <p:grpSpPr bwMode="auto">
            <a:xfrm>
              <a:off x="200064" y="533589"/>
              <a:ext cx="8634437" cy="3152452"/>
              <a:chOff x="187964" y="5294541"/>
              <a:chExt cx="8634437" cy="805778"/>
            </a:xfrm>
          </p:grpSpPr>
          <p:pic>
            <p:nvPicPr>
              <p:cNvPr id="24" name="Imagen 17" descr="Artboard 6 copy 4@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964" y="5294541"/>
                <a:ext cx="863443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Shape 138"/>
              <p:cNvSpPr txBox="1">
                <a:spLocks/>
              </p:cNvSpPr>
              <p:nvPr/>
            </p:nvSpPr>
            <p:spPr bwMode="auto">
              <a:xfrm>
                <a:off x="2657231" y="5294541"/>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23" name="22 Rectángulo"/>
            <p:cNvSpPr/>
            <p:nvPr/>
          </p:nvSpPr>
          <p:spPr>
            <a:xfrm>
              <a:off x="2541908" y="730366"/>
              <a:ext cx="6030416" cy="395173"/>
            </a:xfrm>
            <a:prstGeom prst="rect">
              <a:avLst/>
            </a:prstGeom>
          </p:spPr>
          <p:txBody>
            <a:bodyPr wrap="square">
              <a:spAutoFit/>
            </a:bodyPr>
            <a:lstStyle/>
            <a:p>
              <a:pPr algn="just">
                <a:lnSpc>
                  <a:spcPct val="80000"/>
                </a:lnSpc>
              </a:pPr>
              <a:endParaRPr lang="es-MX" sz="2400" dirty="0"/>
            </a:p>
          </p:txBody>
        </p:sp>
      </p:grpSp>
      <p:sp>
        <p:nvSpPr>
          <p:cNvPr id="17" name="16 CuadroTexto"/>
          <p:cNvSpPr txBox="1"/>
          <p:nvPr/>
        </p:nvSpPr>
        <p:spPr>
          <a:xfrm>
            <a:off x="2663709" y="2482088"/>
            <a:ext cx="5832648" cy="2123658"/>
          </a:xfrm>
          <a:prstGeom prst="rect">
            <a:avLst/>
          </a:prstGeom>
          <a:noFill/>
        </p:spPr>
        <p:txBody>
          <a:bodyPr wrap="square" rtlCol="0">
            <a:spAutoFit/>
          </a:bodyPr>
          <a:lstStyle/>
          <a:p>
            <a:r>
              <a:rPr lang="es-MX" sz="4400" b="1" dirty="0" smtClean="0">
                <a:solidFill>
                  <a:schemeClr val="tx1">
                    <a:lumMod val="85000"/>
                    <a:lumOff val="15000"/>
                  </a:schemeClr>
                </a:solidFill>
                <a:effectLst>
                  <a:outerShdw blurRad="38100" dist="38100" dir="2700000" algn="tl">
                    <a:srgbClr val="000000">
                      <a:alpha val="43137"/>
                    </a:srgbClr>
                  </a:outerShdw>
                </a:effectLst>
              </a:rPr>
              <a:t>PRECEDENTES DE LA</a:t>
            </a:r>
            <a:endParaRPr lang="es-MX" sz="4400" b="1" dirty="0">
              <a:solidFill>
                <a:schemeClr val="tx1">
                  <a:lumMod val="85000"/>
                  <a:lumOff val="15000"/>
                </a:schemeClr>
              </a:solidFill>
              <a:effectLst>
                <a:outerShdw blurRad="38100" dist="38100" dir="2700000" algn="tl">
                  <a:srgbClr val="000000">
                    <a:alpha val="43137"/>
                  </a:srgbClr>
                </a:outerShdw>
              </a:effectLst>
            </a:endParaRPr>
          </a:p>
          <a:p>
            <a:r>
              <a:rPr lang="es-MX" sz="4400" b="1" dirty="0" smtClean="0">
                <a:solidFill>
                  <a:schemeClr val="tx1">
                    <a:lumMod val="85000"/>
                    <a:lumOff val="15000"/>
                  </a:schemeClr>
                </a:solidFill>
                <a:effectLst>
                  <a:outerShdw blurRad="38100" dist="38100" dir="2700000" algn="tl">
                    <a:srgbClr val="000000">
                      <a:alpha val="43137"/>
                    </a:srgbClr>
                  </a:outerShdw>
                </a:effectLst>
              </a:rPr>
              <a:t>SUPREMA CORTE DE </a:t>
            </a:r>
          </a:p>
          <a:p>
            <a:r>
              <a:rPr lang="es-MX" sz="4400" b="1" dirty="0" smtClean="0">
                <a:solidFill>
                  <a:schemeClr val="tx1">
                    <a:lumMod val="85000"/>
                    <a:lumOff val="15000"/>
                  </a:schemeClr>
                </a:solidFill>
                <a:effectLst>
                  <a:outerShdw blurRad="38100" dist="38100" dir="2700000" algn="tl">
                    <a:srgbClr val="000000">
                      <a:alpha val="43137"/>
                    </a:srgbClr>
                  </a:outerShdw>
                </a:effectLst>
              </a:rPr>
              <a:t>JUSTICIA DE LA NACIÓN</a:t>
            </a:r>
          </a:p>
        </p:txBody>
      </p:sp>
      <p:pic>
        <p:nvPicPr>
          <p:cNvPr id="20"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1506" y="2469512"/>
            <a:ext cx="835228" cy="835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6474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lipse 43"/>
          <p:cNvSpPr/>
          <p:nvPr/>
        </p:nvSpPr>
        <p:spPr bwMode="auto">
          <a:xfrm>
            <a:off x="768701" y="3748742"/>
            <a:ext cx="923701" cy="936104"/>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13" name="Imagen 16" descr="Artboard 6@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455" y="19822"/>
            <a:ext cx="8712968" cy="225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6012160" y="1050040"/>
            <a:ext cx="2592288" cy="1200329"/>
          </a:xfrm>
          <a:prstGeom prst="rect">
            <a:avLst/>
          </a:prstGeom>
        </p:spPr>
        <p:txBody>
          <a:bodyPr wrap="square">
            <a:spAutoFit/>
          </a:bodyPr>
          <a:lstStyle/>
          <a:p>
            <a:pPr algn="just"/>
            <a:r>
              <a:rPr lang="es-MX" sz="7200" dirty="0" smtClean="0">
                <a:effectLst>
                  <a:outerShdw blurRad="38100" dist="38100" dir="2700000" algn="tl">
                    <a:srgbClr val="000000">
                      <a:alpha val="43137"/>
                    </a:srgbClr>
                  </a:outerShdw>
                </a:effectLst>
              </a:rPr>
              <a:t>TEMA</a:t>
            </a:r>
            <a:endParaRPr lang="es-MX" sz="7200" dirty="0">
              <a:effectLst>
                <a:outerShdw blurRad="38100" dist="38100" dir="2700000" algn="tl">
                  <a:srgbClr val="000000">
                    <a:alpha val="43137"/>
                  </a:srgbClr>
                </a:outerShdw>
              </a:effectLst>
            </a:endParaRPr>
          </a:p>
        </p:txBody>
      </p:sp>
      <p:pic>
        <p:nvPicPr>
          <p:cNvPr id="14"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1848" y="433534"/>
            <a:ext cx="835228" cy="835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14 CuadroTexto"/>
          <p:cNvSpPr txBox="1"/>
          <p:nvPr/>
        </p:nvSpPr>
        <p:spPr>
          <a:xfrm>
            <a:off x="467544" y="1268760"/>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6" name="15 Rectángulo"/>
          <p:cNvSpPr/>
          <p:nvPr/>
        </p:nvSpPr>
        <p:spPr>
          <a:xfrm>
            <a:off x="2537183" y="3068960"/>
            <a:ext cx="5400600" cy="3342453"/>
          </a:xfrm>
          <a:prstGeom prst="rect">
            <a:avLst/>
          </a:prstGeom>
        </p:spPr>
        <p:txBody>
          <a:bodyPr wrap="square">
            <a:spAutoFit/>
          </a:bodyPr>
          <a:lstStyle/>
          <a:p>
            <a:pPr algn="just">
              <a:lnSpc>
                <a:spcPct val="80000"/>
              </a:lnSpc>
            </a:pPr>
            <a:r>
              <a:rPr lang="es-MX" sz="4400" dirty="0" smtClean="0">
                <a:latin typeface="Candara" pitchFamily="34" charset="0"/>
              </a:rPr>
              <a:t>IMPUGNACIÓN DE LOS ARTÍCULOS 128, FRACCIÓN I, 129 Y 130 DE LA LEY DE NOTARIADO PARA EL DISTRITO FEDERAL.</a:t>
            </a:r>
            <a:endParaRPr lang="es-MX" sz="4400" dirty="0">
              <a:latin typeface="Candara" pitchFamily="34" charset="0"/>
            </a:endParaRPr>
          </a:p>
        </p:txBody>
      </p:sp>
      <p:sp>
        <p:nvSpPr>
          <p:cNvPr id="18" name="17 CuadroTexto"/>
          <p:cNvSpPr txBox="1"/>
          <p:nvPr/>
        </p:nvSpPr>
        <p:spPr>
          <a:xfrm>
            <a:off x="2555776" y="219043"/>
            <a:ext cx="3096344"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6106/2017</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3" name="2 CuadroTexto"/>
          <p:cNvSpPr txBox="1"/>
          <p:nvPr/>
        </p:nvSpPr>
        <p:spPr>
          <a:xfrm>
            <a:off x="291533" y="1777849"/>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pic>
        <p:nvPicPr>
          <p:cNvPr id="21"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919462" y="3875956"/>
            <a:ext cx="732405" cy="68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380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6" descr="Artboard 6@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455" y="0"/>
            <a:ext cx="8712968" cy="19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4272688" y="994420"/>
            <a:ext cx="4343130" cy="1015663"/>
          </a:xfrm>
          <a:prstGeom prst="rect">
            <a:avLst/>
          </a:prstGeom>
        </p:spPr>
        <p:txBody>
          <a:bodyPr wrap="square">
            <a:spAutoFit/>
          </a:bodyPr>
          <a:lstStyle/>
          <a:p>
            <a:pPr algn="just"/>
            <a:r>
              <a:rPr lang="es-MX" sz="6000" dirty="0" smtClean="0">
                <a:effectLst>
                  <a:outerShdw blurRad="38100" dist="38100" dir="2700000" algn="tl">
                    <a:srgbClr val="000000">
                      <a:alpha val="43137"/>
                    </a:srgbClr>
                  </a:outerShdw>
                </a:effectLst>
              </a:rPr>
              <a:t>RESOLUCIÓN</a:t>
            </a:r>
            <a:endParaRPr lang="es-MX" sz="6000" dirty="0">
              <a:effectLst>
                <a:outerShdw blurRad="38100" dist="38100" dir="2700000" algn="tl">
                  <a:srgbClr val="000000">
                    <a:alpha val="43137"/>
                  </a:srgbClr>
                </a:outerShdw>
              </a:effectLst>
            </a:endParaRPr>
          </a:p>
        </p:txBody>
      </p:sp>
      <p:sp>
        <p:nvSpPr>
          <p:cNvPr id="7" name="6 Rectángulo"/>
          <p:cNvSpPr/>
          <p:nvPr/>
        </p:nvSpPr>
        <p:spPr>
          <a:xfrm>
            <a:off x="675578" y="3501008"/>
            <a:ext cx="7712721" cy="1692771"/>
          </a:xfrm>
          <a:prstGeom prst="rect">
            <a:avLst/>
          </a:prstGeom>
        </p:spPr>
        <p:txBody>
          <a:bodyPr wrap="square">
            <a:spAutoFit/>
          </a:bodyPr>
          <a:lstStyle/>
          <a:p>
            <a:pPr algn="just"/>
            <a:r>
              <a:rPr lang="es-MX" sz="3200" dirty="0" smtClean="0">
                <a:latin typeface="Candara" pitchFamily="34" charset="0"/>
              </a:rPr>
              <a:t>LAS ACTUACIONES </a:t>
            </a:r>
            <a:r>
              <a:rPr lang="es-MX" sz="2400" dirty="0" smtClean="0">
                <a:latin typeface="Candara" pitchFamily="34" charset="0"/>
              </a:rPr>
              <a:t>que realizan los notarios públicos, no poseen las mismas características que las que realizan los jueces dentro </a:t>
            </a:r>
            <a:r>
              <a:rPr lang="es-MX" sz="2400" dirty="0">
                <a:latin typeface="Candara" pitchFamily="34" charset="0"/>
              </a:rPr>
              <a:t>de un procedimiento </a:t>
            </a:r>
            <a:r>
              <a:rPr lang="es-MX" sz="2400" dirty="0" smtClean="0">
                <a:latin typeface="Candara" pitchFamily="34" charset="0"/>
              </a:rPr>
              <a:t>jurisdiccional.</a:t>
            </a:r>
          </a:p>
        </p:txBody>
      </p:sp>
      <p:pic>
        <p:nvPicPr>
          <p:cNvPr id="14"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222" y="108348"/>
            <a:ext cx="835228" cy="835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14 CuadroTexto"/>
          <p:cNvSpPr txBox="1"/>
          <p:nvPr/>
        </p:nvSpPr>
        <p:spPr>
          <a:xfrm>
            <a:off x="457917" y="932531"/>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2339752" y="143434"/>
            <a:ext cx="3096344"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6106/2017</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3" name="2 Rectángulo"/>
          <p:cNvSpPr/>
          <p:nvPr/>
        </p:nvSpPr>
        <p:spPr>
          <a:xfrm>
            <a:off x="3563888" y="2348880"/>
            <a:ext cx="4759504" cy="954107"/>
          </a:xfrm>
          <a:prstGeom prst="rect">
            <a:avLst/>
          </a:prstGeom>
        </p:spPr>
        <p:txBody>
          <a:bodyPr wrap="square">
            <a:spAutoFit/>
          </a:bodyPr>
          <a:lstStyle/>
          <a:p>
            <a:pPr algn="just"/>
            <a:r>
              <a:rPr lang="es-MX" sz="3200" dirty="0">
                <a:latin typeface="Candara" pitchFamily="34" charset="0"/>
              </a:rPr>
              <a:t>SON CONSTITUCIONALES </a:t>
            </a:r>
            <a:endParaRPr lang="es-MX" sz="3200" dirty="0" smtClean="0">
              <a:latin typeface="Candara" pitchFamily="34" charset="0"/>
            </a:endParaRPr>
          </a:p>
          <a:p>
            <a:pPr algn="just"/>
            <a:r>
              <a:rPr lang="es-MX" sz="2400" dirty="0" smtClean="0">
                <a:latin typeface="Candara" pitchFamily="34" charset="0"/>
              </a:rPr>
              <a:t>los </a:t>
            </a:r>
            <a:r>
              <a:rPr lang="es-MX" sz="2400" dirty="0">
                <a:latin typeface="Candara" pitchFamily="34" charset="0"/>
              </a:rPr>
              <a:t>artículos impugnados.</a:t>
            </a:r>
          </a:p>
        </p:txBody>
      </p:sp>
      <p:sp>
        <p:nvSpPr>
          <p:cNvPr id="4" name="3 Rectángulo"/>
          <p:cNvSpPr/>
          <p:nvPr/>
        </p:nvSpPr>
        <p:spPr>
          <a:xfrm>
            <a:off x="3816299" y="5301208"/>
            <a:ext cx="4572000" cy="1323439"/>
          </a:xfrm>
          <a:prstGeom prst="rect">
            <a:avLst/>
          </a:prstGeom>
        </p:spPr>
        <p:txBody>
          <a:bodyPr>
            <a:spAutoFit/>
          </a:bodyPr>
          <a:lstStyle/>
          <a:p>
            <a:pPr algn="just"/>
            <a:r>
              <a:rPr lang="es-MX" sz="3200" dirty="0">
                <a:latin typeface="Candara" pitchFamily="34" charset="0"/>
              </a:rPr>
              <a:t>DEBEN REALIZARSE </a:t>
            </a:r>
            <a:r>
              <a:rPr lang="es-MX" sz="2400" dirty="0">
                <a:latin typeface="Candara" pitchFamily="34" charset="0"/>
              </a:rPr>
              <a:t>con base en la Ley o compendio legal correspondiente. </a:t>
            </a:r>
          </a:p>
        </p:txBody>
      </p:sp>
      <p:pic>
        <p:nvPicPr>
          <p:cNvPr id="10"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131840" y="2521377"/>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08866" y="3683714"/>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380532" y="5445224"/>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CuadroTexto"/>
          <p:cNvSpPr txBox="1"/>
          <p:nvPr/>
        </p:nvSpPr>
        <p:spPr>
          <a:xfrm>
            <a:off x="212561" y="1402988"/>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1459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395536" y="0"/>
            <a:ext cx="8358187" cy="1988840"/>
            <a:chOff x="414856" y="548015"/>
            <a:chExt cx="8358187" cy="3496816"/>
          </a:xfrm>
        </p:grpSpPr>
        <p:grpSp>
          <p:nvGrpSpPr>
            <p:cNvPr id="12" name="Agrupar 26"/>
            <p:cNvGrpSpPr>
              <a:grpSpLocks/>
            </p:cNvGrpSpPr>
            <p:nvPr/>
          </p:nvGrpSpPr>
          <p:grpSpPr bwMode="auto">
            <a:xfrm>
              <a:off x="414856" y="548015"/>
              <a:ext cx="8358187" cy="3496816"/>
              <a:chOff x="439738" y="2126144"/>
              <a:chExt cx="8358187" cy="805778"/>
            </a:xfrm>
          </p:grpSpPr>
          <p:sp>
            <p:nvSpPr>
              <p:cNvPr id="18"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pic>
            <p:nvPicPr>
              <p:cNvPr id="19" name="Imagen 23" descr="Artboard 6 copy@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16 Rectángulo"/>
            <p:cNvSpPr/>
            <p:nvPr/>
          </p:nvSpPr>
          <p:spPr>
            <a:xfrm>
              <a:off x="2569941" y="747776"/>
              <a:ext cx="5900386" cy="462722"/>
            </a:xfrm>
            <a:prstGeom prst="rect">
              <a:avLst/>
            </a:prstGeom>
          </p:spPr>
          <p:txBody>
            <a:bodyPr wrap="square">
              <a:spAutoFit/>
            </a:bodyPr>
            <a:lstStyle/>
            <a:p>
              <a:pPr algn="just">
                <a:lnSpc>
                  <a:spcPct val="80000"/>
                </a:lnSpc>
              </a:pPr>
              <a:endParaRPr lang="es-MX" sz="2400" dirty="0">
                <a:latin typeface="+mj-lt"/>
              </a:endParaRPr>
            </a:p>
          </p:txBody>
        </p:sp>
      </p:grpSp>
      <p:pic>
        <p:nvPicPr>
          <p:cNvPr id="13"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938" y="143309"/>
            <a:ext cx="880806" cy="880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CuadroTexto"/>
          <p:cNvSpPr txBox="1"/>
          <p:nvPr/>
        </p:nvSpPr>
        <p:spPr>
          <a:xfrm>
            <a:off x="632938" y="978503"/>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20" name="19 Rectángulo"/>
          <p:cNvSpPr/>
          <p:nvPr/>
        </p:nvSpPr>
        <p:spPr>
          <a:xfrm>
            <a:off x="5292255" y="698339"/>
            <a:ext cx="3096344" cy="1200329"/>
          </a:xfrm>
          <a:prstGeom prst="rect">
            <a:avLst/>
          </a:prstGeom>
        </p:spPr>
        <p:txBody>
          <a:bodyPr wrap="square">
            <a:spAutoFit/>
          </a:bodyPr>
          <a:lstStyle/>
          <a:p>
            <a:pPr algn="just"/>
            <a:r>
              <a:rPr lang="es-MX" sz="7200" dirty="0" smtClean="0">
                <a:effectLst>
                  <a:outerShdw blurRad="38100" dist="38100" dir="2700000" algn="tl">
                    <a:srgbClr val="000000">
                      <a:alpha val="43137"/>
                    </a:srgbClr>
                  </a:outerShdw>
                </a:effectLst>
              </a:rPr>
              <a:t>TEMA</a:t>
            </a:r>
            <a:endParaRPr lang="es-MX" sz="7200" dirty="0">
              <a:effectLst>
                <a:outerShdw blurRad="38100" dist="38100" dir="2700000" algn="tl">
                  <a:srgbClr val="000000">
                    <a:alpha val="43137"/>
                  </a:srgbClr>
                </a:outerShdw>
              </a:effectLst>
            </a:endParaRPr>
          </a:p>
        </p:txBody>
      </p:sp>
      <p:sp>
        <p:nvSpPr>
          <p:cNvPr id="21" name="20 CuadroTexto"/>
          <p:cNvSpPr txBox="1"/>
          <p:nvPr/>
        </p:nvSpPr>
        <p:spPr>
          <a:xfrm>
            <a:off x="2550621" y="182093"/>
            <a:ext cx="2520280"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AR 635/2016</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22" name="21 Rectángulo"/>
          <p:cNvSpPr/>
          <p:nvPr/>
        </p:nvSpPr>
        <p:spPr>
          <a:xfrm>
            <a:off x="1979886" y="2636912"/>
            <a:ext cx="6408713" cy="3539430"/>
          </a:xfrm>
          <a:prstGeom prst="rect">
            <a:avLst/>
          </a:prstGeom>
        </p:spPr>
        <p:txBody>
          <a:bodyPr wrap="square">
            <a:spAutoFit/>
          </a:bodyPr>
          <a:lstStyle/>
          <a:p>
            <a:pPr algn="just"/>
            <a:r>
              <a:rPr lang="es-MX" sz="3200" dirty="0" smtClean="0">
                <a:latin typeface="Candara" pitchFamily="34" charset="0"/>
              </a:rPr>
              <a:t>DETERMINAR SI LA NATURALEZA DE LA ACTUACIÓN DEL NOTARIO CORRESPONDE A UN ÁMBITO PRIVADO O DEL SERVICIO PÚBLICO QUE LO VINCULE AL CUMPLIMIENTO DEL DERECHO DE ACCESO A LA INFORMACIÓN.</a:t>
            </a:r>
            <a:endParaRPr lang="es-MX" sz="3200" dirty="0">
              <a:latin typeface="Candara" pitchFamily="34" charset="0"/>
            </a:endParaRPr>
          </a:p>
        </p:txBody>
      </p:sp>
      <p:sp>
        <p:nvSpPr>
          <p:cNvPr id="14" name="13 CuadroTexto"/>
          <p:cNvSpPr txBox="1"/>
          <p:nvPr/>
        </p:nvSpPr>
        <p:spPr>
          <a:xfrm>
            <a:off x="461480" y="1381217"/>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
        <p:nvSpPr>
          <p:cNvPr id="15" name="Elipse 43"/>
          <p:cNvSpPr/>
          <p:nvPr/>
        </p:nvSpPr>
        <p:spPr bwMode="auto">
          <a:xfrm>
            <a:off x="582306" y="3645024"/>
            <a:ext cx="923701" cy="936104"/>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23"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686296" y="3761597"/>
            <a:ext cx="732405" cy="68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7320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28 Grupo"/>
          <p:cNvGrpSpPr/>
          <p:nvPr/>
        </p:nvGrpSpPr>
        <p:grpSpPr>
          <a:xfrm>
            <a:off x="274489" y="0"/>
            <a:ext cx="8633436" cy="2309366"/>
            <a:chOff x="455370" y="990489"/>
            <a:chExt cx="8358187" cy="2309366"/>
          </a:xfrm>
        </p:grpSpPr>
        <p:grpSp>
          <p:nvGrpSpPr>
            <p:cNvPr id="9" name="Agrupar 25"/>
            <p:cNvGrpSpPr>
              <a:grpSpLocks/>
            </p:cNvGrpSpPr>
            <p:nvPr/>
          </p:nvGrpSpPr>
          <p:grpSpPr bwMode="auto">
            <a:xfrm>
              <a:off x="455370" y="990489"/>
              <a:ext cx="8358187" cy="2309366"/>
              <a:chOff x="439738" y="1175453"/>
              <a:chExt cx="8358187" cy="805778"/>
            </a:xfrm>
          </p:grpSpPr>
          <p:pic>
            <p:nvPicPr>
              <p:cNvPr id="10" name="Imagen 16" descr="Artboard 6@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1175453"/>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hape 138"/>
              <p:cNvSpPr txBox="1">
                <a:spLocks/>
              </p:cNvSpPr>
              <p:nvPr/>
            </p:nvSpPr>
            <p:spPr bwMode="auto">
              <a:xfrm>
                <a:off x="2699792" y="1277264"/>
                <a:ext cx="5775570" cy="60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just">
                  <a:lnSpc>
                    <a:spcPct val="80000"/>
                  </a:lnSpc>
                </a:pPr>
                <a:r>
                  <a:rPr lang="es-MX" dirty="0" smtClean="0">
                    <a:latin typeface="+mn-lt"/>
                    <a:cs typeface="Arial" pitchFamily="34" charset="0"/>
                  </a:rPr>
                  <a:t>NOTARIOS PÚBLICOS. NO SON AUTORIDAD PARA EFECTOS DEL JUICIO DE AMPARO EN LOS CASOS EN QUE CALCULAN, RETIENEN Y ENTERAN EL IMPUESTO SOBRE ADQUISICIÓN DE INMUEBLES, PORQUE ACTÚAN COMO AUXILIARES DE LA ADMINISTRACIÓN PÚBLICA.</a:t>
                </a:r>
                <a:endParaRPr lang="es-MX" dirty="0">
                  <a:latin typeface="+mn-lt"/>
                  <a:cs typeface="Arial" pitchFamily="34" charset="0"/>
                </a:endParaRPr>
              </a:p>
            </p:txBody>
          </p:sp>
          <p:sp>
            <p:nvSpPr>
              <p:cNvPr id="12" name="Rectángulo 1"/>
              <p:cNvSpPr>
                <a:spLocks noChangeArrowheads="1"/>
              </p:cNvSpPr>
              <p:nvPr/>
            </p:nvSpPr>
            <p:spPr bwMode="auto">
              <a:xfrm>
                <a:off x="563890" y="1381211"/>
                <a:ext cx="184731" cy="15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MX" sz="1600" b="1" dirty="0">
                  <a:solidFill>
                    <a:schemeClr val="bg1"/>
                  </a:solidFill>
                  <a:latin typeface="Arial" pitchFamily="34" charset="0"/>
                  <a:cs typeface="Arial" pitchFamily="34" charset="0"/>
                </a:endParaRPr>
              </a:p>
            </p:txBody>
          </p:sp>
        </p:grpSp>
        <p:pic>
          <p:nvPicPr>
            <p:cNvPr id="19"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2933" y="1071111"/>
              <a:ext cx="927239" cy="92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1 Rectángulo"/>
          <p:cNvSpPr/>
          <p:nvPr/>
        </p:nvSpPr>
        <p:spPr>
          <a:xfrm>
            <a:off x="381161" y="3632448"/>
            <a:ext cx="6166705" cy="1027974"/>
          </a:xfrm>
          <a:prstGeom prst="rect">
            <a:avLst/>
          </a:prstGeom>
        </p:spPr>
        <p:txBody>
          <a:bodyPr wrap="square">
            <a:spAutoFit/>
          </a:bodyPr>
          <a:lstStyle/>
          <a:p>
            <a:pPr algn="just">
              <a:lnSpc>
                <a:spcPct val="80000"/>
              </a:lnSpc>
            </a:pPr>
            <a:r>
              <a:rPr lang="es-MX" sz="3200" dirty="0" smtClean="0">
                <a:latin typeface="Candara" pitchFamily="34" charset="0"/>
              </a:rPr>
              <a:t>Ordena,</a:t>
            </a:r>
            <a:r>
              <a:rPr lang="es-MX" sz="2200" dirty="0" smtClean="0">
                <a:latin typeface="Candara" pitchFamily="34" charset="0"/>
              </a:rPr>
              <a:t> ejecuta </a:t>
            </a:r>
            <a:r>
              <a:rPr lang="es-MX" sz="2200" dirty="0">
                <a:latin typeface="Candara" pitchFamily="34" charset="0"/>
              </a:rPr>
              <a:t>o </a:t>
            </a:r>
            <a:r>
              <a:rPr lang="es-MX" sz="2200" dirty="0" smtClean="0">
                <a:latin typeface="Candara" pitchFamily="34" charset="0"/>
              </a:rPr>
              <a:t>trata </a:t>
            </a:r>
            <a:r>
              <a:rPr lang="es-MX" sz="2200" dirty="0">
                <a:latin typeface="Candara" pitchFamily="34" charset="0"/>
              </a:rPr>
              <a:t>de ejecutar algún acto </a:t>
            </a:r>
            <a:endParaRPr lang="es-MX" sz="2200" dirty="0" smtClean="0">
              <a:latin typeface="Candara" pitchFamily="34" charset="0"/>
            </a:endParaRPr>
          </a:p>
          <a:p>
            <a:pPr algn="just">
              <a:lnSpc>
                <a:spcPct val="80000"/>
              </a:lnSpc>
            </a:pPr>
            <a:r>
              <a:rPr lang="es-MX" sz="2200" dirty="0" smtClean="0">
                <a:latin typeface="Candara" pitchFamily="34" charset="0"/>
              </a:rPr>
              <a:t>en </a:t>
            </a:r>
            <a:r>
              <a:rPr lang="es-MX" sz="2200" dirty="0">
                <a:latin typeface="Candara" pitchFamily="34" charset="0"/>
              </a:rPr>
              <a:t>forma unilateral y obligatoria, o bien, </a:t>
            </a:r>
            <a:r>
              <a:rPr lang="es-MX" sz="2200" dirty="0" smtClean="0">
                <a:latin typeface="Candara" pitchFamily="34" charset="0"/>
              </a:rPr>
              <a:t>omite actuar </a:t>
            </a:r>
            <a:r>
              <a:rPr lang="es-MX" sz="2200" dirty="0">
                <a:latin typeface="Candara" pitchFamily="34" charset="0"/>
              </a:rPr>
              <a:t>en determinado </a:t>
            </a:r>
            <a:r>
              <a:rPr lang="es-MX" sz="2200" dirty="0" smtClean="0">
                <a:latin typeface="Candara" pitchFamily="34" charset="0"/>
              </a:rPr>
              <a:t>sentido. </a:t>
            </a:r>
            <a:endParaRPr lang="es-MX" sz="2200" dirty="0">
              <a:latin typeface="Candara" pitchFamily="34" charset="0"/>
            </a:endParaRPr>
          </a:p>
        </p:txBody>
      </p:sp>
      <p:sp>
        <p:nvSpPr>
          <p:cNvPr id="16" name="Elipse 43"/>
          <p:cNvSpPr/>
          <p:nvPr/>
        </p:nvSpPr>
        <p:spPr bwMode="auto">
          <a:xfrm>
            <a:off x="3707904" y="2732822"/>
            <a:ext cx="561975" cy="566737"/>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3" name="2 Rectángulo"/>
          <p:cNvSpPr/>
          <p:nvPr/>
        </p:nvSpPr>
        <p:spPr>
          <a:xfrm>
            <a:off x="3345112" y="4869160"/>
            <a:ext cx="5228546" cy="757130"/>
          </a:xfrm>
          <a:prstGeom prst="rect">
            <a:avLst/>
          </a:prstGeom>
        </p:spPr>
        <p:txBody>
          <a:bodyPr wrap="square">
            <a:spAutoFit/>
          </a:bodyPr>
          <a:lstStyle/>
          <a:p>
            <a:pPr algn="just">
              <a:lnSpc>
                <a:spcPct val="80000"/>
              </a:lnSpc>
            </a:pPr>
            <a:r>
              <a:rPr lang="es-MX" sz="3200" dirty="0" smtClean="0">
                <a:latin typeface="Candara" pitchFamily="34" charset="0"/>
              </a:rPr>
              <a:t>Afecta </a:t>
            </a:r>
            <a:r>
              <a:rPr lang="es-MX" sz="2200" dirty="0" smtClean="0">
                <a:latin typeface="Candara" pitchFamily="34" charset="0"/>
              </a:rPr>
              <a:t>derechos creando, modificando </a:t>
            </a:r>
          </a:p>
          <a:p>
            <a:pPr algn="just">
              <a:lnSpc>
                <a:spcPct val="80000"/>
              </a:lnSpc>
            </a:pPr>
            <a:r>
              <a:rPr lang="es-MX" sz="2200" dirty="0" smtClean="0">
                <a:latin typeface="Candara" pitchFamily="34" charset="0"/>
              </a:rPr>
              <a:t>o extinguiendo situaciones jurídicas. </a:t>
            </a:r>
            <a:endParaRPr lang="es-MX" sz="2200" dirty="0">
              <a:latin typeface="Candara" pitchFamily="34" charset="0"/>
            </a:endParaRPr>
          </a:p>
        </p:txBody>
      </p:sp>
      <p:sp>
        <p:nvSpPr>
          <p:cNvPr id="4" name="3 Rectángulo"/>
          <p:cNvSpPr/>
          <p:nvPr/>
        </p:nvSpPr>
        <p:spPr>
          <a:xfrm>
            <a:off x="432747" y="5855453"/>
            <a:ext cx="5159107" cy="757130"/>
          </a:xfrm>
          <a:prstGeom prst="rect">
            <a:avLst/>
          </a:prstGeom>
        </p:spPr>
        <p:txBody>
          <a:bodyPr wrap="square">
            <a:spAutoFit/>
          </a:bodyPr>
          <a:lstStyle/>
          <a:p>
            <a:pPr algn="just">
              <a:lnSpc>
                <a:spcPct val="80000"/>
              </a:lnSpc>
            </a:pPr>
            <a:r>
              <a:rPr lang="es-MX" sz="3200" dirty="0" smtClean="0">
                <a:latin typeface="Candara" pitchFamily="34" charset="0"/>
              </a:rPr>
              <a:t>Sus funciones </a:t>
            </a:r>
            <a:r>
              <a:rPr lang="es-MX" sz="2200" dirty="0" smtClean="0">
                <a:latin typeface="Candara" pitchFamily="34" charset="0"/>
              </a:rPr>
              <a:t>están</a:t>
            </a:r>
          </a:p>
          <a:p>
            <a:pPr algn="just">
              <a:lnSpc>
                <a:spcPct val="80000"/>
              </a:lnSpc>
            </a:pPr>
            <a:r>
              <a:rPr lang="es-MX" sz="2200" dirty="0" smtClean="0">
                <a:latin typeface="Candara" pitchFamily="34" charset="0"/>
              </a:rPr>
              <a:t>determinadas en una norma general.</a:t>
            </a:r>
            <a:endParaRPr lang="es-MX" sz="2200" dirty="0">
              <a:latin typeface="Candara" pitchFamily="34" charset="0"/>
            </a:endParaRPr>
          </a:p>
        </p:txBody>
      </p:sp>
      <p:sp>
        <p:nvSpPr>
          <p:cNvPr id="5" name="4 CuadroTexto"/>
          <p:cNvSpPr txBox="1"/>
          <p:nvPr/>
        </p:nvSpPr>
        <p:spPr>
          <a:xfrm>
            <a:off x="4427984" y="2789065"/>
            <a:ext cx="4281685" cy="523220"/>
          </a:xfrm>
          <a:prstGeom prst="rect">
            <a:avLst/>
          </a:prstGeom>
          <a:noFill/>
        </p:spPr>
        <p:txBody>
          <a:bodyPr wrap="none" rtlCol="0">
            <a:spAutoFit/>
          </a:bodyPr>
          <a:lstStyle/>
          <a:p>
            <a:r>
              <a:rPr lang="es-MX" sz="2800" dirty="0" smtClean="0">
                <a:effectLst>
                  <a:outerShdw blurRad="38100" dist="38100" dir="2700000" algn="tl">
                    <a:srgbClr val="000000">
                      <a:alpha val="43137"/>
                    </a:srgbClr>
                  </a:outerShdw>
                </a:effectLst>
                <a:latin typeface="Byington" pitchFamily="2" charset="0"/>
              </a:rPr>
              <a:t>ACTO DE AUTORIDAD</a:t>
            </a:r>
            <a:endParaRPr lang="es-MX" sz="2800" dirty="0">
              <a:effectLst>
                <a:outerShdw blurRad="38100" dist="38100" dir="2700000" algn="tl">
                  <a:srgbClr val="000000">
                    <a:alpha val="43137"/>
                  </a:srgbClr>
                </a:outerShdw>
              </a:effectLst>
              <a:latin typeface="Byington" pitchFamily="2" charset="0"/>
            </a:endParaRPr>
          </a:p>
        </p:txBody>
      </p:sp>
      <p:pic>
        <p:nvPicPr>
          <p:cNvPr id="20"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3744703" y="2771790"/>
            <a:ext cx="525176" cy="48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CuadroTexto"/>
          <p:cNvSpPr txBox="1"/>
          <p:nvPr/>
        </p:nvSpPr>
        <p:spPr>
          <a:xfrm>
            <a:off x="575662" y="1028080"/>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313168" y="1594817"/>
            <a:ext cx="1591509" cy="369332"/>
          </a:xfrm>
          <a:prstGeom prst="rect">
            <a:avLst/>
          </a:prstGeom>
          <a:noFill/>
        </p:spPr>
        <p:txBody>
          <a:bodyPr wrap="square" rtlCol="0">
            <a:spAutoFit/>
          </a:bodyPr>
          <a:lstStyle/>
          <a:p>
            <a:pPr algn="ctr"/>
            <a:r>
              <a:rPr lang="es-MX" b="1" dirty="0" smtClean="0">
                <a:solidFill>
                  <a:schemeClr val="bg1"/>
                </a:solidFill>
              </a:rPr>
              <a:t>Jurisprudencia</a:t>
            </a:r>
          </a:p>
        </p:txBody>
      </p:sp>
    </p:spTree>
    <p:extLst>
      <p:ext uri="{BB962C8B-B14F-4D97-AF65-F5344CB8AC3E}">
        <p14:creationId xmlns:p14="http://schemas.microsoft.com/office/powerpoint/2010/main" val="487427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395536" y="0"/>
            <a:ext cx="8358187" cy="1721152"/>
            <a:chOff x="414856" y="548015"/>
            <a:chExt cx="8358187" cy="3496816"/>
          </a:xfrm>
        </p:grpSpPr>
        <p:grpSp>
          <p:nvGrpSpPr>
            <p:cNvPr id="12" name="Agrupar 26"/>
            <p:cNvGrpSpPr>
              <a:grpSpLocks/>
            </p:cNvGrpSpPr>
            <p:nvPr/>
          </p:nvGrpSpPr>
          <p:grpSpPr bwMode="auto">
            <a:xfrm>
              <a:off x="414856" y="548015"/>
              <a:ext cx="8358187" cy="3496816"/>
              <a:chOff x="439738" y="2126144"/>
              <a:chExt cx="8358187" cy="805778"/>
            </a:xfrm>
          </p:grpSpPr>
          <p:sp>
            <p:nvSpPr>
              <p:cNvPr id="18"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pic>
            <p:nvPicPr>
              <p:cNvPr id="19" name="Imagen 23" descr="Artboard 6 copy@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16 Rectángulo"/>
            <p:cNvSpPr/>
            <p:nvPr/>
          </p:nvSpPr>
          <p:spPr>
            <a:xfrm>
              <a:off x="2569941" y="747776"/>
              <a:ext cx="5900386" cy="462722"/>
            </a:xfrm>
            <a:prstGeom prst="rect">
              <a:avLst/>
            </a:prstGeom>
          </p:spPr>
          <p:txBody>
            <a:bodyPr wrap="square">
              <a:spAutoFit/>
            </a:bodyPr>
            <a:lstStyle/>
            <a:p>
              <a:pPr algn="just">
                <a:lnSpc>
                  <a:spcPct val="80000"/>
                </a:lnSpc>
              </a:pPr>
              <a:endParaRPr lang="es-MX" sz="2400" dirty="0">
                <a:latin typeface="+mj-lt"/>
              </a:endParaRPr>
            </a:p>
          </p:txBody>
        </p:sp>
      </p:grpSp>
      <p:pic>
        <p:nvPicPr>
          <p:cNvPr id="13"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688" y="56962"/>
            <a:ext cx="835038" cy="835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CuadroTexto"/>
          <p:cNvSpPr txBox="1"/>
          <p:nvPr/>
        </p:nvSpPr>
        <p:spPr>
          <a:xfrm>
            <a:off x="598142" y="820338"/>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5" name="14 Rectángulo"/>
          <p:cNvSpPr/>
          <p:nvPr/>
        </p:nvSpPr>
        <p:spPr>
          <a:xfrm>
            <a:off x="4211960" y="711473"/>
            <a:ext cx="4343130" cy="1015663"/>
          </a:xfrm>
          <a:prstGeom prst="rect">
            <a:avLst/>
          </a:prstGeom>
        </p:spPr>
        <p:txBody>
          <a:bodyPr wrap="square">
            <a:spAutoFit/>
          </a:bodyPr>
          <a:lstStyle/>
          <a:p>
            <a:pPr algn="just"/>
            <a:r>
              <a:rPr lang="es-MX" sz="6000" dirty="0" smtClean="0">
                <a:effectLst>
                  <a:outerShdw blurRad="38100" dist="38100" dir="2700000" algn="tl">
                    <a:srgbClr val="000000">
                      <a:alpha val="43137"/>
                    </a:srgbClr>
                  </a:outerShdw>
                </a:effectLst>
              </a:rPr>
              <a:t>RESOLUCIÓN</a:t>
            </a:r>
            <a:endParaRPr lang="es-MX" sz="6000" dirty="0">
              <a:effectLst>
                <a:outerShdw blurRad="38100" dist="38100" dir="2700000" algn="tl">
                  <a:srgbClr val="000000">
                    <a:alpha val="43137"/>
                  </a:srgbClr>
                </a:outerShdw>
              </a:effectLst>
            </a:endParaRPr>
          </a:p>
        </p:txBody>
      </p:sp>
      <p:sp>
        <p:nvSpPr>
          <p:cNvPr id="21" name="20 Rectángulo"/>
          <p:cNvSpPr/>
          <p:nvPr/>
        </p:nvSpPr>
        <p:spPr>
          <a:xfrm>
            <a:off x="598142" y="2132856"/>
            <a:ext cx="7778515" cy="4130361"/>
          </a:xfrm>
          <a:prstGeom prst="rect">
            <a:avLst/>
          </a:prstGeom>
        </p:spPr>
        <p:txBody>
          <a:bodyPr wrap="square">
            <a:spAutoFit/>
          </a:bodyPr>
          <a:lstStyle/>
          <a:p>
            <a:pPr marL="457200" indent="-457200" algn="just">
              <a:lnSpc>
                <a:spcPct val="80000"/>
              </a:lnSpc>
              <a:buClr>
                <a:srgbClr val="00B050"/>
              </a:buClr>
              <a:buFont typeface="Wingdings" pitchFamily="2" charset="2"/>
              <a:buChar char="ü"/>
            </a:pPr>
            <a:r>
              <a:rPr lang="es-MX" sz="3200" dirty="0" smtClean="0">
                <a:latin typeface="Candara" pitchFamily="34" charset="0"/>
              </a:rPr>
              <a:t>LOS NOTARIOS </a:t>
            </a:r>
            <a:r>
              <a:rPr lang="es-MX" sz="2400" dirty="0" smtClean="0">
                <a:latin typeface="Candara" pitchFamily="34" charset="0"/>
              </a:rPr>
              <a:t>no son autoridades para efectos del derecho de acceso a la información.</a:t>
            </a:r>
          </a:p>
          <a:p>
            <a:pPr marL="457200" indent="-457200" algn="just">
              <a:lnSpc>
                <a:spcPct val="80000"/>
              </a:lnSpc>
              <a:buClr>
                <a:srgbClr val="00B050"/>
              </a:buClr>
              <a:buFont typeface="Wingdings" pitchFamily="2" charset="2"/>
              <a:buChar char="ü"/>
            </a:pPr>
            <a:endParaRPr lang="es-MX" sz="3200" dirty="0">
              <a:latin typeface="Candara" pitchFamily="34" charset="0"/>
            </a:endParaRPr>
          </a:p>
          <a:p>
            <a:pPr marL="457200" indent="-457200" algn="just">
              <a:lnSpc>
                <a:spcPct val="80000"/>
              </a:lnSpc>
              <a:buClr>
                <a:srgbClr val="00B050"/>
              </a:buClr>
              <a:buFont typeface="Wingdings" pitchFamily="2" charset="2"/>
              <a:buChar char="ü"/>
            </a:pPr>
            <a:r>
              <a:rPr lang="es-MX" sz="3200" dirty="0" smtClean="0">
                <a:latin typeface="Candara" pitchFamily="34" charset="0"/>
              </a:rPr>
              <a:t>NO SON FUNCIONARIOS PÚBLICOS</a:t>
            </a:r>
            <a:r>
              <a:rPr lang="es-MX" sz="2400" dirty="0" smtClean="0">
                <a:latin typeface="Candara" pitchFamily="34" charset="0"/>
              </a:rPr>
              <a:t>, no </a:t>
            </a:r>
            <a:r>
              <a:rPr lang="es-MX" sz="2400" dirty="0">
                <a:latin typeface="Candara" pitchFamily="34" charset="0"/>
              </a:rPr>
              <a:t>forman parte de la administración pública centralizada, desconcentrada o descentralizada. </a:t>
            </a:r>
            <a:endParaRPr lang="es-MX" sz="2400" dirty="0" smtClean="0">
              <a:latin typeface="Candara" pitchFamily="34" charset="0"/>
            </a:endParaRPr>
          </a:p>
          <a:p>
            <a:pPr marL="342900" indent="-342900" algn="just">
              <a:lnSpc>
                <a:spcPct val="80000"/>
              </a:lnSpc>
              <a:buClr>
                <a:srgbClr val="00B050"/>
              </a:buClr>
              <a:buFont typeface="Wingdings" pitchFamily="2" charset="2"/>
              <a:buChar char="ü"/>
            </a:pPr>
            <a:endParaRPr lang="es-MX" sz="2400" dirty="0">
              <a:latin typeface="Candara" pitchFamily="34" charset="0"/>
            </a:endParaRPr>
          </a:p>
          <a:p>
            <a:pPr marL="457200" indent="-457200" algn="just">
              <a:lnSpc>
                <a:spcPct val="80000"/>
              </a:lnSpc>
              <a:buClr>
                <a:srgbClr val="00B050"/>
              </a:buClr>
              <a:buFont typeface="Wingdings" pitchFamily="2" charset="2"/>
              <a:buChar char="ü"/>
            </a:pPr>
            <a:r>
              <a:rPr lang="es-MX" sz="3200" dirty="0" smtClean="0">
                <a:latin typeface="Candara" pitchFamily="34" charset="0"/>
              </a:rPr>
              <a:t>No </a:t>
            </a:r>
            <a:r>
              <a:rPr lang="es-MX" sz="3200" dirty="0">
                <a:latin typeface="Candara" pitchFamily="34" charset="0"/>
              </a:rPr>
              <a:t>están sujetos al régimen jerárquico </a:t>
            </a:r>
            <a:r>
              <a:rPr lang="es-MX" sz="2400" dirty="0">
                <a:latin typeface="Candara" pitchFamily="34" charset="0"/>
              </a:rPr>
              <a:t>de la administración pública; no son parte de los poderes del Estado ni dependen directamente de </a:t>
            </a:r>
            <a:r>
              <a:rPr lang="es-MX" sz="2400" dirty="0" smtClean="0">
                <a:latin typeface="Candara" pitchFamily="34" charset="0"/>
              </a:rPr>
              <a:t>ellos.</a:t>
            </a:r>
          </a:p>
          <a:p>
            <a:pPr marL="342900" indent="-342900" algn="just">
              <a:lnSpc>
                <a:spcPct val="80000"/>
              </a:lnSpc>
              <a:buClr>
                <a:srgbClr val="00B050"/>
              </a:buClr>
              <a:buFont typeface="Wingdings" pitchFamily="2" charset="2"/>
              <a:buChar char="ü"/>
            </a:pPr>
            <a:endParaRPr lang="es-MX" sz="2400" dirty="0">
              <a:latin typeface="Candara" pitchFamily="34" charset="0"/>
            </a:endParaRPr>
          </a:p>
          <a:p>
            <a:pPr marL="457200" indent="-457200" algn="just">
              <a:lnSpc>
                <a:spcPct val="80000"/>
              </a:lnSpc>
              <a:buClr>
                <a:srgbClr val="00B050"/>
              </a:buClr>
              <a:buFont typeface="Wingdings" pitchFamily="2" charset="2"/>
              <a:buChar char="ü"/>
            </a:pPr>
            <a:r>
              <a:rPr lang="es-MX" sz="3200" dirty="0" smtClean="0">
                <a:latin typeface="Candara" pitchFamily="34" charset="0"/>
              </a:rPr>
              <a:t>EL Estado NO </a:t>
            </a:r>
            <a:r>
              <a:rPr lang="es-MX" sz="2400" dirty="0" smtClean="0">
                <a:latin typeface="Candara" pitchFamily="34" charset="0"/>
              </a:rPr>
              <a:t>responde por sus actos.</a:t>
            </a:r>
            <a:endParaRPr lang="es-MX" sz="3200" dirty="0">
              <a:latin typeface="Candara" pitchFamily="34" charset="0"/>
            </a:endParaRPr>
          </a:p>
        </p:txBody>
      </p:sp>
      <p:sp>
        <p:nvSpPr>
          <p:cNvPr id="22" name="21 CuadroTexto"/>
          <p:cNvSpPr txBox="1"/>
          <p:nvPr/>
        </p:nvSpPr>
        <p:spPr>
          <a:xfrm>
            <a:off x="2550621" y="182093"/>
            <a:ext cx="2520280"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AR 635/2016</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4" name="13 CuadroTexto"/>
          <p:cNvSpPr txBox="1"/>
          <p:nvPr/>
        </p:nvSpPr>
        <p:spPr>
          <a:xfrm>
            <a:off x="396617" y="1233667"/>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6462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15" descr="Artboard 6 copy 2@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498" y="-1"/>
            <a:ext cx="8694982" cy="1772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762" y="53120"/>
            <a:ext cx="860678" cy="860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12 CuadroTexto"/>
          <p:cNvSpPr txBox="1"/>
          <p:nvPr/>
        </p:nvSpPr>
        <p:spPr>
          <a:xfrm>
            <a:off x="476182" y="771532"/>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22" name="21 Rectángulo"/>
          <p:cNvSpPr/>
          <p:nvPr/>
        </p:nvSpPr>
        <p:spPr>
          <a:xfrm>
            <a:off x="6012160" y="686327"/>
            <a:ext cx="2664296" cy="1200329"/>
          </a:xfrm>
          <a:prstGeom prst="rect">
            <a:avLst/>
          </a:prstGeom>
        </p:spPr>
        <p:txBody>
          <a:bodyPr wrap="square">
            <a:spAutoFit/>
          </a:bodyPr>
          <a:lstStyle/>
          <a:p>
            <a:pPr algn="just"/>
            <a:r>
              <a:rPr lang="es-MX" sz="7200" dirty="0" smtClean="0">
                <a:effectLst>
                  <a:outerShdw blurRad="38100" dist="38100" dir="2700000" algn="tl">
                    <a:srgbClr val="000000">
                      <a:alpha val="43137"/>
                    </a:srgbClr>
                  </a:outerShdw>
                </a:effectLst>
              </a:rPr>
              <a:t>TEMA</a:t>
            </a:r>
            <a:endParaRPr lang="es-MX" sz="7200" dirty="0">
              <a:effectLst>
                <a:outerShdw blurRad="38100" dist="38100" dir="2700000" algn="tl">
                  <a:srgbClr val="000000">
                    <a:alpha val="43137"/>
                  </a:srgbClr>
                </a:outerShdw>
              </a:effectLst>
            </a:endParaRPr>
          </a:p>
        </p:txBody>
      </p:sp>
      <p:sp>
        <p:nvSpPr>
          <p:cNvPr id="23" name="22 CuadroTexto"/>
          <p:cNvSpPr txBox="1"/>
          <p:nvPr/>
        </p:nvSpPr>
        <p:spPr>
          <a:xfrm>
            <a:off x="2411760" y="182093"/>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2655/2016</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7" name="6 CuadroTexto"/>
          <p:cNvSpPr txBox="1"/>
          <p:nvPr/>
        </p:nvSpPr>
        <p:spPr>
          <a:xfrm>
            <a:off x="1554925" y="2409122"/>
            <a:ext cx="7174000" cy="4031873"/>
          </a:xfrm>
          <a:prstGeom prst="rect">
            <a:avLst/>
          </a:prstGeom>
          <a:noFill/>
        </p:spPr>
        <p:txBody>
          <a:bodyPr wrap="square" rtlCol="0">
            <a:spAutoFit/>
          </a:bodyPr>
          <a:lstStyle/>
          <a:p>
            <a:pPr algn="just">
              <a:lnSpc>
                <a:spcPct val="80000"/>
              </a:lnSpc>
            </a:pPr>
            <a:r>
              <a:rPr lang="es-MX" sz="3200" dirty="0" smtClean="0">
                <a:latin typeface="Candara" pitchFamily="34" charset="0"/>
              </a:rPr>
              <a:t>DETERMINAR SI LA OBLIGACIÓN DE PROTOCOLIZAR ANTE NOTARIO PÚBLICO LA SENTENCIA QUE DECLARE PROCEDENTE LA USUCAPIÓN QUE PREVÉ EL ARTÍCULO 5.141 DEL CÓDIGO CIVIL PARA EL ESTADO DE MÉXICO (BIENES INMUEBLES CON UNA EXTENSIÓN MAYOR A 200 M2) VULNERA LOS PRINCIPIOS DE IGUALDAD Y NO RAZONABILIDAD.</a:t>
            </a:r>
            <a:endParaRPr lang="es-MX" sz="3200" dirty="0">
              <a:latin typeface="Candara" pitchFamily="34" charset="0"/>
            </a:endParaRPr>
          </a:p>
        </p:txBody>
      </p:sp>
      <p:sp>
        <p:nvSpPr>
          <p:cNvPr id="8" name="7 CuadroTexto"/>
          <p:cNvSpPr txBox="1"/>
          <p:nvPr/>
        </p:nvSpPr>
        <p:spPr>
          <a:xfrm>
            <a:off x="291533" y="1286491"/>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
        <p:nvSpPr>
          <p:cNvPr id="9" name="Elipse 43"/>
          <p:cNvSpPr/>
          <p:nvPr/>
        </p:nvSpPr>
        <p:spPr bwMode="auto">
          <a:xfrm>
            <a:off x="303500" y="3488955"/>
            <a:ext cx="923701" cy="936104"/>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10"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399147" y="3616169"/>
            <a:ext cx="732405" cy="68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1719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n 15" descr="Artboard 6 copy 2@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498" y="-1"/>
            <a:ext cx="8694982" cy="1772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Rectángulo"/>
          <p:cNvSpPr/>
          <p:nvPr/>
        </p:nvSpPr>
        <p:spPr>
          <a:xfrm>
            <a:off x="755576" y="2276872"/>
            <a:ext cx="7618851" cy="4435701"/>
          </a:xfrm>
          <a:prstGeom prst="rect">
            <a:avLst/>
          </a:prstGeom>
        </p:spPr>
        <p:txBody>
          <a:bodyPr wrap="square">
            <a:spAutoFit/>
          </a:bodyPr>
          <a:lstStyle/>
          <a:p>
            <a:pPr marL="457200" indent="-457200" algn="just" hangingPunct="0">
              <a:lnSpc>
                <a:spcPct val="80000"/>
              </a:lnSpc>
              <a:buClr>
                <a:srgbClr val="00B050"/>
              </a:buClr>
              <a:buFont typeface="Wingdings" pitchFamily="2" charset="2"/>
              <a:buChar char="ü"/>
            </a:pPr>
            <a:r>
              <a:rPr lang="es-ES_tradnl" sz="3200" dirty="0" smtClean="0">
                <a:latin typeface="Candara" pitchFamily="34" charset="0"/>
              </a:rPr>
              <a:t>ES INCONSTITUCIONAL el artículo impugnado. </a:t>
            </a:r>
          </a:p>
          <a:p>
            <a:pPr marL="457200" indent="-457200" algn="just" hangingPunct="0">
              <a:lnSpc>
                <a:spcPct val="80000"/>
              </a:lnSpc>
              <a:buClr>
                <a:srgbClr val="00B050"/>
              </a:buClr>
              <a:buFont typeface="Wingdings" pitchFamily="2" charset="2"/>
              <a:buChar char="ü"/>
            </a:pPr>
            <a:endParaRPr lang="es-MX" sz="3200" dirty="0" smtClean="0">
              <a:latin typeface="Candara" pitchFamily="34" charset="0"/>
            </a:endParaRPr>
          </a:p>
          <a:p>
            <a:pPr marL="457200" indent="-457200" algn="just" hangingPunct="0">
              <a:lnSpc>
                <a:spcPct val="80000"/>
              </a:lnSpc>
              <a:buClr>
                <a:srgbClr val="00B050"/>
              </a:buClr>
              <a:buFont typeface="Wingdings" pitchFamily="2" charset="2"/>
              <a:buChar char="ü"/>
            </a:pPr>
            <a:r>
              <a:rPr lang="es-MX" sz="3200" dirty="0" smtClean="0">
                <a:latin typeface="Candara" pitchFamily="34" charset="0"/>
              </a:rPr>
              <a:t>NO CUMPLE CON LOS PRINCIPIOS de </a:t>
            </a:r>
            <a:r>
              <a:rPr lang="es-MX" sz="3200" dirty="0">
                <a:latin typeface="Candara" pitchFamily="34" charset="0"/>
              </a:rPr>
              <a:t>razonabilidad e igualdad </a:t>
            </a:r>
            <a:endParaRPr lang="es-MX" sz="3200" dirty="0" smtClean="0">
              <a:latin typeface="Candara" pitchFamily="34" charset="0"/>
            </a:endParaRPr>
          </a:p>
          <a:p>
            <a:pPr marL="457200" indent="-457200" algn="just" hangingPunct="0">
              <a:lnSpc>
                <a:spcPct val="80000"/>
              </a:lnSpc>
              <a:buClr>
                <a:srgbClr val="00B050"/>
              </a:buClr>
              <a:buFont typeface="Wingdings" pitchFamily="2" charset="2"/>
              <a:buChar char="ü"/>
            </a:pPr>
            <a:endParaRPr lang="es-MX" sz="3200" dirty="0">
              <a:latin typeface="Candara" pitchFamily="34" charset="0"/>
            </a:endParaRPr>
          </a:p>
          <a:p>
            <a:pPr marL="457200" indent="-457200" algn="just" hangingPunct="0">
              <a:lnSpc>
                <a:spcPct val="80000"/>
              </a:lnSpc>
              <a:buClr>
                <a:srgbClr val="00B050"/>
              </a:buClr>
              <a:buFont typeface="Wingdings" pitchFamily="2" charset="2"/>
              <a:buChar char="ü"/>
            </a:pPr>
            <a:r>
              <a:rPr lang="es-MX" sz="3200" dirty="0" smtClean="0">
                <a:latin typeface="Candara" pitchFamily="34" charset="0"/>
              </a:rPr>
              <a:t>NO EXISTE CAUSA FUNDADA para otorgar un trato diferente a las sentencias dictadas en sendos juicios de usucapión, cuya única diferencia es la extensión del predio.</a:t>
            </a:r>
            <a:endParaRPr lang="es-MX" sz="3200" dirty="0">
              <a:latin typeface="Candara" pitchFamily="34" charset="0"/>
            </a:endParaRPr>
          </a:p>
        </p:txBody>
      </p:sp>
      <p:pic>
        <p:nvPicPr>
          <p:cNvPr id="12"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165" y="44142"/>
            <a:ext cx="860678" cy="860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12 CuadroTexto"/>
          <p:cNvSpPr txBox="1"/>
          <p:nvPr/>
        </p:nvSpPr>
        <p:spPr>
          <a:xfrm>
            <a:off x="508859" y="814293"/>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7" name="6 CuadroTexto"/>
          <p:cNvSpPr txBox="1"/>
          <p:nvPr/>
        </p:nvSpPr>
        <p:spPr>
          <a:xfrm>
            <a:off x="2411760" y="182093"/>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2655/2016</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8" name="7 Rectángulo"/>
          <p:cNvSpPr/>
          <p:nvPr/>
        </p:nvSpPr>
        <p:spPr>
          <a:xfrm>
            <a:off x="4427984" y="886407"/>
            <a:ext cx="4343130" cy="1015663"/>
          </a:xfrm>
          <a:prstGeom prst="rect">
            <a:avLst/>
          </a:prstGeom>
        </p:spPr>
        <p:txBody>
          <a:bodyPr wrap="square">
            <a:spAutoFit/>
          </a:bodyPr>
          <a:lstStyle/>
          <a:p>
            <a:pPr algn="just"/>
            <a:r>
              <a:rPr lang="es-MX" sz="6000" dirty="0" smtClean="0">
                <a:effectLst>
                  <a:outerShdw blurRad="38100" dist="38100" dir="2700000" algn="tl">
                    <a:srgbClr val="000000">
                      <a:alpha val="43137"/>
                    </a:srgbClr>
                  </a:outerShdw>
                </a:effectLst>
              </a:rPr>
              <a:t>RESOLUCIÓN</a:t>
            </a:r>
            <a:endParaRPr lang="es-MX" sz="6000" dirty="0">
              <a:effectLst>
                <a:outerShdw blurRad="38100" dist="38100" dir="2700000" algn="tl">
                  <a:srgbClr val="000000">
                    <a:alpha val="43137"/>
                  </a:srgbClr>
                </a:outerShdw>
              </a:effectLst>
            </a:endParaRPr>
          </a:p>
        </p:txBody>
      </p:sp>
      <p:sp>
        <p:nvSpPr>
          <p:cNvPr id="9" name="8 CuadroTexto"/>
          <p:cNvSpPr txBox="1"/>
          <p:nvPr/>
        </p:nvSpPr>
        <p:spPr>
          <a:xfrm>
            <a:off x="270031" y="1331606"/>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3978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14 Grupo"/>
          <p:cNvGrpSpPr/>
          <p:nvPr/>
        </p:nvGrpSpPr>
        <p:grpSpPr>
          <a:xfrm>
            <a:off x="251520" y="2704"/>
            <a:ext cx="8712968" cy="2130152"/>
            <a:chOff x="251522" y="1916832"/>
            <a:chExt cx="8712968" cy="3096348"/>
          </a:xfrm>
        </p:grpSpPr>
        <p:grpSp>
          <p:nvGrpSpPr>
            <p:cNvPr id="18" name="Agrupar 28"/>
            <p:cNvGrpSpPr>
              <a:grpSpLocks/>
            </p:cNvGrpSpPr>
            <p:nvPr/>
          </p:nvGrpSpPr>
          <p:grpSpPr bwMode="auto">
            <a:xfrm>
              <a:off x="251522" y="1916832"/>
              <a:ext cx="8712968" cy="3096348"/>
              <a:chOff x="382457" y="4244587"/>
              <a:chExt cx="8358187" cy="679382"/>
            </a:xfrm>
          </p:grpSpPr>
          <p:pic>
            <p:nvPicPr>
              <p:cNvPr id="20" name="Imagen 24" descr="Artboard 6 copy 3@2x.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457" y="4244587"/>
                <a:ext cx="8358187" cy="67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Shape 138"/>
              <p:cNvSpPr txBox="1">
                <a:spLocks/>
              </p:cNvSpPr>
              <p:nvPr/>
            </p:nvSpPr>
            <p:spPr bwMode="auto">
              <a:xfrm>
                <a:off x="2657231" y="4333477"/>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17" name="16 Rectángulo"/>
            <p:cNvSpPr/>
            <p:nvPr/>
          </p:nvSpPr>
          <p:spPr>
            <a:xfrm>
              <a:off x="2484972" y="1975894"/>
              <a:ext cx="6193632" cy="395173"/>
            </a:xfrm>
            <a:prstGeom prst="rect">
              <a:avLst/>
            </a:prstGeom>
          </p:spPr>
          <p:txBody>
            <a:bodyPr wrap="square">
              <a:spAutoFit/>
            </a:bodyPr>
            <a:lstStyle/>
            <a:p>
              <a:pPr algn="just">
                <a:lnSpc>
                  <a:spcPct val="80000"/>
                </a:lnSpc>
              </a:pPr>
              <a:endParaRPr lang="es-MX" sz="2400" dirty="0">
                <a:latin typeface="+mj-lt"/>
              </a:endParaRPr>
            </a:p>
          </p:txBody>
        </p:sp>
      </p:grpSp>
      <p:pic>
        <p:nvPicPr>
          <p:cNvPr id="13" name="Imagen 1" descr="3.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931" y="56114"/>
            <a:ext cx="857551" cy="857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13 CuadroTexto"/>
          <p:cNvSpPr txBox="1"/>
          <p:nvPr/>
        </p:nvSpPr>
        <p:spPr>
          <a:xfrm>
            <a:off x="590787" y="883820"/>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22" name="21 Rectángulo"/>
          <p:cNvSpPr/>
          <p:nvPr/>
        </p:nvSpPr>
        <p:spPr>
          <a:xfrm>
            <a:off x="6084168" y="865904"/>
            <a:ext cx="2664296" cy="1200329"/>
          </a:xfrm>
          <a:prstGeom prst="rect">
            <a:avLst/>
          </a:prstGeom>
        </p:spPr>
        <p:txBody>
          <a:bodyPr wrap="square">
            <a:spAutoFit/>
          </a:bodyPr>
          <a:lstStyle/>
          <a:p>
            <a:pPr algn="just"/>
            <a:r>
              <a:rPr lang="es-MX" sz="7200" dirty="0" smtClean="0">
                <a:effectLst>
                  <a:outerShdw blurRad="38100" dist="38100" dir="2700000" algn="tl">
                    <a:srgbClr val="000000">
                      <a:alpha val="43137"/>
                    </a:srgbClr>
                  </a:outerShdw>
                </a:effectLst>
              </a:rPr>
              <a:t>TEMA</a:t>
            </a:r>
            <a:endParaRPr lang="es-MX" sz="7200" dirty="0">
              <a:effectLst>
                <a:outerShdw blurRad="38100" dist="38100" dir="2700000" algn="tl">
                  <a:srgbClr val="000000">
                    <a:alpha val="43137"/>
                  </a:srgbClr>
                </a:outerShdw>
              </a:effectLst>
            </a:endParaRPr>
          </a:p>
        </p:txBody>
      </p:sp>
      <p:sp>
        <p:nvSpPr>
          <p:cNvPr id="23" name="22 CuadroTexto"/>
          <p:cNvSpPr txBox="1"/>
          <p:nvPr/>
        </p:nvSpPr>
        <p:spPr>
          <a:xfrm>
            <a:off x="2411760" y="159690"/>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1559/2015</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4" name="3 Rectángulo"/>
          <p:cNvSpPr/>
          <p:nvPr/>
        </p:nvSpPr>
        <p:spPr>
          <a:xfrm>
            <a:off x="1393121" y="2407433"/>
            <a:ext cx="7571367" cy="4425827"/>
          </a:xfrm>
          <a:prstGeom prst="rect">
            <a:avLst/>
          </a:prstGeom>
        </p:spPr>
        <p:txBody>
          <a:bodyPr wrap="square">
            <a:spAutoFit/>
          </a:bodyPr>
          <a:lstStyle/>
          <a:p>
            <a:pPr algn="just">
              <a:lnSpc>
                <a:spcPct val="80000"/>
              </a:lnSpc>
            </a:pPr>
            <a:r>
              <a:rPr lang="es-MX" sz="3200" dirty="0" smtClean="0">
                <a:latin typeface="Candara" pitchFamily="34" charset="0"/>
              </a:rPr>
              <a:t>DETERMINAR SI LOS ARTÍCULOS 128 Y 130 DE LA LEY DEL NOTARIADO PARA EL DISTRITO FEDERAL, SON VIOLATORIOS DE LAS GARANTÍAS DE SEGURIDAD Y CERTEZA JURÍDICAS, AL PERMITIR QUE LAS DILIGENCIAS DE INTERPELACIÓN NOTARIAL SE REALICEN AL DEUDOR POR MEDIO DE INSTRUCTIVO QUE SE ENTREGUE A LA PERSONA QUE PRESTA SERVICIOS EN EL CONDOMINIO DE SU RESIDENCIA.</a:t>
            </a:r>
            <a:endParaRPr lang="es-MX" sz="3200" dirty="0">
              <a:latin typeface="Candara" pitchFamily="34" charset="0"/>
            </a:endParaRPr>
          </a:p>
        </p:txBody>
      </p:sp>
      <p:sp>
        <p:nvSpPr>
          <p:cNvPr id="12" name="11 CuadroTexto"/>
          <p:cNvSpPr txBox="1"/>
          <p:nvPr/>
        </p:nvSpPr>
        <p:spPr>
          <a:xfrm>
            <a:off x="358758" y="1443175"/>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
        <p:nvSpPr>
          <p:cNvPr id="16" name="Elipse 43"/>
          <p:cNvSpPr/>
          <p:nvPr/>
        </p:nvSpPr>
        <p:spPr bwMode="auto">
          <a:xfrm>
            <a:off x="325850" y="3702531"/>
            <a:ext cx="923701" cy="936104"/>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19" name="Imagen 67" descr="icono.png"/>
          <p:cNvPicPr>
            <a:picLocks noChangeAspect="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421497" y="3829745"/>
            <a:ext cx="732405" cy="68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53424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14 Grupo"/>
          <p:cNvGrpSpPr/>
          <p:nvPr/>
        </p:nvGrpSpPr>
        <p:grpSpPr>
          <a:xfrm>
            <a:off x="251520" y="2704"/>
            <a:ext cx="8712968" cy="2130152"/>
            <a:chOff x="251522" y="1916832"/>
            <a:chExt cx="8712968" cy="3096348"/>
          </a:xfrm>
        </p:grpSpPr>
        <p:grpSp>
          <p:nvGrpSpPr>
            <p:cNvPr id="18" name="Agrupar 28"/>
            <p:cNvGrpSpPr>
              <a:grpSpLocks/>
            </p:cNvGrpSpPr>
            <p:nvPr/>
          </p:nvGrpSpPr>
          <p:grpSpPr bwMode="auto">
            <a:xfrm>
              <a:off x="251522" y="1916832"/>
              <a:ext cx="8712968" cy="3096348"/>
              <a:chOff x="382457" y="4244587"/>
              <a:chExt cx="8358187" cy="679382"/>
            </a:xfrm>
          </p:grpSpPr>
          <p:pic>
            <p:nvPicPr>
              <p:cNvPr id="20" name="Imagen 24" descr="Artboard 6 copy 3@2x.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457" y="4244587"/>
                <a:ext cx="8358187" cy="67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Shape 138"/>
              <p:cNvSpPr txBox="1">
                <a:spLocks/>
              </p:cNvSpPr>
              <p:nvPr/>
            </p:nvSpPr>
            <p:spPr bwMode="auto">
              <a:xfrm>
                <a:off x="2657231" y="4333477"/>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17" name="16 Rectángulo"/>
            <p:cNvSpPr/>
            <p:nvPr/>
          </p:nvSpPr>
          <p:spPr>
            <a:xfrm>
              <a:off x="2484972" y="1975894"/>
              <a:ext cx="6193632" cy="395173"/>
            </a:xfrm>
            <a:prstGeom prst="rect">
              <a:avLst/>
            </a:prstGeom>
          </p:spPr>
          <p:txBody>
            <a:bodyPr wrap="square">
              <a:spAutoFit/>
            </a:bodyPr>
            <a:lstStyle/>
            <a:p>
              <a:pPr algn="just">
                <a:lnSpc>
                  <a:spcPct val="80000"/>
                </a:lnSpc>
              </a:pPr>
              <a:endParaRPr lang="es-MX" sz="2400" dirty="0">
                <a:latin typeface="+mj-lt"/>
              </a:endParaRPr>
            </a:p>
          </p:txBody>
        </p:sp>
      </p:grpSp>
      <p:pic>
        <p:nvPicPr>
          <p:cNvPr id="13" name="Imagen 1" descr="3.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300" y="112275"/>
            <a:ext cx="857551" cy="857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13 CuadroTexto"/>
          <p:cNvSpPr txBox="1"/>
          <p:nvPr/>
        </p:nvSpPr>
        <p:spPr>
          <a:xfrm>
            <a:off x="606155" y="969824"/>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4" name="3 Rectángulo"/>
          <p:cNvSpPr/>
          <p:nvPr/>
        </p:nvSpPr>
        <p:spPr>
          <a:xfrm>
            <a:off x="606156" y="2348880"/>
            <a:ext cx="7848872" cy="4425827"/>
          </a:xfrm>
          <a:prstGeom prst="rect">
            <a:avLst/>
          </a:prstGeom>
        </p:spPr>
        <p:txBody>
          <a:bodyPr wrap="square">
            <a:spAutoFit/>
          </a:bodyPr>
          <a:lstStyle/>
          <a:p>
            <a:pPr marL="457200" indent="-457200" algn="just">
              <a:lnSpc>
                <a:spcPct val="80000"/>
              </a:lnSpc>
              <a:buClr>
                <a:srgbClr val="2A4A32"/>
              </a:buClr>
              <a:buFont typeface="Wingdings" pitchFamily="2" charset="2"/>
              <a:buChar char="ü"/>
            </a:pPr>
            <a:r>
              <a:rPr lang="es-MX" sz="3200" dirty="0" smtClean="0">
                <a:latin typeface="Candara" pitchFamily="34" charset="0"/>
              </a:rPr>
              <a:t>SON CONSTITUCIONALES los artículos impugnados</a:t>
            </a:r>
          </a:p>
          <a:p>
            <a:pPr marL="457200" indent="-457200" algn="just">
              <a:lnSpc>
                <a:spcPct val="80000"/>
              </a:lnSpc>
              <a:buClr>
                <a:srgbClr val="2A4A32"/>
              </a:buClr>
              <a:buFont typeface="Wingdings" pitchFamily="2" charset="2"/>
              <a:buChar char="ü"/>
            </a:pPr>
            <a:endParaRPr lang="es-MX" sz="3200" dirty="0">
              <a:latin typeface="Candara" pitchFamily="34" charset="0"/>
            </a:endParaRPr>
          </a:p>
          <a:p>
            <a:pPr marL="457200" indent="-457200" algn="just">
              <a:lnSpc>
                <a:spcPct val="80000"/>
              </a:lnSpc>
              <a:buClr>
                <a:srgbClr val="2A4A32"/>
              </a:buClr>
              <a:buFont typeface="Wingdings" pitchFamily="2" charset="2"/>
              <a:buChar char="ü"/>
            </a:pPr>
            <a:r>
              <a:rPr lang="es-MX" sz="3200" dirty="0" smtClean="0">
                <a:latin typeface="Candara" pitchFamily="34" charset="0"/>
              </a:rPr>
              <a:t>NO TIENE SUSTENTO JURÍDICO </a:t>
            </a:r>
            <a:r>
              <a:rPr lang="es-MX" sz="2400" dirty="0" smtClean="0">
                <a:latin typeface="Candara" pitchFamily="34" charset="0"/>
              </a:rPr>
              <a:t>el </a:t>
            </a:r>
            <a:r>
              <a:rPr lang="es-MX" sz="2400" dirty="0">
                <a:latin typeface="Candara" pitchFamily="34" charset="0"/>
              </a:rPr>
              <a:t>que la recurrente haga depender la inconstitucionalidad de la porción normativa </a:t>
            </a:r>
            <a:r>
              <a:rPr lang="es-MX" sz="2400" dirty="0" smtClean="0">
                <a:latin typeface="Candara" pitchFamily="34" charset="0"/>
              </a:rPr>
              <a:t>reclamada, </a:t>
            </a:r>
            <a:r>
              <a:rPr lang="es-MX" sz="2400" dirty="0">
                <a:latin typeface="Candara" pitchFamily="34" charset="0"/>
              </a:rPr>
              <a:t>de la afirmación de que dichas personas son completamente extrañas a</a:t>
            </a:r>
            <a:r>
              <a:rPr lang="es-MX" sz="2400" dirty="0" smtClean="0">
                <a:latin typeface="Candara" pitchFamily="34" charset="0"/>
              </a:rPr>
              <a:t> </a:t>
            </a:r>
            <a:r>
              <a:rPr lang="es-MX" sz="2400" dirty="0">
                <a:latin typeface="Candara" pitchFamily="34" charset="0"/>
              </a:rPr>
              <a:t>sí. </a:t>
            </a:r>
            <a:endParaRPr lang="es-MX" sz="2400" dirty="0" smtClean="0">
              <a:latin typeface="Candara" pitchFamily="34" charset="0"/>
            </a:endParaRPr>
          </a:p>
          <a:p>
            <a:pPr marL="342900" indent="-342900" algn="just">
              <a:lnSpc>
                <a:spcPct val="80000"/>
              </a:lnSpc>
              <a:buClr>
                <a:srgbClr val="2A4A32"/>
              </a:buClr>
              <a:buFont typeface="Wingdings" pitchFamily="2" charset="2"/>
              <a:buChar char="ü"/>
            </a:pPr>
            <a:endParaRPr lang="es-MX" sz="2400" dirty="0">
              <a:latin typeface="Candara" pitchFamily="34" charset="0"/>
            </a:endParaRPr>
          </a:p>
          <a:p>
            <a:pPr marL="457200" indent="-457200" algn="just">
              <a:lnSpc>
                <a:spcPct val="80000"/>
              </a:lnSpc>
              <a:buClr>
                <a:srgbClr val="2A4A32"/>
              </a:buClr>
              <a:buFont typeface="Wingdings" pitchFamily="2" charset="2"/>
              <a:buChar char="ü"/>
            </a:pPr>
            <a:r>
              <a:rPr lang="es-MX" sz="3200" dirty="0" smtClean="0">
                <a:latin typeface="Candara" pitchFamily="34" charset="0"/>
              </a:rPr>
              <a:t>CONFORME AL RÉGIMEN DE PROPIEDAD </a:t>
            </a:r>
            <a:r>
              <a:rPr lang="es-MX" sz="2400" dirty="0" smtClean="0">
                <a:latin typeface="Candara" pitchFamily="34" charset="0"/>
              </a:rPr>
              <a:t>en </a:t>
            </a:r>
            <a:r>
              <a:rPr lang="es-MX" sz="2400" dirty="0">
                <a:latin typeface="Candara" pitchFamily="34" charset="0"/>
              </a:rPr>
              <a:t>condominio las personas que prestan servicios a este tipo de inmuebles lo hacen respecto de todos los condóminos y no de forma exclusiva hacia sólo algunos de ellos.</a:t>
            </a:r>
          </a:p>
        </p:txBody>
      </p:sp>
      <p:sp>
        <p:nvSpPr>
          <p:cNvPr id="12" name="11 Rectángulo"/>
          <p:cNvSpPr/>
          <p:nvPr/>
        </p:nvSpPr>
        <p:spPr>
          <a:xfrm>
            <a:off x="4442859" y="1153951"/>
            <a:ext cx="4343130" cy="1015663"/>
          </a:xfrm>
          <a:prstGeom prst="rect">
            <a:avLst/>
          </a:prstGeom>
        </p:spPr>
        <p:txBody>
          <a:bodyPr wrap="square">
            <a:spAutoFit/>
          </a:bodyPr>
          <a:lstStyle/>
          <a:p>
            <a:pPr algn="just"/>
            <a:r>
              <a:rPr lang="es-MX" sz="6000" dirty="0" smtClean="0">
                <a:effectLst>
                  <a:outerShdw blurRad="38100" dist="38100" dir="2700000" algn="tl">
                    <a:srgbClr val="000000">
                      <a:alpha val="43137"/>
                    </a:srgbClr>
                  </a:outerShdw>
                </a:effectLst>
              </a:rPr>
              <a:t>RESOLUCIÓN</a:t>
            </a:r>
            <a:endParaRPr lang="es-MX" sz="6000" dirty="0">
              <a:effectLst>
                <a:outerShdw blurRad="38100" dist="38100" dir="2700000" algn="tl">
                  <a:srgbClr val="000000">
                    <a:alpha val="43137"/>
                  </a:srgbClr>
                </a:outerShdw>
              </a:effectLst>
            </a:endParaRPr>
          </a:p>
        </p:txBody>
      </p:sp>
      <p:sp>
        <p:nvSpPr>
          <p:cNvPr id="16" name="15 CuadroTexto"/>
          <p:cNvSpPr txBox="1"/>
          <p:nvPr/>
        </p:nvSpPr>
        <p:spPr>
          <a:xfrm>
            <a:off x="2451501" y="248663"/>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1559/2015</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9" name="18 CuadroTexto"/>
          <p:cNvSpPr txBox="1"/>
          <p:nvPr/>
        </p:nvSpPr>
        <p:spPr>
          <a:xfrm>
            <a:off x="360800" y="1518293"/>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60587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209734" y="25448"/>
            <a:ext cx="8634437" cy="1688064"/>
            <a:chOff x="200064" y="533588"/>
            <a:chExt cx="8634437" cy="2669141"/>
          </a:xfrm>
        </p:grpSpPr>
        <p:grpSp>
          <p:nvGrpSpPr>
            <p:cNvPr id="12" name="Agrupar 29"/>
            <p:cNvGrpSpPr>
              <a:grpSpLocks/>
            </p:cNvGrpSpPr>
            <p:nvPr/>
          </p:nvGrpSpPr>
          <p:grpSpPr bwMode="auto">
            <a:xfrm>
              <a:off x="200064" y="533588"/>
              <a:ext cx="8634437" cy="2669141"/>
              <a:chOff x="187964" y="5294541"/>
              <a:chExt cx="8634437" cy="682242"/>
            </a:xfrm>
          </p:grpSpPr>
          <p:pic>
            <p:nvPicPr>
              <p:cNvPr id="16" name="Imagen 17" descr="Artboard 6 copy 4@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964" y="5294541"/>
                <a:ext cx="8634437" cy="682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hape 138"/>
              <p:cNvSpPr txBox="1">
                <a:spLocks/>
              </p:cNvSpPr>
              <p:nvPr/>
            </p:nvSpPr>
            <p:spPr bwMode="auto">
              <a:xfrm>
                <a:off x="2657231" y="5294541"/>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15" name="14 Rectángulo"/>
            <p:cNvSpPr/>
            <p:nvPr/>
          </p:nvSpPr>
          <p:spPr>
            <a:xfrm>
              <a:off x="2541908" y="730366"/>
              <a:ext cx="6030416" cy="395173"/>
            </a:xfrm>
            <a:prstGeom prst="rect">
              <a:avLst/>
            </a:prstGeom>
          </p:spPr>
          <p:txBody>
            <a:bodyPr wrap="square">
              <a:spAutoFit/>
            </a:bodyPr>
            <a:lstStyle/>
            <a:p>
              <a:pPr algn="just">
                <a:lnSpc>
                  <a:spcPct val="80000"/>
                </a:lnSpc>
              </a:pPr>
              <a:endParaRPr lang="es-MX" sz="2400" dirty="0"/>
            </a:p>
          </p:txBody>
        </p:sp>
      </p:grpSp>
      <p:pic>
        <p:nvPicPr>
          <p:cNvPr id="13"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17621"/>
            <a:ext cx="791126" cy="79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13 CuadroTexto"/>
          <p:cNvSpPr txBox="1"/>
          <p:nvPr/>
        </p:nvSpPr>
        <p:spPr>
          <a:xfrm>
            <a:off x="555204" y="791215"/>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8" name="17 Rectángulo"/>
          <p:cNvSpPr/>
          <p:nvPr/>
        </p:nvSpPr>
        <p:spPr>
          <a:xfrm>
            <a:off x="6050497" y="513183"/>
            <a:ext cx="2664296" cy="1200329"/>
          </a:xfrm>
          <a:prstGeom prst="rect">
            <a:avLst/>
          </a:prstGeom>
        </p:spPr>
        <p:txBody>
          <a:bodyPr wrap="square">
            <a:spAutoFit/>
          </a:bodyPr>
          <a:lstStyle/>
          <a:p>
            <a:pPr algn="just"/>
            <a:r>
              <a:rPr lang="es-MX" sz="7200" dirty="0" smtClean="0">
                <a:effectLst>
                  <a:outerShdw blurRad="38100" dist="38100" dir="2700000" algn="tl">
                    <a:srgbClr val="000000">
                      <a:alpha val="43137"/>
                    </a:srgbClr>
                  </a:outerShdw>
                </a:effectLst>
              </a:rPr>
              <a:t>TEMA</a:t>
            </a:r>
            <a:endParaRPr lang="es-MX" sz="7200" dirty="0">
              <a:effectLst>
                <a:outerShdw blurRad="38100" dist="38100" dir="2700000" algn="tl">
                  <a:srgbClr val="000000">
                    <a:alpha val="43137"/>
                  </a:srgbClr>
                </a:outerShdw>
              </a:effectLst>
            </a:endParaRPr>
          </a:p>
        </p:txBody>
      </p:sp>
      <p:sp>
        <p:nvSpPr>
          <p:cNvPr id="19" name="18 CuadroTexto"/>
          <p:cNvSpPr txBox="1"/>
          <p:nvPr/>
        </p:nvSpPr>
        <p:spPr>
          <a:xfrm>
            <a:off x="2411760" y="159690"/>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3935/2013</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2" name="1 Rectángulo"/>
          <p:cNvSpPr/>
          <p:nvPr/>
        </p:nvSpPr>
        <p:spPr>
          <a:xfrm>
            <a:off x="209734" y="1844824"/>
            <a:ext cx="8505059" cy="1200329"/>
          </a:xfrm>
          <a:prstGeom prst="rect">
            <a:avLst/>
          </a:prstGeom>
        </p:spPr>
        <p:txBody>
          <a:bodyPr wrap="square">
            <a:spAutoFit/>
          </a:bodyPr>
          <a:lstStyle/>
          <a:p>
            <a:pPr algn="just"/>
            <a:r>
              <a:rPr lang="es-MX" sz="2400" b="1" dirty="0" smtClean="0">
                <a:latin typeface="Candara" pitchFamily="34" charset="0"/>
              </a:rPr>
              <a:t>ANÁLISIS DE CONSTITUCIONALIDAD DEL ARTÍCULO 3016 </a:t>
            </a:r>
            <a:r>
              <a:rPr lang="es-MX" sz="2400" dirty="0" smtClean="0">
                <a:latin typeface="Candara" pitchFamily="34" charset="0"/>
              </a:rPr>
              <a:t>DEL CÓDIGO CIVIL PARA EL DISTRITO FEDERAL, QUE DISPONE:  </a:t>
            </a:r>
          </a:p>
          <a:p>
            <a:pPr algn="just"/>
            <a:endParaRPr lang="es-MX" sz="2400" dirty="0" smtClean="0">
              <a:latin typeface="Candara" pitchFamily="34" charset="0"/>
            </a:endParaRPr>
          </a:p>
        </p:txBody>
      </p:sp>
      <p:sp>
        <p:nvSpPr>
          <p:cNvPr id="20" name="19 CuadroTexto"/>
          <p:cNvSpPr txBox="1"/>
          <p:nvPr/>
        </p:nvSpPr>
        <p:spPr>
          <a:xfrm>
            <a:off x="309848" y="1196752"/>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
        <p:nvSpPr>
          <p:cNvPr id="3" name="2 Rectángulo"/>
          <p:cNvSpPr/>
          <p:nvPr/>
        </p:nvSpPr>
        <p:spPr>
          <a:xfrm>
            <a:off x="2195737" y="2852936"/>
            <a:ext cx="6386258" cy="3816429"/>
          </a:xfrm>
          <a:prstGeom prst="rect">
            <a:avLst/>
          </a:prstGeom>
        </p:spPr>
        <p:txBody>
          <a:bodyPr wrap="square">
            <a:spAutoFit/>
          </a:bodyPr>
          <a:lstStyle/>
          <a:p>
            <a:pPr algn="just"/>
            <a:r>
              <a:rPr lang="es-MX" sz="2200" dirty="0">
                <a:latin typeface="Candara" pitchFamily="34" charset="0"/>
              </a:rPr>
              <a:t>“CUANDO VAYA A OTORGARSE UNA ESCRITURA EN LA QUE SE DECLARE, RECONOZCA, ADQUIERA, TRANSMITA, MODIFIQUE, LIMITE, GRAVE O EXTINGA LA PROPIEDAD O POSESIÓN DE BIENES RAÍCES, O CUALQUIER DERECHO REAL SOBRE LOS MISMOS, O QUE SIN SERLO SEA INSCRIBIBLE, EL NOTARIO O AUTORIDAD ANTE QUIEN SE HAGA EL OTORGAMIENTO, DEBERÁN SOLICITAR AL REGISTRO PÚBLICO CERTIFICADO SOBRE LA EXISTENCIA O INEXISTENCIA DE GRAVÁMENES EN RELACIÓN CON LA MISMA.”</a:t>
            </a:r>
          </a:p>
        </p:txBody>
      </p:sp>
      <p:sp>
        <p:nvSpPr>
          <p:cNvPr id="21" name="Elipse 43"/>
          <p:cNvSpPr/>
          <p:nvPr/>
        </p:nvSpPr>
        <p:spPr bwMode="auto">
          <a:xfrm>
            <a:off x="555204" y="3702531"/>
            <a:ext cx="923701" cy="936104"/>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22"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670281" y="3829745"/>
            <a:ext cx="732405" cy="68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02420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10 Grupo"/>
          <p:cNvGrpSpPr/>
          <p:nvPr/>
        </p:nvGrpSpPr>
        <p:grpSpPr>
          <a:xfrm>
            <a:off x="209735" y="63059"/>
            <a:ext cx="8634437" cy="1565741"/>
            <a:chOff x="200064" y="533589"/>
            <a:chExt cx="8634437" cy="3152452"/>
          </a:xfrm>
        </p:grpSpPr>
        <p:grpSp>
          <p:nvGrpSpPr>
            <p:cNvPr id="12" name="Agrupar 29"/>
            <p:cNvGrpSpPr>
              <a:grpSpLocks/>
            </p:cNvGrpSpPr>
            <p:nvPr/>
          </p:nvGrpSpPr>
          <p:grpSpPr bwMode="auto">
            <a:xfrm>
              <a:off x="200064" y="533589"/>
              <a:ext cx="8634437" cy="3152452"/>
              <a:chOff x="187964" y="5294541"/>
              <a:chExt cx="8634437" cy="805778"/>
            </a:xfrm>
          </p:grpSpPr>
          <p:pic>
            <p:nvPicPr>
              <p:cNvPr id="16" name="Imagen 17" descr="Artboard 6 copy 4@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964" y="5294541"/>
                <a:ext cx="863443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hape 138"/>
              <p:cNvSpPr txBox="1">
                <a:spLocks/>
              </p:cNvSpPr>
              <p:nvPr/>
            </p:nvSpPr>
            <p:spPr bwMode="auto">
              <a:xfrm>
                <a:off x="2657231" y="5294541"/>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15" name="14 Rectángulo"/>
            <p:cNvSpPr/>
            <p:nvPr/>
          </p:nvSpPr>
          <p:spPr>
            <a:xfrm>
              <a:off x="2541908" y="730366"/>
              <a:ext cx="6030416" cy="395173"/>
            </a:xfrm>
            <a:prstGeom prst="rect">
              <a:avLst/>
            </a:prstGeom>
          </p:spPr>
          <p:txBody>
            <a:bodyPr wrap="square">
              <a:spAutoFit/>
            </a:bodyPr>
            <a:lstStyle/>
            <a:p>
              <a:pPr algn="just">
                <a:lnSpc>
                  <a:spcPct val="80000"/>
                </a:lnSpc>
              </a:pPr>
              <a:endParaRPr lang="es-MX" sz="2400" dirty="0"/>
            </a:p>
          </p:txBody>
        </p:sp>
      </p:grpSp>
      <p:pic>
        <p:nvPicPr>
          <p:cNvPr id="13"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322224"/>
            <a:ext cx="791126" cy="79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13 CuadroTexto"/>
          <p:cNvSpPr txBox="1"/>
          <p:nvPr/>
        </p:nvSpPr>
        <p:spPr>
          <a:xfrm>
            <a:off x="699220" y="1010827"/>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9" name="18 CuadroTexto"/>
          <p:cNvSpPr txBox="1"/>
          <p:nvPr/>
        </p:nvSpPr>
        <p:spPr>
          <a:xfrm>
            <a:off x="2339752" y="98099"/>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3935/2013</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20" name="19 Rectángulo"/>
          <p:cNvSpPr/>
          <p:nvPr/>
        </p:nvSpPr>
        <p:spPr>
          <a:xfrm>
            <a:off x="4369973" y="764605"/>
            <a:ext cx="4343130" cy="1015663"/>
          </a:xfrm>
          <a:prstGeom prst="rect">
            <a:avLst/>
          </a:prstGeom>
        </p:spPr>
        <p:txBody>
          <a:bodyPr wrap="square">
            <a:spAutoFit/>
          </a:bodyPr>
          <a:lstStyle/>
          <a:p>
            <a:pPr algn="just"/>
            <a:r>
              <a:rPr lang="es-MX" sz="6000" dirty="0" smtClean="0">
                <a:effectLst>
                  <a:outerShdw blurRad="38100" dist="38100" dir="2700000" algn="tl">
                    <a:srgbClr val="000000">
                      <a:alpha val="43137"/>
                    </a:srgbClr>
                  </a:outerShdw>
                </a:effectLst>
              </a:rPr>
              <a:t>RESOLUCIÓN</a:t>
            </a:r>
            <a:endParaRPr lang="es-MX" sz="6000" dirty="0">
              <a:effectLst>
                <a:outerShdw blurRad="38100" dist="38100" dir="2700000" algn="tl">
                  <a:srgbClr val="000000">
                    <a:alpha val="43137"/>
                  </a:srgbClr>
                </a:outerShdw>
              </a:effectLst>
            </a:endParaRPr>
          </a:p>
        </p:txBody>
      </p:sp>
      <p:sp>
        <p:nvSpPr>
          <p:cNvPr id="2" name="1 Rectángulo"/>
          <p:cNvSpPr/>
          <p:nvPr/>
        </p:nvSpPr>
        <p:spPr>
          <a:xfrm>
            <a:off x="49555" y="1964353"/>
            <a:ext cx="8794617" cy="5509200"/>
          </a:xfrm>
          <a:prstGeom prst="rect">
            <a:avLst/>
          </a:prstGeom>
        </p:spPr>
        <p:txBody>
          <a:bodyPr wrap="square">
            <a:spAutoFit/>
          </a:bodyPr>
          <a:lstStyle/>
          <a:p>
            <a:pPr marL="342900" lvl="0" indent="-342900" algn="just">
              <a:buClr>
                <a:srgbClr val="2A4A32"/>
              </a:buClr>
              <a:buFont typeface="Wingdings" pitchFamily="2" charset="2"/>
              <a:buChar char="ü"/>
            </a:pPr>
            <a:r>
              <a:rPr lang="es-MX" sz="3200" dirty="0" smtClean="0">
                <a:latin typeface="Candara" pitchFamily="34" charset="0"/>
              </a:rPr>
              <a:t>SI BIEN EL ARTÍCULO DE REFERENCIA</a:t>
            </a:r>
            <a:r>
              <a:rPr lang="es-MX" sz="2400" dirty="0" smtClean="0">
                <a:latin typeface="Candara" pitchFamily="34" charset="0"/>
              </a:rPr>
              <a:t> </a:t>
            </a:r>
            <a:r>
              <a:rPr lang="es-MX" sz="2400" dirty="0">
                <a:latin typeface="Candara" pitchFamily="34" charset="0"/>
              </a:rPr>
              <a:t>pretende brindar seguridad y certeza jurídica a las partes, lo cierto es que conforme al cuarto párrafo del artículo 14, de la Constitución Política de los Estados Unidos Mexicanos, el artículo en estudio en ningún momento refiere que el Notario Público deba esperar a la expedición por parte del Registro Público del certificado de libertad de </a:t>
            </a:r>
            <a:r>
              <a:rPr lang="es-MX" sz="2400" dirty="0" smtClean="0">
                <a:latin typeface="Candara" pitchFamily="34" charset="0"/>
              </a:rPr>
              <a:t>gravámenes.</a:t>
            </a:r>
          </a:p>
          <a:p>
            <a:pPr marL="342900" lvl="0" indent="-342900" algn="just">
              <a:buClr>
                <a:srgbClr val="2A4A32"/>
              </a:buClr>
              <a:buFont typeface="Wingdings" pitchFamily="2" charset="2"/>
              <a:buChar char="ü"/>
            </a:pPr>
            <a:endParaRPr lang="es-MX" sz="2400" dirty="0" smtClean="0">
              <a:latin typeface="Candara" pitchFamily="34" charset="0"/>
            </a:endParaRPr>
          </a:p>
          <a:p>
            <a:pPr marL="342900" lvl="0" indent="-342900" algn="just">
              <a:buClr>
                <a:srgbClr val="2A4A32"/>
              </a:buClr>
              <a:buFont typeface="Wingdings" pitchFamily="2" charset="2"/>
              <a:buChar char="ü"/>
            </a:pPr>
            <a:r>
              <a:rPr lang="es-MX" sz="3200" dirty="0" smtClean="0">
                <a:latin typeface="Candara" pitchFamily="34" charset="0"/>
              </a:rPr>
              <a:t>DISPONE ÚNICAMENTE QUE EL NOTARIO </a:t>
            </a:r>
            <a:r>
              <a:rPr lang="es-MX" sz="2400" dirty="0" smtClean="0">
                <a:latin typeface="Candara" pitchFamily="34" charset="0"/>
              </a:rPr>
              <a:t>antes </a:t>
            </a:r>
            <a:r>
              <a:rPr lang="es-MX" sz="2400" dirty="0">
                <a:latin typeface="Candara" pitchFamily="34" charset="0"/>
              </a:rPr>
              <a:t>de la firma debe solicitar el referido certificado, lo que tendrá efectos de aviso preventivo sin que ello genere un efecto </a:t>
            </a:r>
            <a:r>
              <a:rPr lang="es-MX" sz="2400" dirty="0" smtClean="0">
                <a:latin typeface="Candara" pitchFamily="34" charset="0"/>
              </a:rPr>
              <a:t>constitutivo.</a:t>
            </a:r>
            <a:endParaRPr lang="es-MX" sz="2400" dirty="0">
              <a:latin typeface="Candara" pitchFamily="34" charset="0"/>
            </a:endParaRPr>
          </a:p>
          <a:p>
            <a:pPr marL="342900" indent="-342900" algn="just">
              <a:buClr>
                <a:srgbClr val="2A4A32"/>
              </a:buClr>
              <a:buFont typeface="Wingdings" pitchFamily="2" charset="2"/>
              <a:buChar char="ü"/>
            </a:pPr>
            <a:endParaRPr lang="es-MX" sz="2400" dirty="0">
              <a:latin typeface="Candara" pitchFamily="34" charset="0"/>
            </a:endParaRPr>
          </a:p>
          <a:p>
            <a:pPr marL="342900" indent="-342900" algn="just">
              <a:buClr>
                <a:srgbClr val="2A4A32"/>
              </a:buClr>
              <a:buFont typeface="Wingdings" pitchFamily="2" charset="2"/>
              <a:buChar char="ü"/>
            </a:pPr>
            <a:endParaRPr lang="es-MX" sz="2400" dirty="0" smtClean="0">
              <a:latin typeface="Candara" pitchFamily="34" charset="0"/>
            </a:endParaRPr>
          </a:p>
        </p:txBody>
      </p:sp>
    </p:spTree>
    <p:extLst>
      <p:ext uri="{BB962C8B-B14F-4D97-AF65-F5344CB8AC3E}">
        <p14:creationId xmlns:p14="http://schemas.microsoft.com/office/powerpoint/2010/main" val="2038448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12 Grupo"/>
          <p:cNvGrpSpPr/>
          <p:nvPr/>
        </p:nvGrpSpPr>
        <p:grpSpPr>
          <a:xfrm>
            <a:off x="395536" y="0"/>
            <a:ext cx="8358187" cy="1721152"/>
            <a:chOff x="414856" y="548015"/>
            <a:chExt cx="8358187" cy="3496816"/>
          </a:xfrm>
        </p:grpSpPr>
        <p:grpSp>
          <p:nvGrpSpPr>
            <p:cNvPr id="16" name="Agrupar 26"/>
            <p:cNvGrpSpPr>
              <a:grpSpLocks/>
            </p:cNvGrpSpPr>
            <p:nvPr/>
          </p:nvGrpSpPr>
          <p:grpSpPr bwMode="auto">
            <a:xfrm>
              <a:off x="414856" y="548015"/>
              <a:ext cx="8358187" cy="3496816"/>
              <a:chOff x="439738" y="2126144"/>
              <a:chExt cx="8358187" cy="805778"/>
            </a:xfrm>
          </p:grpSpPr>
          <p:sp>
            <p:nvSpPr>
              <p:cNvPr id="18"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pic>
            <p:nvPicPr>
              <p:cNvPr id="19" name="Imagen 23" descr="Artboard 6 copy@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16 Rectángulo"/>
            <p:cNvSpPr/>
            <p:nvPr/>
          </p:nvSpPr>
          <p:spPr>
            <a:xfrm>
              <a:off x="2569941" y="747776"/>
              <a:ext cx="5900386" cy="462722"/>
            </a:xfrm>
            <a:prstGeom prst="rect">
              <a:avLst/>
            </a:prstGeom>
          </p:spPr>
          <p:txBody>
            <a:bodyPr wrap="square">
              <a:spAutoFit/>
            </a:bodyPr>
            <a:lstStyle/>
            <a:p>
              <a:pPr algn="just">
                <a:lnSpc>
                  <a:spcPct val="80000"/>
                </a:lnSpc>
              </a:pPr>
              <a:endParaRPr lang="es-MX" sz="2400" dirty="0">
                <a:latin typeface="+mj-lt"/>
              </a:endParaRPr>
            </a:p>
          </p:txBody>
        </p:sp>
      </p:grpSp>
      <p:pic>
        <p:nvPicPr>
          <p:cNvPr id="14"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9489" y="33689"/>
            <a:ext cx="872139" cy="87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14 CuadroTexto"/>
          <p:cNvSpPr txBox="1"/>
          <p:nvPr/>
        </p:nvSpPr>
        <p:spPr>
          <a:xfrm>
            <a:off x="613639" y="820338"/>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20" name="19 Rectángulo"/>
          <p:cNvSpPr/>
          <p:nvPr/>
        </p:nvSpPr>
        <p:spPr>
          <a:xfrm>
            <a:off x="6084168" y="745462"/>
            <a:ext cx="2664296" cy="1200329"/>
          </a:xfrm>
          <a:prstGeom prst="rect">
            <a:avLst/>
          </a:prstGeom>
        </p:spPr>
        <p:txBody>
          <a:bodyPr wrap="square">
            <a:spAutoFit/>
          </a:bodyPr>
          <a:lstStyle/>
          <a:p>
            <a:pPr algn="just"/>
            <a:r>
              <a:rPr lang="es-MX" sz="7200" dirty="0" smtClean="0">
                <a:effectLst>
                  <a:outerShdw blurRad="38100" dist="38100" dir="2700000" algn="tl">
                    <a:srgbClr val="000000">
                      <a:alpha val="43137"/>
                    </a:srgbClr>
                  </a:outerShdw>
                </a:effectLst>
              </a:rPr>
              <a:t>TEMA</a:t>
            </a:r>
            <a:endParaRPr lang="es-MX" sz="7200" dirty="0">
              <a:effectLst>
                <a:outerShdw blurRad="38100" dist="38100" dir="2700000" algn="tl">
                  <a:srgbClr val="000000">
                    <a:alpha val="43137"/>
                  </a:srgbClr>
                </a:outerShdw>
              </a:effectLst>
            </a:endParaRPr>
          </a:p>
        </p:txBody>
      </p:sp>
      <p:sp>
        <p:nvSpPr>
          <p:cNvPr id="21" name="20 CuadroTexto"/>
          <p:cNvSpPr txBox="1"/>
          <p:nvPr/>
        </p:nvSpPr>
        <p:spPr>
          <a:xfrm>
            <a:off x="2411760" y="33689"/>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3550/2012</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7" name="6 Rectángulo"/>
          <p:cNvSpPr/>
          <p:nvPr/>
        </p:nvSpPr>
        <p:spPr>
          <a:xfrm>
            <a:off x="1331466" y="2132856"/>
            <a:ext cx="7416998" cy="4401205"/>
          </a:xfrm>
          <a:prstGeom prst="rect">
            <a:avLst/>
          </a:prstGeom>
        </p:spPr>
        <p:txBody>
          <a:bodyPr wrap="square">
            <a:spAutoFit/>
          </a:bodyPr>
          <a:lstStyle/>
          <a:p>
            <a:pPr algn="just"/>
            <a:r>
              <a:rPr lang="es-MX" sz="2800" dirty="0" smtClean="0">
                <a:latin typeface="Candara" pitchFamily="34" charset="0"/>
              </a:rPr>
              <a:t>DETERMINAR SI EL </a:t>
            </a:r>
            <a:r>
              <a:rPr lang="es-MX" sz="2800" b="1" dirty="0" smtClean="0">
                <a:latin typeface="Candara" pitchFamily="34" charset="0"/>
              </a:rPr>
              <a:t>ARTÍCULO 45, FRACCIÓN VI, DE LA LEY DEL NOTARIADO DEL ESTADO DE NAYARIT</a:t>
            </a:r>
            <a:r>
              <a:rPr lang="es-MX" sz="2800" dirty="0" smtClean="0">
                <a:latin typeface="Candara" pitchFamily="34" charset="0"/>
              </a:rPr>
              <a:t>, </a:t>
            </a:r>
            <a:r>
              <a:rPr lang="es-MX" sz="2800" b="1" dirty="0">
                <a:latin typeface="Candara" pitchFamily="34" charset="0"/>
              </a:rPr>
              <a:t>ES VIOLATORIO DEL DERECHO FUNDAMENTAL DE SEGURIDAD </a:t>
            </a:r>
            <a:r>
              <a:rPr lang="es-MX" sz="2800" b="1" dirty="0" smtClean="0">
                <a:latin typeface="Candara" pitchFamily="34" charset="0"/>
              </a:rPr>
              <a:t>JURÍDICA </a:t>
            </a:r>
            <a:r>
              <a:rPr lang="es-MX" sz="2800" dirty="0" smtClean="0">
                <a:latin typeface="Candara" pitchFamily="34" charset="0"/>
              </a:rPr>
              <a:t>AL PROHIBIR A LOS NOTARIOS PÚBLICOS DAR FE DE ACTOS, HECHOS O SITUACIONES SIN HABERSE IDENTIFICADO PLENAMENTE COMO NOTARIOS CON LA CREDENCIAL QUE AL EFECTO LES EXPIDA LA DIRECCIÓN ESTATAL DEL NOTARIADO. </a:t>
            </a:r>
            <a:endParaRPr lang="es-MX" sz="2800" dirty="0">
              <a:latin typeface="Candara" pitchFamily="34" charset="0"/>
            </a:endParaRPr>
          </a:p>
        </p:txBody>
      </p:sp>
      <p:sp>
        <p:nvSpPr>
          <p:cNvPr id="12" name="11 CuadroTexto"/>
          <p:cNvSpPr txBox="1"/>
          <p:nvPr/>
        </p:nvSpPr>
        <p:spPr>
          <a:xfrm>
            <a:off x="395536" y="1196752"/>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
        <p:nvSpPr>
          <p:cNvPr id="22" name="Elipse 43"/>
          <p:cNvSpPr/>
          <p:nvPr/>
        </p:nvSpPr>
        <p:spPr bwMode="auto">
          <a:xfrm>
            <a:off x="311042" y="3442285"/>
            <a:ext cx="923701" cy="936104"/>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23" name="Imagen 67" descr="icono.pn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402499" y="3569499"/>
            <a:ext cx="732405" cy="681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3800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12 Grupo"/>
          <p:cNvGrpSpPr/>
          <p:nvPr/>
        </p:nvGrpSpPr>
        <p:grpSpPr>
          <a:xfrm>
            <a:off x="395536" y="1"/>
            <a:ext cx="8358187" cy="1628799"/>
            <a:chOff x="414856" y="548015"/>
            <a:chExt cx="8358187" cy="3496816"/>
          </a:xfrm>
        </p:grpSpPr>
        <p:grpSp>
          <p:nvGrpSpPr>
            <p:cNvPr id="16" name="Agrupar 26"/>
            <p:cNvGrpSpPr>
              <a:grpSpLocks/>
            </p:cNvGrpSpPr>
            <p:nvPr/>
          </p:nvGrpSpPr>
          <p:grpSpPr bwMode="auto">
            <a:xfrm>
              <a:off x="414856" y="548015"/>
              <a:ext cx="8358187" cy="3496816"/>
              <a:chOff x="439738" y="2126144"/>
              <a:chExt cx="8358187" cy="805778"/>
            </a:xfrm>
          </p:grpSpPr>
          <p:sp>
            <p:nvSpPr>
              <p:cNvPr id="18"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pic>
            <p:nvPicPr>
              <p:cNvPr id="19" name="Imagen 23" descr="Artboard 6 copy@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16 Rectángulo"/>
            <p:cNvSpPr/>
            <p:nvPr/>
          </p:nvSpPr>
          <p:spPr>
            <a:xfrm>
              <a:off x="2569941" y="747776"/>
              <a:ext cx="5900386" cy="462722"/>
            </a:xfrm>
            <a:prstGeom prst="rect">
              <a:avLst/>
            </a:prstGeom>
          </p:spPr>
          <p:txBody>
            <a:bodyPr wrap="square">
              <a:spAutoFit/>
            </a:bodyPr>
            <a:lstStyle/>
            <a:p>
              <a:pPr algn="just">
                <a:lnSpc>
                  <a:spcPct val="80000"/>
                </a:lnSpc>
              </a:pPr>
              <a:endParaRPr lang="es-MX" sz="2400" dirty="0">
                <a:latin typeface="+mj-lt"/>
              </a:endParaRPr>
            </a:p>
          </p:txBody>
        </p:sp>
      </p:grpSp>
      <p:pic>
        <p:nvPicPr>
          <p:cNvPr id="14" name="Imagen 1" descr="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337" y="5617"/>
            <a:ext cx="872139" cy="87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14 CuadroTexto"/>
          <p:cNvSpPr txBox="1"/>
          <p:nvPr/>
        </p:nvSpPr>
        <p:spPr>
          <a:xfrm>
            <a:off x="613639" y="748248"/>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1" name="10 Rectángulo"/>
          <p:cNvSpPr/>
          <p:nvPr/>
        </p:nvSpPr>
        <p:spPr>
          <a:xfrm>
            <a:off x="4410593" y="702941"/>
            <a:ext cx="4343130" cy="1015663"/>
          </a:xfrm>
          <a:prstGeom prst="rect">
            <a:avLst/>
          </a:prstGeom>
        </p:spPr>
        <p:txBody>
          <a:bodyPr wrap="square">
            <a:spAutoFit/>
          </a:bodyPr>
          <a:lstStyle/>
          <a:p>
            <a:pPr algn="just"/>
            <a:r>
              <a:rPr lang="es-MX" sz="6000" dirty="0" smtClean="0">
                <a:effectLst>
                  <a:outerShdw blurRad="38100" dist="38100" dir="2700000" algn="tl">
                    <a:srgbClr val="000000">
                      <a:alpha val="43137"/>
                    </a:srgbClr>
                  </a:outerShdw>
                </a:effectLst>
              </a:rPr>
              <a:t>RESOLUCIÓN</a:t>
            </a:r>
            <a:endParaRPr lang="es-MX" sz="6000" dirty="0">
              <a:effectLst>
                <a:outerShdw blurRad="38100" dist="38100" dir="2700000" algn="tl">
                  <a:srgbClr val="000000">
                    <a:alpha val="43137"/>
                  </a:srgbClr>
                </a:outerShdw>
              </a:effectLst>
            </a:endParaRPr>
          </a:p>
        </p:txBody>
      </p:sp>
      <p:sp>
        <p:nvSpPr>
          <p:cNvPr id="2" name="1 Rectángulo"/>
          <p:cNvSpPr/>
          <p:nvPr/>
        </p:nvSpPr>
        <p:spPr>
          <a:xfrm>
            <a:off x="650105" y="2946648"/>
            <a:ext cx="7849047" cy="1692771"/>
          </a:xfrm>
          <a:prstGeom prst="rect">
            <a:avLst/>
          </a:prstGeom>
        </p:spPr>
        <p:txBody>
          <a:bodyPr wrap="square">
            <a:spAutoFit/>
          </a:bodyPr>
          <a:lstStyle/>
          <a:p>
            <a:pPr algn="just"/>
            <a:r>
              <a:rPr lang="es-MX" sz="3200" dirty="0" smtClean="0">
                <a:latin typeface="Candara" pitchFamily="34" charset="0"/>
              </a:rPr>
              <a:t>LA AFECTACIÓN ES TAN AMPLIA </a:t>
            </a:r>
            <a:r>
              <a:rPr lang="es-MX" sz="2400" dirty="0" smtClean="0">
                <a:latin typeface="Candara" pitchFamily="34" charset="0"/>
              </a:rPr>
              <a:t>que </a:t>
            </a:r>
            <a:r>
              <a:rPr lang="es-MX" sz="2400" dirty="0">
                <a:latin typeface="Candara" pitchFamily="34" charset="0"/>
              </a:rPr>
              <a:t>alcanza al instrumento notarial y, con </a:t>
            </a:r>
            <a:r>
              <a:rPr lang="es-MX" sz="2400" dirty="0" smtClean="0">
                <a:latin typeface="Candara" pitchFamily="34" charset="0"/>
              </a:rPr>
              <a:t>esto </a:t>
            </a:r>
            <a:r>
              <a:rPr lang="es-MX" sz="2400" dirty="0">
                <a:latin typeface="Candara" pitchFamily="34" charset="0"/>
              </a:rPr>
              <a:t>a la validez de los actos, hechos o situaciones en los que intervino el fedatario, en perjuicio de la esfera jurídica de los </a:t>
            </a:r>
            <a:r>
              <a:rPr lang="es-MX" sz="2400" dirty="0" smtClean="0">
                <a:latin typeface="Candara" pitchFamily="34" charset="0"/>
              </a:rPr>
              <a:t>usuarios. </a:t>
            </a:r>
            <a:endParaRPr lang="es-MX" sz="2400" dirty="0">
              <a:latin typeface="Candara" pitchFamily="34" charset="0"/>
            </a:endParaRPr>
          </a:p>
        </p:txBody>
      </p:sp>
      <p:sp>
        <p:nvSpPr>
          <p:cNvPr id="21" name="20 CuadroTexto"/>
          <p:cNvSpPr txBox="1"/>
          <p:nvPr/>
        </p:nvSpPr>
        <p:spPr>
          <a:xfrm>
            <a:off x="2411760" y="33689"/>
            <a:ext cx="2952327" cy="584775"/>
          </a:xfrm>
          <a:prstGeom prst="rect">
            <a:avLst/>
          </a:prstGeom>
          <a:noFill/>
        </p:spPr>
        <p:txBody>
          <a:bodyPr wrap="square" rtlCol="0">
            <a:spAutoFit/>
          </a:bodyPr>
          <a:lstStyle/>
          <a:p>
            <a:r>
              <a:rPr lang="es-MX" sz="3200" b="1" dirty="0" smtClean="0">
                <a:solidFill>
                  <a:schemeClr val="tx1">
                    <a:lumMod val="85000"/>
                    <a:lumOff val="15000"/>
                  </a:schemeClr>
                </a:solidFill>
                <a:effectLst>
                  <a:outerShdw blurRad="38100" dist="38100" dir="2700000" algn="tl">
                    <a:srgbClr val="000000">
                      <a:alpha val="43137"/>
                    </a:srgbClr>
                  </a:outerShdw>
                </a:effectLst>
              </a:rPr>
              <a:t>ADR 3550/2012</a:t>
            </a:r>
            <a:endParaRPr lang="es-MX"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3" name="2 Rectángulo"/>
          <p:cNvSpPr/>
          <p:nvPr/>
        </p:nvSpPr>
        <p:spPr>
          <a:xfrm>
            <a:off x="1412216" y="2016873"/>
            <a:ext cx="7194039" cy="584775"/>
          </a:xfrm>
          <a:prstGeom prst="rect">
            <a:avLst/>
          </a:prstGeom>
        </p:spPr>
        <p:txBody>
          <a:bodyPr wrap="square">
            <a:spAutoFit/>
          </a:bodyPr>
          <a:lstStyle/>
          <a:p>
            <a:pPr algn="just"/>
            <a:r>
              <a:rPr lang="es-MX" sz="3200" dirty="0">
                <a:latin typeface="Candara" pitchFamily="34" charset="0"/>
              </a:rPr>
              <a:t>ES INCONSTITUCIONAL</a:t>
            </a:r>
            <a:r>
              <a:rPr lang="es-MX" sz="2400" dirty="0">
                <a:latin typeface="Candara" pitchFamily="34" charset="0"/>
              </a:rPr>
              <a:t> el artículo impugnado.</a:t>
            </a:r>
          </a:p>
        </p:txBody>
      </p:sp>
      <p:sp>
        <p:nvSpPr>
          <p:cNvPr id="4" name="3 Rectángulo"/>
          <p:cNvSpPr/>
          <p:nvPr/>
        </p:nvSpPr>
        <p:spPr>
          <a:xfrm>
            <a:off x="1612911" y="4869160"/>
            <a:ext cx="6775688" cy="1815882"/>
          </a:xfrm>
          <a:prstGeom prst="rect">
            <a:avLst/>
          </a:prstGeom>
        </p:spPr>
        <p:txBody>
          <a:bodyPr wrap="square">
            <a:spAutoFit/>
          </a:bodyPr>
          <a:lstStyle/>
          <a:p>
            <a:pPr algn="just"/>
            <a:r>
              <a:rPr lang="es-MX" sz="3200" dirty="0">
                <a:latin typeface="Candara" pitchFamily="34" charset="0"/>
              </a:rPr>
              <a:t>LA FALTA DE EXHIBICIÓN DE LA CREDENCIAL </a:t>
            </a:r>
            <a:r>
              <a:rPr lang="es-MX" sz="2400" dirty="0">
                <a:latin typeface="Candara" pitchFamily="34" charset="0"/>
              </a:rPr>
              <a:t>expedida por la Dirección Estatal del Notariado solamente sería imputable al Notario respectivo.</a:t>
            </a:r>
          </a:p>
        </p:txBody>
      </p:sp>
      <p:pic>
        <p:nvPicPr>
          <p:cNvPr id="20"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913900" y="2138605"/>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212180" y="3140968"/>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1228860" y="5085184"/>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23 CuadroTexto"/>
          <p:cNvSpPr txBox="1"/>
          <p:nvPr/>
        </p:nvSpPr>
        <p:spPr>
          <a:xfrm>
            <a:off x="384131" y="1210772"/>
            <a:ext cx="1394549" cy="400110"/>
          </a:xfrm>
          <a:prstGeom prst="rect">
            <a:avLst/>
          </a:prstGeom>
          <a:noFill/>
        </p:spPr>
        <p:txBody>
          <a:bodyPr wrap="none" rtlCol="0">
            <a:spAutoFit/>
          </a:bodyPr>
          <a:lstStyle/>
          <a:p>
            <a:r>
              <a:rPr lang="es-MX" sz="2000" b="1" dirty="0" smtClean="0">
                <a:solidFill>
                  <a:schemeClr val="bg1"/>
                </a:solidFill>
                <a:effectLst>
                  <a:outerShdw blurRad="38100" dist="38100" dir="2700000" algn="tl">
                    <a:srgbClr val="000000">
                      <a:alpha val="43137"/>
                    </a:srgbClr>
                  </a:outerShdw>
                </a:effectLst>
              </a:rPr>
              <a:t>Precedente</a:t>
            </a:r>
            <a:endParaRPr lang="es-MX"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1862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9 Grupo"/>
          <p:cNvGrpSpPr/>
          <p:nvPr/>
        </p:nvGrpSpPr>
        <p:grpSpPr>
          <a:xfrm>
            <a:off x="228395" y="0"/>
            <a:ext cx="8712968" cy="2986346"/>
            <a:chOff x="414856" y="548015"/>
            <a:chExt cx="8358187" cy="3496816"/>
          </a:xfrm>
        </p:grpSpPr>
        <p:grpSp>
          <p:nvGrpSpPr>
            <p:cNvPr id="4" name="Agrupar 26"/>
            <p:cNvGrpSpPr>
              <a:grpSpLocks/>
            </p:cNvGrpSpPr>
            <p:nvPr/>
          </p:nvGrpSpPr>
          <p:grpSpPr bwMode="auto">
            <a:xfrm>
              <a:off x="414856" y="548015"/>
              <a:ext cx="8358187" cy="3496816"/>
              <a:chOff x="439738" y="2126144"/>
              <a:chExt cx="8358187" cy="805778"/>
            </a:xfrm>
          </p:grpSpPr>
          <p:pic>
            <p:nvPicPr>
              <p:cNvPr id="5" name="Imagen 23" descr="Artboard 6 copy@2x.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9" name="8 Rectángulo"/>
            <p:cNvSpPr/>
            <p:nvPr/>
          </p:nvSpPr>
          <p:spPr>
            <a:xfrm>
              <a:off x="2569941" y="747776"/>
              <a:ext cx="5900386" cy="3230488"/>
            </a:xfrm>
            <a:prstGeom prst="rect">
              <a:avLst/>
            </a:prstGeom>
          </p:spPr>
          <p:txBody>
            <a:bodyPr wrap="square">
              <a:spAutoFit/>
            </a:bodyPr>
            <a:lstStyle/>
            <a:p>
              <a:pPr algn="just">
                <a:lnSpc>
                  <a:spcPct val="80000"/>
                </a:lnSpc>
              </a:pPr>
              <a:r>
                <a:rPr lang="es-MX" sz="2400" dirty="0">
                  <a:latin typeface="+mj-lt"/>
                </a:rPr>
                <a:t>NOTARIO PÚBLICO. NO ES AUTORIDAD PARA EFECTOS DEL JUICIO DE AMPARO CUANDO CALCULA, RETIENE Y ENTERA LOS DERECHOS POR INSCRIPCIÓN EN EL REGISTRO PÚBLICO DE LA PROPIEDAD Y LOS IMPUESTOS SOBRE ADQUISICIÓN DE BIENES INMUEBLES Y ADICIONALES, CON MOTIVO DE LA FORMALIZACIÓN DE UNA ESCRITURA </a:t>
              </a:r>
              <a:r>
                <a:rPr lang="es-MX" sz="2400" dirty="0" smtClean="0">
                  <a:latin typeface="+mj-lt"/>
                </a:rPr>
                <a:t>PÚBLICA </a:t>
              </a:r>
              <a:r>
                <a:rPr lang="es-MX" sz="2400" dirty="0">
                  <a:latin typeface="+mj-lt"/>
                </a:rPr>
                <a:t>(LEGISLACIÓN DEL ESTADO DE </a:t>
              </a:r>
              <a:r>
                <a:rPr lang="es-MX" sz="2400" dirty="0" smtClean="0">
                  <a:latin typeface="+mj-lt"/>
                </a:rPr>
                <a:t>MORELOS).</a:t>
              </a:r>
              <a:endParaRPr lang="es-MX" sz="2400" dirty="0">
                <a:latin typeface="+mj-lt"/>
              </a:endParaRPr>
            </a:p>
          </p:txBody>
        </p:sp>
      </p:grpSp>
      <p:sp>
        <p:nvSpPr>
          <p:cNvPr id="2" name="1 Rectángulo"/>
          <p:cNvSpPr/>
          <p:nvPr/>
        </p:nvSpPr>
        <p:spPr>
          <a:xfrm>
            <a:off x="5186688" y="4636006"/>
            <a:ext cx="3496205" cy="1027974"/>
          </a:xfrm>
          <a:prstGeom prst="rect">
            <a:avLst/>
          </a:prstGeom>
        </p:spPr>
        <p:txBody>
          <a:bodyPr wrap="square">
            <a:spAutoFit/>
          </a:bodyPr>
          <a:lstStyle/>
          <a:p>
            <a:pPr algn="just">
              <a:lnSpc>
                <a:spcPct val="80000"/>
              </a:lnSpc>
            </a:pPr>
            <a:r>
              <a:rPr lang="es-MX" sz="3200" dirty="0" smtClean="0">
                <a:latin typeface="Candara" pitchFamily="34" charset="0"/>
              </a:rPr>
              <a:t>Su relación </a:t>
            </a:r>
            <a:r>
              <a:rPr lang="es-MX" sz="2200" dirty="0">
                <a:latin typeface="Candara" pitchFamily="34" charset="0"/>
              </a:rPr>
              <a:t>con los contribuyentes no es de </a:t>
            </a:r>
            <a:r>
              <a:rPr lang="es-MX" sz="2200" dirty="0" smtClean="0">
                <a:latin typeface="Candara" pitchFamily="34" charset="0"/>
              </a:rPr>
              <a:t>supra subordinación.</a:t>
            </a:r>
            <a:endParaRPr lang="es-MX" sz="2200" dirty="0">
              <a:latin typeface="Candara" pitchFamily="34" charset="0"/>
            </a:endParaRPr>
          </a:p>
        </p:txBody>
      </p:sp>
      <p:sp>
        <p:nvSpPr>
          <p:cNvPr id="3" name="2 Rectángulo"/>
          <p:cNvSpPr/>
          <p:nvPr/>
        </p:nvSpPr>
        <p:spPr>
          <a:xfrm>
            <a:off x="254014" y="4035983"/>
            <a:ext cx="4572000" cy="1027974"/>
          </a:xfrm>
          <a:prstGeom prst="rect">
            <a:avLst/>
          </a:prstGeom>
        </p:spPr>
        <p:txBody>
          <a:bodyPr>
            <a:spAutoFit/>
          </a:bodyPr>
          <a:lstStyle/>
          <a:p>
            <a:pPr>
              <a:lnSpc>
                <a:spcPct val="80000"/>
              </a:lnSpc>
            </a:pPr>
            <a:r>
              <a:rPr lang="es-MX" sz="3200" dirty="0" smtClean="0">
                <a:latin typeface="Candara" pitchFamily="34" charset="0"/>
              </a:rPr>
              <a:t>Precisa </a:t>
            </a:r>
            <a:r>
              <a:rPr lang="es-MX" sz="2200" dirty="0">
                <a:latin typeface="Candara" pitchFamily="34" charset="0"/>
              </a:rPr>
              <a:t>de la voluntad de </a:t>
            </a:r>
            <a:r>
              <a:rPr lang="es-MX" sz="2200" dirty="0" smtClean="0">
                <a:latin typeface="Candara" pitchFamily="34" charset="0"/>
              </a:rPr>
              <a:t>los solicitantes </a:t>
            </a:r>
            <a:r>
              <a:rPr lang="es-MX" sz="2200" dirty="0">
                <a:latin typeface="Candara" pitchFamily="34" charset="0"/>
              </a:rPr>
              <a:t>para llevar a cabo su </a:t>
            </a:r>
            <a:r>
              <a:rPr lang="es-MX" sz="2200" dirty="0" smtClean="0">
                <a:latin typeface="Candara" pitchFamily="34" charset="0"/>
              </a:rPr>
              <a:t>intervención.</a:t>
            </a:r>
            <a:endParaRPr lang="es-MX" sz="2200" dirty="0">
              <a:latin typeface="Candara" pitchFamily="34" charset="0"/>
            </a:endParaRPr>
          </a:p>
        </p:txBody>
      </p:sp>
      <p:sp>
        <p:nvSpPr>
          <p:cNvPr id="7" name="6 Rectángulo"/>
          <p:cNvSpPr/>
          <p:nvPr/>
        </p:nvSpPr>
        <p:spPr>
          <a:xfrm>
            <a:off x="614688" y="5874273"/>
            <a:ext cx="4572000" cy="584775"/>
          </a:xfrm>
          <a:prstGeom prst="rect">
            <a:avLst/>
          </a:prstGeom>
        </p:spPr>
        <p:txBody>
          <a:bodyPr>
            <a:spAutoFit/>
          </a:bodyPr>
          <a:lstStyle/>
          <a:p>
            <a:r>
              <a:rPr lang="es-MX" sz="3200" dirty="0" smtClean="0">
                <a:latin typeface="Candara" pitchFamily="34" charset="0"/>
              </a:rPr>
              <a:t>CARECE </a:t>
            </a:r>
            <a:r>
              <a:rPr lang="es-MX" sz="2200" dirty="0" smtClean="0">
                <a:latin typeface="Candara" pitchFamily="34" charset="0"/>
              </a:rPr>
              <a:t>de obligatoriedad.</a:t>
            </a:r>
            <a:endParaRPr lang="es-MX" sz="2200" dirty="0">
              <a:latin typeface="Candara" pitchFamily="34" charset="0"/>
            </a:endParaRPr>
          </a:p>
        </p:txBody>
      </p:sp>
      <p:sp>
        <p:nvSpPr>
          <p:cNvPr id="13" name="12 CuadroTexto"/>
          <p:cNvSpPr txBox="1"/>
          <p:nvPr/>
        </p:nvSpPr>
        <p:spPr>
          <a:xfrm>
            <a:off x="3596815" y="3250340"/>
            <a:ext cx="5181868" cy="523220"/>
          </a:xfrm>
          <a:prstGeom prst="rect">
            <a:avLst/>
          </a:prstGeom>
          <a:noFill/>
        </p:spPr>
        <p:txBody>
          <a:bodyPr wrap="none" rtlCol="0">
            <a:spAutoFit/>
          </a:bodyPr>
          <a:lstStyle/>
          <a:p>
            <a:r>
              <a:rPr lang="es-MX" sz="2800" dirty="0" smtClean="0">
                <a:effectLst>
                  <a:outerShdw blurRad="38100" dist="38100" dir="2700000" algn="tl">
                    <a:srgbClr val="000000">
                      <a:alpha val="43137"/>
                    </a:srgbClr>
                  </a:outerShdw>
                </a:effectLst>
                <a:latin typeface="Byington" pitchFamily="2" charset="0"/>
              </a:rPr>
              <a:t>ACTUACIÓN DEL NOTARIO</a:t>
            </a:r>
            <a:endParaRPr lang="es-MX" sz="2800" dirty="0">
              <a:effectLst>
                <a:outerShdw blurRad="38100" dist="38100" dir="2700000" algn="tl">
                  <a:srgbClr val="000000">
                    <a:alpha val="43137"/>
                  </a:srgbClr>
                </a:outerShdw>
              </a:effectLst>
              <a:latin typeface="Byington" pitchFamily="2" charset="0"/>
            </a:endParaRPr>
          </a:p>
        </p:txBody>
      </p:sp>
      <p:sp>
        <p:nvSpPr>
          <p:cNvPr id="14" name="Elipse 42"/>
          <p:cNvSpPr/>
          <p:nvPr/>
        </p:nvSpPr>
        <p:spPr bwMode="auto">
          <a:xfrm>
            <a:off x="2843808" y="3206822"/>
            <a:ext cx="561975" cy="566738"/>
          </a:xfrm>
          <a:prstGeom prst="ellipse">
            <a:avLst/>
          </a:prstGeom>
          <a:solidFill>
            <a:srgbClr val="36A320"/>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15" name="Imagen 67" descr="icono.pn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2880607" y="3245791"/>
            <a:ext cx="525176" cy="48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7 CuadroTexto"/>
          <p:cNvSpPr txBox="1"/>
          <p:nvPr/>
        </p:nvSpPr>
        <p:spPr>
          <a:xfrm>
            <a:off x="537774" y="549902"/>
            <a:ext cx="952505" cy="923330"/>
          </a:xfrm>
          <a:prstGeom prst="rect">
            <a:avLst/>
          </a:prstGeom>
          <a:noFill/>
        </p:spPr>
        <p:txBody>
          <a:bodyPr wrap="none" rtlCol="0">
            <a:spAutoFit/>
          </a:bodyPr>
          <a:lstStyle/>
          <a:p>
            <a:r>
              <a:rPr lang="es-MX" sz="5400" b="1" dirty="0" smtClean="0">
                <a:solidFill>
                  <a:schemeClr val="bg1"/>
                </a:solidFill>
                <a:effectLst>
                  <a:outerShdw blurRad="38100" dist="38100" dir="2700000" algn="tl">
                    <a:srgbClr val="000000">
                      <a:alpha val="43137"/>
                    </a:srgbClr>
                  </a:outerShdw>
                </a:effectLst>
                <a:latin typeface="Candara" pitchFamily="34" charset="0"/>
              </a:rPr>
              <a:t>PC</a:t>
            </a:r>
            <a:endParaRPr lang="es-MX" sz="5400" b="1" dirty="0">
              <a:solidFill>
                <a:schemeClr val="bg1"/>
              </a:solidFill>
              <a:effectLst>
                <a:outerShdw blurRad="38100" dist="38100" dir="2700000" algn="tl">
                  <a:srgbClr val="000000">
                    <a:alpha val="43137"/>
                  </a:srgbClr>
                </a:outerShdw>
              </a:effectLst>
              <a:latin typeface="Candara" pitchFamily="34" charset="0"/>
            </a:endParaRPr>
          </a:p>
        </p:txBody>
      </p:sp>
      <p:sp>
        <p:nvSpPr>
          <p:cNvPr id="16" name="15 CuadroTexto"/>
          <p:cNvSpPr txBox="1"/>
          <p:nvPr/>
        </p:nvSpPr>
        <p:spPr>
          <a:xfrm>
            <a:off x="254014" y="1576871"/>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Tree>
    <p:extLst>
      <p:ext uri="{BB962C8B-B14F-4D97-AF65-F5344CB8AC3E}">
        <p14:creationId xmlns:p14="http://schemas.microsoft.com/office/powerpoint/2010/main" val="1164820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12 Grupo"/>
          <p:cNvGrpSpPr/>
          <p:nvPr/>
        </p:nvGrpSpPr>
        <p:grpSpPr>
          <a:xfrm>
            <a:off x="-134385" y="0"/>
            <a:ext cx="9322431" cy="3514337"/>
            <a:chOff x="-108520" y="692696"/>
            <a:chExt cx="9144000" cy="3672408"/>
          </a:xfrm>
        </p:grpSpPr>
        <p:grpSp>
          <p:nvGrpSpPr>
            <p:cNvPr id="12" name="11 Grupo"/>
            <p:cNvGrpSpPr/>
            <p:nvPr/>
          </p:nvGrpSpPr>
          <p:grpSpPr>
            <a:xfrm>
              <a:off x="-108520" y="692696"/>
              <a:ext cx="9144000" cy="3672408"/>
              <a:chOff x="-14943" y="980728"/>
              <a:chExt cx="9144000" cy="3672408"/>
            </a:xfrm>
          </p:grpSpPr>
          <p:grpSp>
            <p:nvGrpSpPr>
              <p:cNvPr id="4" name="Agrupar 27"/>
              <p:cNvGrpSpPr>
                <a:grpSpLocks/>
              </p:cNvGrpSpPr>
              <p:nvPr/>
            </p:nvGrpSpPr>
            <p:grpSpPr bwMode="auto">
              <a:xfrm>
                <a:off x="-14943" y="980728"/>
                <a:ext cx="9144000" cy="3672408"/>
                <a:chOff x="0" y="3081179"/>
                <a:chExt cx="9144000" cy="1125837"/>
              </a:xfrm>
            </p:grpSpPr>
            <p:pic>
              <p:nvPicPr>
                <p:cNvPr id="5" name="Imagen 15" descr="Artboard 6 copy 2@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906" y="3081179"/>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3389728"/>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pic>
              <p:nvPicPr>
                <p:cNvPr id="8" name="Imagen 19" descr="Sombra.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23834"/>
                  <a:ext cx="9144000" cy="58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8 Rectángulo"/>
              <p:cNvSpPr/>
              <p:nvPr/>
            </p:nvSpPr>
            <p:spPr>
              <a:xfrm>
                <a:off x="2652405" y="1066703"/>
                <a:ext cx="5890152" cy="2463431"/>
              </a:xfrm>
              <a:prstGeom prst="rect">
                <a:avLst/>
              </a:prstGeom>
            </p:spPr>
            <p:txBody>
              <a:bodyPr wrap="square">
                <a:spAutoFit/>
              </a:bodyPr>
              <a:lstStyle/>
              <a:p>
                <a:pPr algn="just">
                  <a:lnSpc>
                    <a:spcPct val="80000"/>
                  </a:lnSpc>
                </a:pPr>
                <a:r>
                  <a:rPr lang="es-MX" sz="2400" dirty="0"/>
                  <a:t>PRESIDENTES DEL CONSEJO ESTATAL DE NOTARIOS Y DE LOS COLEGIOS REGIONALES DE NOTARIOS DEL ESTADO DE CHIAPAS. NO SON AUTORIDADES PARA EFECTOS DEL JUICIO DE AMPARO CUANDO EXPIDEN U OMITEN EXPEDIR LA CONVOCATORIA PARA LA ELECCIÓN DE INTEGRANTES DE LA JUNTA DIRECTIVA DE DICHO CONSEJO.</a:t>
                </a:r>
              </a:p>
            </p:txBody>
          </p:sp>
        </p:grpSp>
        <p:pic>
          <p:nvPicPr>
            <p:cNvPr id="10" name="Imagen 4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1020" y="860088"/>
              <a:ext cx="927239" cy="92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1 Rectángulo"/>
          <p:cNvSpPr/>
          <p:nvPr/>
        </p:nvSpPr>
        <p:spPr>
          <a:xfrm>
            <a:off x="502157" y="2861851"/>
            <a:ext cx="4572000" cy="1304973"/>
          </a:xfrm>
          <a:prstGeom prst="rect">
            <a:avLst/>
          </a:prstGeom>
        </p:spPr>
        <p:txBody>
          <a:bodyPr>
            <a:spAutoFit/>
          </a:bodyPr>
          <a:lstStyle/>
          <a:p>
            <a:pPr>
              <a:lnSpc>
                <a:spcPct val="80000"/>
              </a:lnSpc>
            </a:pPr>
            <a:r>
              <a:rPr lang="es-MX" sz="3200" dirty="0" smtClean="0">
                <a:latin typeface="Candara" pitchFamily="34" charset="0"/>
              </a:rPr>
              <a:t>Dichos </a:t>
            </a:r>
            <a:r>
              <a:rPr lang="es-MX" sz="3200" dirty="0">
                <a:latin typeface="Candara" pitchFamily="34" charset="0"/>
              </a:rPr>
              <a:t>actos </a:t>
            </a:r>
            <a:r>
              <a:rPr lang="es-MX" sz="2200" dirty="0">
                <a:latin typeface="Candara" pitchFamily="34" charset="0"/>
              </a:rPr>
              <a:t>no constituyen una función determinada en una norma </a:t>
            </a:r>
            <a:r>
              <a:rPr lang="es-MX" sz="2200" dirty="0" smtClean="0">
                <a:latin typeface="Candara" pitchFamily="34" charset="0"/>
              </a:rPr>
              <a:t>general.</a:t>
            </a:r>
          </a:p>
          <a:p>
            <a:endParaRPr lang="es-MX" dirty="0"/>
          </a:p>
        </p:txBody>
      </p:sp>
      <p:sp>
        <p:nvSpPr>
          <p:cNvPr id="3" name="2 Rectángulo"/>
          <p:cNvSpPr/>
          <p:nvPr/>
        </p:nvSpPr>
        <p:spPr>
          <a:xfrm>
            <a:off x="2921026" y="4056921"/>
            <a:ext cx="4465028" cy="1304973"/>
          </a:xfrm>
          <a:prstGeom prst="rect">
            <a:avLst/>
          </a:prstGeom>
        </p:spPr>
        <p:txBody>
          <a:bodyPr wrap="square">
            <a:spAutoFit/>
          </a:bodyPr>
          <a:lstStyle/>
          <a:p>
            <a:pPr algn="just">
              <a:lnSpc>
                <a:spcPct val="80000"/>
              </a:lnSpc>
            </a:pPr>
            <a:r>
              <a:rPr lang="es-MX" sz="3200" dirty="0" smtClean="0">
                <a:latin typeface="Candara" pitchFamily="34" charset="0"/>
              </a:rPr>
              <a:t>Los </a:t>
            </a:r>
            <a:r>
              <a:rPr lang="es-MX" sz="3200" dirty="0">
                <a:latin typeface="Candara" pitchFamily="34" charset="0"/>
              </a:rPr>
              <a:t>Presidentes </a:t>
            </a:r>
            <a:r>
              <a:rPr lang="es-MX" sz="2200" dirty="0">
                <a:latin typeface="Candara" pitchFamily="34" charset="0"/>
              </a:rPr>
              <a:t>no cuentan con la atribución para emitir, de forma unilateral y </a:t>
            </a:r>
            <a:r>
              <a:rPr lang="es-MX" sz="2200" dirty="0" smtClean="0">
                <a:latin typeface="Candara" pitchFamily="34" charset="0"/>
              </a:rPr>
              <a:t>obligatoria.</a:t>
            </a:r>
            <a:endParaRPr lang="es-MX" sz="2200" dirty="0">
              <a:latin typeface="Candara" pitchFamily="34" charset="0"/>
            </a:endParaRPr>
          </a:p>
          <a:p>
            <a:endParaRPr lang="es-MX" dirty="0"/>
          </a:p>
        </p:txBody>
      </p:sp>
      <p:sp>
        <p:nvSpPr>
          <p:cNvPr id="7" name="6 Rectángulo"/>
          <p:cNvSpPr/>
          <p:nvPr/>
        </p:nvSpPr>
        <p:spPr>
          <a:xfrm>
            <a:off x="4421078" y="5655101"/>
            <a:ext cx="4572000" cy="763927"/>
          </a:xfrm>
          <a:prstGeom prst="rect">
            <a:avLst/>
          </a:prstGeom>
        </p:spPr>
        <p:txBody>
          <a:bodyPr>
            <a:spAutoFit/>
          </a:bodyPr>
          <a:lstStyle/>
          <a:p>
            <a:pPr>
              <a:lnSpc>
                <a:spcPct val="80000"/>
              </a:lnSpc>
            </a:pPr>
            <a:r>
              <a:rPr lang="es-MX" sz="3200" dirty="0">
                <a:latin typeface="Candara" pitchFamily="34" charset="0"/>
              </a:rPr>
              <a:t>Sus facultades </a:t>
            </a:r>
            <a:r>
              <a:rPr lang="es-MX" sz="2200" dirty="0">
                <a:latin typeface="Candara" pitchFamily="34" charset="0"/>
              </a:rPr>
              <a:t>están </a:t>
            </a:r>
            <a:r>
              <a:rPr lang="es-MX" sz="2200" dirty="0" smtClean="0">
                <a:latin typeface="Candara" pitchFamily="34" charset="0"/>
              </a:rPr>
              <a:t>contenidas </a:t>
            </a:r>
            <a:r>
              <a:rPr lang="es-MX" sz="2200" dirty="0">
                <a:latin typeface="Candara" pitchFamily="34" charset="0"/>
              </a:rPr>
              <a:t>en los estatutos </a:t>
            </a:r>
            <a:r>
              <a:rPr lang="es-MX" sz="2200" dirty="0" smtClean="0">
                <a:latin typeface="Candara" pitchFamily="34" charset="0"/>
              </a:rPr>
              <a:t>sociales.</a:t>
            </a:r>
            <a:endParaRPr lang="es-MX" sz="2200" dirty="0">
              <a:latin typeface="Candara" pitchFamily="34" charset="0"/>
            </a:endParaRPr>
          </a:p>
        </p:txBody>
      </p:sp>
      <p:pic>
        <p:nvPicPr>
          <p:cNvPr id="18" name="Imagen 67" descr="icono.png"/>
          <p:cNvPicPr>
            <a:picLocks noChangeAspect="1"/>
          </p:cNvPicPr>
          <p:nvPr/>
        </p:nvPicPr>
        <p:blipFill>
          <a:blip r:embed="rId5" cstate="print">
            <a:duotone>
              <a:prstClr val="black"/>
              <a:schemeClr val="accent3">
                <a:tint val="45000"/>
                <a:satMod val="400000"/>
              </a:schemeClr>
            </a:duotone>
            <a:extLst>
              <a:ext uri="{BEBA8EAE-BF5A-486C-A8C5-ECC9F3942E4B}">
                <a14:imgProps xmlns:a14="http://schemas.microsoft.com/office/drawing/2010/main">
                  <a14:imgLayer r:embed="rId6">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2478413" y="4245702"/>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Imagen 67" descr="icono.png"/>
          <p:cNvPicPr>
            <a:picLocks noChangeAspect="1"/>
          </p:cNvPicPr>
          <p:nvPr/>
        </p:nvPicPr>
        <p:blipFill>
          <a:blip r:embed="rId5" cstate="print">
            <a:duotone>
              <a:prstClr val="black"/>
              <a:schemeClr val="accent3">
                <a:tint val="45000"/>
                <a:satMod val="400000"/>
              </a:schemeClr>
            </a:duotone>
            <a:extLst>
              <a:ext uri="{BEBA8EAE-BF5A-486C-A8C5-ECC9F3942E4B}">
                <a14:imgProps xmlns:a14="http://schemas.microsoft.com/office/drawing/2010/main">
                  <a14:imgLayer r:embed="rId6">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4006073" y="5766346"/>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Imagen 67" descr="icono.png"/>
          <p:cNvPicPr>
            <a:picLocks noChangeAspect="1"/>
          </p:cNvPicPr>
          <p:nvPr/>
        </p:nvPicPr>
        <p:blipFill>
          <a:blip r:embed="rId5" cstate="print">
            <a:duotone>
              <a:prstClr val="black"/>
              <a:schemeClr val="accent3">
                <a:tint val="45000"/>
                <a:satMod val="400000"/>
              </a:schemeClr>
            </a:duotone>
            <a:extLst>
              <a:ext uri="{BEBA8EAE-BF5A-486C-A8C5-ECC9F3942E4B}">
                <a14:imgProps xmlns:a14="http://schemas.microsoft.com/office/drawing/2010/main">
                  <a14:imgLayer r:embed="rId6">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135445" y="3010205"/>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21 CuadroTexto"/>
          <p:cNvSpPr txBox="1"/>
          <p:nvPr/>
        </p:nvSpPr>
        <p:spPr>
          <a:xfrm>
            <a:off x="615070" y="1044467"/>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9" name="18 CuadroTexto"/>
          <p:cNvSpPr txBox="1"/>
          <p:nvPr/>
        </p:nvSpPr>
        <p:spPr>
          <a:xfrm>
            <a:off x="562689" y="1560902"/>
            <a:ext cx="947280" cy="646331"/>
          </a:xfrm>
          <a:prstGeom prst="rect">
            <a:avLst/>
          </a:prstGeom>
          <a:noFill/>
        </p:spPr>
        <p:txBody>
          <a:bodyPr wrap="square" rtlCol="0">
            <a:spAutoFit/>
          </a:bodyPr>
          <a:lstStyle/>
          <a:p>
            <a:pPr algn="ctr"/>
            <a:r>
              <a:rPr lang="es-MX" b="1" dirty="0" smtClean="0">
                <a:solidFill>
                  <a:schemeClr val="bg1"/>
                </a:solidFill>
              </a:rPr>
              <a:t>Tesis</a:t>
            </a:r>
          </a:p>
          <a:p>
            <a:pPr algn="ctr"/>
            <a:r>
              <a:rPr lang="es-MX" b="1" dirty="0" smtClean="0">
                <a:solidFill>
                  <a:schemeClr val="bg1"/>
                </a:solidFill>
              </a:rPr>
              <a:t>Aislada</a:t>
            </a:r>
            <a:endParaRPr lang="es-MX" b="1" dirty="0">
              <a:solidFill>
                <a:schemeClr val="bg1"/>
              </a:solidFill>
            </a:endParaRPr>
          </a:p>
        </p:txBody>
      </p:sp>
    </p:spTree>
    <p:extLst>
      <p:ext uri="{BB962C8B-B14F-4D97-AF65-F5344CB8AC3E}">
        <p14:creationId xmlns:p14="http://schemas.microsoft.com/office/powerpoint/2010/main" val="2090375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13 Grupo"/>
          <p:cNvGrpSpPr/>
          <p:nvPr/>
        </p:nvGrpSpPr>
        <p:grpSpPr>
          <a:xfrm>
            <a:off x="251520" y="0"/>
            <a:ext cx="8568952" cy="3106050"/>
            <a:chOff x="251522" y="1916832"/>
            <a:chExt cx="8712968" cy="3106050"/>
          </a:xfrm>
        </p:grpSpPr>
        <p:grpSp>
          <p:nvGrpSpPr>
            <p:cNvPr id="4" name="Agrupar 28"/>
            <p:cNvGrpSpPr>
              <a:grpSpLocks/>
            </p:cNvGrpSpPr>
            <p:nvPr/>
          </p:nvGrpSpPr>
          <p:grpSpPr bwMode="auto">
            <a:xfrm>
              <a:off x="251522" y="1916832"/>
              <a:ext cx="8712968" cy="3096348"/>
              <a:chOff x="382457" y="4244587"/>
              <a:chExt cx="8358187" cy="679382"/>
            </a:xfrm>
          </p:grpSpPr>
          <p:pic>
            <p:nvPicPr>
              <p:cNvPr id="5" name="Imagen 24" descr="Artboard 6 copy 3@2x.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2457" y="4244587"/>
                <a:ext cx="8358187" cy="679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4333477"/>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9" name="8 Rectángulo"/>
            <p:cNvSpPr/>
            <p:nvPr/>
          </p:nvSpPr>
          <p:spPr>
            <a:xfrm>
              <a:off x="2484972" y="1975894"/>
              <a:ext cx="6193632" cy="3046988"/>
            </a:xfrm>
            <a:prstGeom prst="rect">
              <a:avLst/>
            </a:prstGeom>
          </p:spPr>
          <p:txBody>
            <a:bodyPr wrap="square">
              <a:spAutoFit/>
            </a:bodyPr>
            <a:lstStyle/>
            <a:p>
              <a:pPr algn="just">
                <a:lnSpc>
                  <a:spcPct val="80000"/>
                </a:lnSpc>
              </a:pPr>
              <a:r>
                <a:rPr lang="es-MX" sz="2400" dirty="0">
                  <a:latin typeface="+mj-lt"/>
                </a:rPr>
                <a:t>INTERÉS JURÍDICO PARA PROMOVER EL JUICIO DE AMPARO. LO TIENE QUIEN SE OSTENTA COMO TERCERO EXTRAÑO AL JUICIO NATURAL QUE RECLAMA LA PRIVACIÓN DEL DERECHO DE PROPIEDAD Y EXHIBE UN CONTRATO PRIVADO DE COMPRAVENTA, RATIFICADO ANTE NOTARIO PÚBLICO, AUN CUANDO NO EXISTA CONSTANCIA DE LA MANERA DE CÓMO SE IDENTIFICARON LOS COMPARECIENTES (LEGISLACIÓN DEL ESTADO DE MICHOACÁN</a:t>
              </a:r>
              <a:r>
                <a:rPr lang="es-MX" sz="2400" dirty="0" smtClean="0">
                  <a:latin typeface="+mj-lt"/>
                </a:rPr>
                <a:t>).</a:t>
              </a:r>
              <a:endParaRPr lang="es-MX" sz="2400" dirty="0">
                <a:latin typeface="+mj-lt"/>
              </a:endParaRPr>
            </a:p>
          </p:txBody>
        </p:sp>
      </p:grpSp>
      <p:sp>
        <p:nvSpPr>
          <p:cNvPr id="2" name="1 Rectángulo"/>
          <p:cNvSpPr/>
          <p:nvPr/>
        </p:nvSpPr>
        <p:spPr>
          <a:xfrm>
            <a:off x="715481" y="3458761"/>
            <a:ext cx="4572000" cy="1366528"/>
          </a:xfrm>
          <a:prstGeom prst="rect">
            <a:avLst/>
          </a:prstGeom>
        </p:spPr>
        <p:txBody>
          <a:bodyPr>
            <a:spAutoFit/>
          </a:bodyPr>
          <a:lstStyle/>
          <a:p>
            <a:pPr>
              <a:lnSpc>
                <a:spcPct val="80000"/>
              </a:lnSpc>
            </a:pPr>
            <a:r>
              <a:rPr lang="es-MX" sz="3200" dirty="0" smtClean="0">
                <a:latin typeface="Candara" pitchFamily="34" charset="0"/>
              </a:rPr>
              <a:t>Hacen </a:t>
            </a:r>
            <a:r>
              <a:rPr lang="es-MX" sz="3200" dirty="0">
                <a:latin typeface="Candara" pitchFamily="34" charset="0"/>
              </a:rPr>
              <a:t>prueba </a:t>
            </a:r>
            <a:r>
              <a:rPr lang="es-MX" sz="2200" dirty="0">
                <a:latin typeface="Candara" pitchFamily="34" charset="0"/>
              </a:rPr>
              <a:t>plena de los datos asentados en </a:t>
            </a:r>
            <a:r>
              <a:rPr lang="es-MX" sz="2200" dirty="0" smtClean="0">
                <a:latin typeface="Candara" pitchFamily="34" charset="0"/>
              </a:rPr>
              <a:t>la </a:t>
            </a:r>
            <a:r>
              <a:rPr lang="es-MX" sz="2200" dirty="0">
                <a:latin typeface="Candara" pitchFamily="34" charset="0"/>
              </a:rPr>
              <a:t>certificación </a:t>
            </a:r>
            <a:r>
              <a:rPr lang="es-MX" sz="2200" dirty="0" smtClean="0">
                <a:latin typeface="Candara" pitchFamily="34" charset="0"/>
              </a:rPr>
              <a:t>del Notario.</a:t>
            </a:r>
          </a:p>
          <a:p>
            <a:endParaRPr lang="es-MX" sz="2200" dirty="0">
              <a:latin typeface="Candara" pitchFamily="34" charset="0"/>
            </a:endParaRPr>
          </a:p>
        </p:txBody>
      </p:sp>
      <p:sp>
        <p:nvSpPr>
          <p:cNvPr id="3" name="2 Rectángulo"/>
          <p:cNvSpPr/>
          <p:nvPr/>
        </p:nvSpPr>
        <p:spPr>
          <a:xfrm>
            <a:off x="5177607" y="4509120"/>
            <a:ext cx="3852936" cy="1027974"/>
          </a:xfrm>
          <a:prstGeom prst="rect">
            <a:avLst/>
          </a:prstGeom>
        </p:spPr>
        <p:txBody>
          <a:bodyPr wrap="square">
            <a:spAutoFit/>
          </a:bodyPr>
          <a:lstStyle/>
          <a:p>
            <a:pPr>
              <a:lnSpc>
                <a:spcPct val="80000"/>
              </a:lnSpc>
            </a:pPr>
            <a:r>
              <a:rPr lang="es-MX" sz="3200" dirty="0">
                <a:latin typeface="Candara" pitchFamily="34" charset="0"/>
              </a:rPr>
              <a:t>No se debe prejuzgar </a:t>
            </a:r>
            <a:r>
              <a:rPr lang="es-MX" sz="2200" dirty="0">
                <a:latin typeface="Candara" pitchFamily="34" charset="0"/>
              </a:rPr>
              <a:t>sobre las formalidades de su </a:t>
            </a:r>
            <a:r>
              <a:rPr lang="es-MX" sz="2200" dirty="0" smtClean="0">
                <a:latin typeface="Candara" pitchFamily="34" charset="0"/>
              </a:rPr>
              <a:t>contenido.</a:t>
            </a:r>
            <a:endParaRPr lang="es-MX" sz="2200" dirty="0">
              <a:latin typeface="Candara" pitchFamily="34" charset="0"/>
            </a:endParaRPr>
          </a:p>
        </p:txBody>
      </p:sp>
      <p:sp>
        <p:nvSpPr>
          <p:cNvPr id="7" name="6 Rectángulo"/>
          <p:cNvSpPr/>
          <p:nvPr/>
        </p:nvSpPr>
        <p:spPr>
          <a:xfrm>
            <a:off x="683568" y="5646943"/>
            <a:ext cx="4572000" cy="763927"/>
          </a:xfrm>
          <a:prstGeom prst="rect">
            <a:avLst/>
          </a:prstGeom>
        </p:spPr>
        <p:txBody>
          <a:bodyPr>
            <a:spAutoFit/>
          </a:bodyPr>
          <a:lstStyle/>
          <a:p>
            <a:pPr>
              <a:lnSpc>
                <a:spcPct val="80000"/>
              </a:lnSpc>
            </a:pPr>
            <a:r>
              <a:rPr lang="es-MX" sz="3200" dirty="0">
                <a:latin typeface="Candara" pitchFamily="34" charset="0"/>
              </a:rPr>
              <a:t>La falsedad </a:t>
            </a:r>
            <a:r>
              <a:rPr lang="es-MX" sz="2200" dirty="0">
                <a:latin typeface="Candara" pitchFamily="34" charset="0"/>
              </a:rPr>
              <a:t>del documento se declara </a:t>
            </a:r>
            <a:r>
              <a:rPr lang="es-MX" sz="2200" dirty="0" smtClean="0">
                <a:latin typeface="Candara" pitchFamily="34" charset="0"/>
              </a:rPr>
              <a:t>judicialmente.</a:t>
            </a:r>
            <a:endParaRPr lang="es-MX" sz="2200" dirty="0">
              <a:latin typeface="Candara" pitchFamily="34" charset="0"/>
            </a:endParaRPr>
          </a:p>
        </p:txBody>
      </p:sp>
      <p:sp>
        <p:nvSpPr>
          <p:cNvPr id="13" name="Elipse 41"/>
          <p:cNvSpPr/>
          <p:nvPr/>
        </p:nvSpPr>
        <p:spPr bwMode="auto">
          <a:xfrm>
            <a:off x="376204" y="5816458"/>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6" name="Elipse 41"/>
          <p:cNvSpPr/>
          <p:nvPr/>
        </p:nvSpPr>
        <p:spPr bwMode="auto">
          <a:xfrm>
            <a:off x="4891558" y="4667761"/>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17" name="Elipse 41"/>
          <p:cNvSpPr/>
          <p:nvPr/>
        </p:nvSpPr>
        <p:spPr bwMode="auto">
          <a:xfrm>
            <a:off x="380888" y="3591799"/>
            <a:ext cx="243904" cy="228509"/>
          </a:xfrm>
          <a:prstGeom prst="ellipse">
            <a:avLst/>
          </a:prstGeom>
          <a:solidFill>
            <a:srgbClr val="0A513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sp>
        <p:nvSpPr>
          <p:cNvPr id="8" name="7 Rectángulo"/>
          <p:cNvSpPr/>
          <p:nvPr/>
        </p:nvSpPr>
        <p:spPr>
          <a:xfrm>
            <a:off x="502840" y="624844"/>
            <a:ext cx="1080120" cy="923330"/>
          </a:xfrm>
          <a:prstGeom prst="rect">
            <a:avLst/>
          </a:prstGeom>
        </p:spPr>
        <p:txBody>
          <a:bodyPr wrap="square">
            <a:spAutoFit/>
          </a:bodyPr>
          <a:lstStyle/>
          <a:p>
            <a:r>
              <a:rPr lang="es-MX" sz="5400" b="1" dirty="0">
                <a:solidFill>
                  <a:schemeClr val="bg1"/>
                </a:solidFill>
                <a:effectLst>
                  <a:outerShdw blurRad="38100" dist="38100" dir="2700000" algn="tl">
                    <a:srgbClr val="000000">
                      <a:alpha val="43137"/>
                    </a:srgbClr>
                  </a:outerShdw>
                </a:effectLst>
                <a:latin typeface="Candara" pitchFamily="34" charset="0"/>
              </a:rPr>
              <a:t>PC</a:t>
            </a:r>
          </a:p>
        </p:txBody>
      </p:sp>
      <p:sp>
        <p:nvSpPr>
          <p:cNvPr id="15" name="14 CuadroTexto"/>
          <p:cNvSpPr txBox="1"/>
          <p:nvPr/>
        </p:nvSpPr>
        <p:spPr>
          <a:xfrm>
            <a:off x="257268" y="1582556"/>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Tree>
    <p:extLst>
      <p:ext uri="{BB962C8B-B14F-4D97-AF65-F5344CB8AC3E}">
        <p14:creationId xmlns:p14="http://schemas.microsoft.com/office/powerpoint/2010/main" val="18778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14 Grupo"/>
          <p:cNvGrpSpPr/>
          <p:nvPr/>
        </p:nvGrpSpPr>
        <p:grpSpPr>
          <a:xfrm>
            <a:off x="179512" y="11088"/>
            <a:ext cx="8634437" cy="2129973"/>
            <a:chOff x="200064" y="533589"/>
            <a:chExt cx="8634437" cy="3152452"/>
          </a:xfrm>
        </p:grpSpPr>
        <p:grpSp>
          <p:nvGrpSpPr>
            <p:cNvPr id="4" name="Agrupar 29"/>
            <p:cNvGrpSpPr>
              <a:grpSpLocks/>
            </p:cNvGrpSpPr>
            <p:nvPr/>
          </p:nvGrpSpPr>
          <p:grpSpPr bwMode="auto">
            <a:xfrm>
              <a:off x="200064" y="533589"/>
              <a:ext cx="8634437" cy="3152452"/>
              <a:chOff x="187964" y="5294541"/>
              <a:chExt cx="8634437" cy="805778"/>
            </a:xfrm>
          </p:grpSpPr>
          <p:pic>
            <p:nvPicPr>
              <p:cNvPr id="5" name="Imagen 17" descr="Artboard 6 copy 4@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964" y="5294541"/>
                <a:ext cx="863443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5294541"/>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14" name="13 Rectángulo"/>
            <p:cNvSpPr/>
            <p:nvPr/>
          </p:nvSpPr>
          <p:spPr>
            <a:xfrm>
              <a:off x="2414485" y="545511"/>
              <a:ext cx="6030416" cy="2346952"/>
            </a:xfrm>
            <a:prstGeom prst="rect">
              <a:avLst/>
            </a:prstGeom>
          </p:spPr>
          <p:txBody>
            <a:bodyPr wrap="square">
              <a:spAutoFit/>
            </a:bodyPr>
            <a:lstStyle/>
            <a:p>
              <a:pPr algn="just">
                <a:lnSpc>
                  <a:spcPct val="80000"/>
                </a:lnSpc>
              </a:pPr>
              <a:r>
                <a:rPr lang="es-MX" sz="2000" dirty="0"/>
                <a:t>ADQUISICIÓN DE INMUEBLES. LA LIQUIDACIÓN DEL IMPUESTO SOBRE TRANSMISIONES PATRIMONIALES QUE COMUNICA EL NOTARIO PÚBLICO AL CONTRIBUYENTE, NO CONSTITUYE UN ACTO DE APLICACIÓN DE LA LEY DE HACIENDA MUNICIPAL DEL ESTADO Y DE LA LEY DEL NOTARIADO, AMBAS DEL ESTADO DE JALISCO, PARA EFECTOS DE LA PROCEDENCIA DEL JUICIO DE AMPARO.</a:t>
              </a:r>
            </a:p>
          </p:txBody>
        </p:sp>
      </p:grpSp>
      <p:sp>
        <p:nvSpPr>
          <p:cNvPr id="3" name="2 Rectángulo"/>
          <p:cNvSpPr/>
          <p:nvPr/>
        </p:nvSpPr>
        <p:spPr>
          <a:xfrm>
            <a:off x="363627" y="4409104"/>
            <a:ext cx="7567858" cy="1576457"/>
          </a:xfrm>
          <a:prstGeom prst="rect">
            <a:avLst/>
          </a:prstGeom>
        </p:spPr>
        <p:txBody>
          <a:bodyPr wrap="square">
            <a:spAutoFit/>
          </a:bodyPr>
          <a:lstStyle/>
          <a:p>
            <a:pPr algn="just">
              <a:lnSpc>
                <a:spcPct val="80000"/>
              </a:lnSpc>
            </a:pPr>
            <a:r>
              <a:rPr lang="es-MX" sz="3200" dirty="0" smtClean="0">
                <a:latin typeface="Candara" pitchFamily="34" charset="0"/>
              </a:rPr>
              <a:t>DISPONE QUE LOS FEDATARIOS</a:t>
            </a:r>
            <a:r>
              <a:rPr lang="es-MX" sz="3200" dirty="0" smtClean="0">
                <a:effectLst>
                  <a:outerShdw blurRad="38100" dist="38100" dir="2700000" algn="tl">
                    <a:srgbClr val="000000">
                      <a:alpha val="43137"/>
                    </a:srgbClr>
                  </a:outerShdw>
                </a:effectLst>
                <a:latin typeface="Candara" pitchFamily="34" charset="0"/>
              </a:rPr>
              <a:t> </a:t>
            </a:r>
            <a:r>
              <a:rPr lang="es-MX" sz="3200" dirty="0" smtClean="0">
                <a:latin typeface="Candara" pitchFamily="34" charset="0"/>
              </a:rPr>
              <a:t>PODRÁN </a:t>
            </a:r>
            <a:r>
              <a:rPr lang="es-MX" sz="2200" dirty="0" smtClean="0">
                <a:latin typeface="Candara" pitchFamily="34" charset="0"/>
              </a:rPr>
              <a:t>admitir </a:t>
            </a:r>
            <a:r>
              <a:rPr lang="es-MX" sz="2200" dirty="0">
                <a:latin typeface="Candara" pitchFamily="34" charset="0"/>
              </a:rPr>
              <a:t>dinero o cheques para el pago de los impuestos relacionados con el objeto de las escrituras en que ellos </a:t>
            </a:r>
            <a:r>
              <a:rPr lang="es-MX" sz="2200" dirty="0" smtClean="0">
                <a:latin typeface="Candara" pitchFamily="34" charset="0"/>
              </a:rPr>
              <a:t>intervengan, pero ese “PODRÁ” es facultad, potestad o facilidad, no obligación.</a:t>
            </a:r>
            <a:endParaRPr lang="es-MX" sz="2200" dirty="0">
              <a:latin typeface="Candara" pitchFamily="34" charset="0"/>
            </a:endParaRPr>
          </a:p>
        </p:txBody>
      </p:sp>
      <p:sp>
        <p:nvSpPr>
          <p:cNvPr id="7" name="6 Rectángulo"/>
          <p:cNvSpPr/>
          <p:nvPr/>
        </p:nvSpPr>
        <p:spPr>
          <a:xfrm>
            <a:off x="3779912" y="3212976"/>
            <a:ext cx="4828039" cy="1027974"/>
          </a:xfrm>
          <a:prstGeom prst="rect">
            <a:avLst/>
          </a:prstGeom>
        </p:spPr>
        <p:txBody>
          <a:bodyPr wrap="square">
            <a:spAutoFit/>
          </a:bodyPr>
          <a:lstStyle/>
          <a:p>
            <a:pPr algn="just">
              <a:lnSpc>
                <a:spcPct val="80000"/>
              </a:lnSpc>
            </a:pPr>
            <a:r>
              <a:rPr lang="es-MX" sz="3200" dirty="0" smtClean="0">
                <a:latin typeface="Candara" pitchFamily="34" charset="0"/>
              </a:rPr>
              <a:t>NO CONTEMPLA</a:t>
            </a:r>
            <a:r>
              <a:rPr lang="es-MX" sz="2200" dirty="0" smtClean="0">
                <a:latin typeface="Candara" pitchFamily="34" charset="0"/>
              </a:rPr>
              <a:t> la </a:t>
            </a:r>
            <a:r>
              <a:rPr lang="es-MX" sz="2200" dirty="0">
                <a:latin typeface="Candara" pitchFamily="34" charset="0"/>
              </a:rPr>
              <a:t>obligación </a:t>
            </a:r>
            <a:r>
              <a:rPr lang="es-MX" sz="2200" dirty="0" smtClean="0">
                <a:latin typeface="Candara" pitchFamily="34" charset="0"/>
              </a:rPr>
              <a:t>para el Notario de </a:t>
            </a:r>
            <a:r>
              <a:rPr lang="es-MX" sz="2200" dirty="0">
                <a:latin typeface="Candara" pitchFamily="34" charset="0"/>
              </a:rPr>
              <a:t>recaudar el impuesto sobre transmisiones </a:t>
            </a:r>
            <a:r>
              <a:rPr lang="es-MX" sz="2200" dirty="0" smtClean="0">
                <a:latin typeface="Candara" pitchFamily="34" charset="0"/>
              </a:rPr>
              <a:t>patrimoniales.</a:t>
            </a:r>
            <a:endParaRPr lang="es-MX" sz="2200" dirty="0">
              <a:latin typeface="Candara" pitchFamily="34" charset="0"/>
            </a:endParaRPr>
          </a:p>
        </p:txBody>
      </p:sp>
      <p:sp>
        <p:nvSpPr>
          <p:cNvPr id="9" name="8 Rectángulo"/>
          <p:cNvSpPr/>
          <p:nvPr/>
        </p:nvSpPr>
        <p:spPr>
          <a:xfrm>
            <a:off x="743944" y="2247877"/>
            <a:ext cx="8400056" cy="1200329"/>
          </a:xfrm>
          <a:prstGeom prst="rect">
            <a:avLst/>
          </a:prstGeom>
        </p:spPr>
        <p:txBody>
          <a:bodyPr wrap="none">
            <a:spAutoFit/>
          </a:bodyPr>
          <a:lstStyle/>
          <a:p>
            <a:r>
              <a:rPr lang="es-MX" sz="2400" dirty="0" smtClean="0">
                <a:latin typeface="Byington" pitchFamily="2" charset="0"/>
              </a:rPr>
              <a:t>LEY DEL NOTARIADO, LEY DE HACIENDAMUNICIPAL,</a:t>
            </a:r>
          </a:p>
          <a:p>
            <a:r>
              <a:rPr lang="es-MX" sz="2400" dirty="0" smtClean="0">
                <a:latin typeface="Byington" pitchFamily="2" charset="0"/>
              </a:rPr>
              <a:t>LEY DE CATASTRO MUNICIPAL DEL ESTADO </a:t>
            </a:r>
          </a:p>
          <a:p>
            <a:r>
              <a:rPr lang="es-MX" sz="2400" dirty="0" smtClean="0">
                <a:latin typeface="Byington" pitchFamily="2" charset="0"/>
              </a:rPr>
              <a:t>DE JALISCO.</a:t>
            </a:r>
            <a:endParaRPr lang="es-MX" sz="2400" dirty="0">
              <a:latin typeface="Byington" pitchFamily="2" charset="0"/>
            </a:endParaRPr>
          </a:p>
        </p:txBody>
      </p:sp>
      <p:sp>
        <p:nvSpPr>
          <p:cNvPr id="17" name="Elipse 40"/>
          <p:cNvSpPr/>
          <p:nvPr/>
        </p:nvSpPr>
        <p:spPr bwMode="auto">
          <a:xfrm>
            <a:off x="118345" y="2564672"/>
            <a:ext cx="561975" cy="566738"/>
          </a:xfrm>
          <a:prstGeom prst="ellipse">
            <a:avLst/>
          </a:prstGeom>
          <a:solidFill>
            <a:srgbClr val="123827"/>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18" name="Imagen 67" descr="icono.pn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55144" y="2603641"/>
            <a:ext cx="525176" cy="48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18 Rectángulo"/>
          <p:cNvSpPr/>
          <p:nvPr/>
        </p:nvSpPr>
        <p:spPr>
          <a:xfrm>
            <a:off x="426617" y="350344"/>
            <a:ext cx="1080120" cy="923330"/>
          </a:xfrm>
          <a:prstGeom prst="rect">
            <a:avLst/>
          </a:prstGeom>
        </p:spPr>
        <p:txBody>
          <a:bodyPr wrap="square">
            <a:spAutoFit/>
          </a:bodyPr>
          <a:lstStyle/>
          <a:p>
            <a:r>
              <a:rPr lang="es-MX" sz="5400" b="1" dirty="0">
                <a:solidFill>
                  <a:schemeClr val="bg1"/>
                </a:solidFill>
                <a:effectLst>
                  <a:outerShdw blurRad="38100" dist="38100" dir="2700000" algn="tl">
                    <a:srgbClr val="000000">
                      <a:alpha val="43137"/>
                    </a:srgbClr>
                  </a:outerShdw>
                </a:effectLst>
                <a:latin typeface="Candara" pitchFamily="34" charset="0"/>
              </a:rPr>
              <a:t>PC</a:t>
            </a:r>
          </a:p>
        </p:txBody>
      </p:sp>
      <p:sp>
        <p:nvSpPr>
          <p:cNvPr id="13" name="12 CuadroTexto"/>
          <p:cNvSpPr txBox="1"/>
          <p:nvPr/>
        </p:nvSpPr>
        <p:spPr>
          <a:xfrm>
            <a:off x="179512" y="1087692"/>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
        <p:nvSpPr>
          <p:cNvPr id="2" name="1 CuadroTexto"/>
          <p:cNvSpPr txBox="1"/>
          <p:nvPr/>
        </p:nvSpPr>
        <p:spPr>
          <a:xfrm>
            <a:off x="1600406" y="6237312"/>
            <a:ext cx="6626942" cy="584775"/>
          </a:xfrm>
          <a:prstGeom prst="rect">
            <a:avLst/>
          </a:prstGeom>
          <a:noFill/>
        </p:spPr>
        <p:txBody>
          <a:bodyPr wrap="none" rtlCol="0">
            <a:spAutoFit/>
          </a:bodyPr>
          <a:lstStyle/>
          <a:p>
            <a:r>
              <a:rPr lang="es-MX" sz="3200" dirty="0" smtClean="0"/>
              <a:t>Es inaplicable la Jurisprudencia 5/2006</a:t>
            </a:r>
            <a:endParaRPr lang="es-MX" sz="3200" dirty="0"/>
          </a:p>
        </p:txBody>
      </p:sp>
      <p:sp>
        <p:nvSpPr>
          <p:cNvPr id="20" name="Elipse 40"/>
          <p:cNvSpPr/>
          <p:nvPr/>
        </p:nvSpPr>
        <p:spPr bwMode="auto">
          <a:xfrm>
            <a:off x="965145" y="6237312"/>
            <a:ext cx="541592" cy="490870"/>
          </a:xfrm>
          <a:prstGeom prst="ellipse">
            <a:avLst/>
          </a:prstGeom>
          <a:solidFill>
            <a:srgbClr val="123827"/>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22" name="Imagen 9" descr="055-exam.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2917" y="6299497"/>
            <a:ext cx="346048" cy="346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279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Agrupar 25"/>
          <p:cNvGrpSpPr>
            <a:grpSpLocks/>
          </p:cNvGrpSpPr>
          <p:nvPr/>
        </p:nvGrpSpPr>
        <p:grpSpPr bwMode="auto">
          <a:xfrm>
            <a:off x="323528" y="0"/>
            <a:ext cx="8358187" cy="3466460"/>
            <a:chOff x="439738" y="1175453"/>
            <a:chExt cx="8358187" cy="805778"/>
          </a:xfrm>
        </p:grpSpPr>
        <p:pic>
          <p:nvPicPr>
            <p:cNvPr id="10" name="Imagen 16" descr="Artboard 6@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1175453"/>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hape 138"/>
            <p:cNvSpPr txBox="1">
              <a:spLocks/>
            </p:cNvSpPr>
            <p:nvPr/>
          </p:nvSpPr>
          <p:spPr bwMode="auto">
            <a:xfrm>
              <a:off x="2699792" y="1277264"/>
              <a:ext cx="5775570" cy="60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just">
                <a:lnSpc>
                  <a:spcPct val="80000"/>
                </a:lnSpc>
              </a:pPr>
              <a:endParaRPr lang="es-MX" dirty="0">
                <a:latin typeface="+mn-lt"/>
                <a:cs typeface="Arial" pitchFamily="34" charset="0"/>
              </a:endParaRPr>
            </a:p>
          </p:txBody>
        </p:sp>
        <p:sp>
          <p:nvSpPr>
            <p:cNvPr id="12" name="Rectángulo 1"/>
            <p:cNvSpPr>
              <a:spLocks noChangeArrowheads="1"/>
            </p:cNvSpPr>
            <p:nvPr/>
          </p:nvSpPr>
          <p:spPr bwMode="auto">
            <a:xfrm>
              <a:off x="563890" y="1381211"/>
              <a:ext cx="184731" cy="15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MX" sz="1600" b="1" dirty="0">
                <a:solidFill>
                  <a:schemeClr val="bg1"/>
                </a:solidFill>
                <a:latin typeface="Arial" pitchFamily="34" charset="0"/>
                <a:cs typeface="Arial" pitchFamily="34" charset="0"/>
              </a:endParaRPr>
            </a:p>
          </p:txBody>
        </p:sp>
      </p:grpSp>
      <p:sp>
        <p:nvSpPr>
          <p:cNvPr id="2" name="1 Rectángulo"/>
          <p:cNvSpPr/>
          <p:nvPr/>
        </p:nvSpPr>
        <p:spPr>
          <a:xfrm>
            <a:off x="2482302" y="116632"/>
            <a:ext cx="5978130" cy="3349828"/>
          </a:xfrm>
          <a:prstGeom prst="rect">
            <a:avLst/>
          </a:prstGeom>
        </p:spPr>
        <p:txBody>
          <a:bodyPr wrap="square">
            <a:spAutoFit/>
          </a:bodyPr>
          <a:lstStyle/>
          <a:p>
            <a:pPr algn="just">
              <a:lnSpc>
                <a:spcPct val="80000"/>
              </a:lnSpc>
            </a:pPr>
            <a:r>
              <a:rPr lang="es-MX" sz="2400" dirty="0"/>
              <a:t>AMPARO CONTRA LEYES. EL RECIBO DE PAGO DE CONTRIBUCIONES QUE, POR DISPOSICIÓN LEGAL, DEBE RETENER EL NOTARIO PÚBLICO, ES EFICAZ PARA ESTABLECER LA FECHA DE CONOCIMIENTO DEL ACTO DE APLICACIÓN DE LAS NORMAS E INICIAR EL CÓMPUTO DEL PLAZO PARA PROMOVER EL JUICIO EN SU CONTRA, SALVO QUE SE DEMUESTRE FEHACIENTEMENTE QUE LA QUEJOSA TUVO CONOCIMIENTO DE SU APLICACIÓN CON POSTERIORIDAD.</a:t>
            </a:r>
          </a:p>
        </p:txBody>
      </p:sp>
      <p:sp>
        <p:nvSpPr>
          <p:cNvPr id="3" name="2 Rectángulo"/>
          <p:cNvSpPr/>
          <p:nvPr/>
        </p:nvSpPr>
        <p:spPr>
          <a:xfrm>
            <a:off x="4840836" y="4455802"/>
            <a:ext cx="3923928" cy="1261884"/>
          </a:xfrm>
          <a:prstGeom prst="rect">
            <a:avLst/>
          </a:prstGeom>
        </p:spPr>
        <p:txBody>
          <a:bodyPr wrap="square">
            <a:spAutoFit/>
          </a:bodyPr>
          <a:lstStyle/>
          <a:p>
            <a:pPr algn="just"/>
            <a:r>
              <a:rPr lang="es-MX" sz="3200" dirty="0" smtClean="0">
                <a:latin typeface="Candara" pitchFamily="34" charset="0"/>
              </a:rPr>
              <a:t>EL NOTARIO </a:t>
            </a:r>
            <a:r>
              <a:rPr lang="es-MX" sz="2200" dirty="0" smtClean="0">
                <a:latin typeface="Candara" pitchFamily="34" charset="0"/>
              </a:rPr>
              <a:t>retiene </a:t>
            </a:r>
            <a:r>
              <a:rPr lang="es-MX" sz="2200" dirty="0">
                <a:latin typeface="Candara" pitchFamily="34" charset="0"/>
              </a:rPr>
              <a:t>y, directamente, realiza el entero </a:t>
            </a:r>
            <a:r>
              <a:rPr lang="es-MX" sz="2200" dirty="0" smtClean="0">
                <a:latin typeface="Candara" pitchFamily="34" charset="0"/>
              </a:rPr>
              <a:t>respectivo del tributo. </a:t>
            </a:r>
            <a:endParaRPr lang="es-MX" sz="2200" dirty="0">
              <a:latin typeface="Candara" pitchFamily="34" charset="0"/>
            </a:endParaRPr>
          </a:p>
        </p:txBody>
      </p:sp>
      <p:sp>
        <p:nvSpPr>
          <p:cNvPr id="4" name="3 Rectángulo"/>
          <p:cNvSpPr/>
          <p:nvPr/>
        </p:nvSpPr>
        <p:spPr>
          <a:xfrm>
            <a:off x="1054736" y="3717032"/>
            <a:ext cx="7701275" cy="954107"/>
          </a:xfrm>
          <a:prstGeom prst="rect">
            <a:avLst/>
          </a:prstGeom>
        </p:spPr>
        <p:txBody>
          <a:bodyPr wrap="none">
            <a:spAutoFit/>
          </a:bodyPr>
          <a:lstStyle/>
          <a:p>
            <a:r>
              <a:rPr lang="es-MX" sz="2800" dirty="0" smtClean="0">
                <a:latin typeface="Byington" pitchFamily="2" charset="0"/>
              </a:rPr>
              <a:t>LEY DEL NOTARIADO Y CÓDIGO FISCAL</a:t>
            </a:r>
          </a:p>
          <a:p>
            <a:r>
              <a:rPr lang="es-MX" sz="2800" dirty="0" smtClean="0">
                <a:latin typeface="Byington" pitchFamily="2" charset="0"/>
              </a:rPr>
              <a:t>DE QUERÉTARO.</a:t>
            </a:r>
            <a:endParaRPr lang="es-MX" dirty="0"/>
          </a:p>
        </p:txBody>
      </p:sp>
      <p:sp>
        <p:nvSpPr>
          <p:cNvPr id="5" name="4 Rectángulo"/>
          <p:cNvSpPr/>
          <p:nvPr/>
        </p:nvSpPr>
        <p:spPr>
          <a:xfrm>
            <a:off x="323528" y="5445224"/>
            <a:ext cx="3909086" cy="1261884"/>
          </a:xfrm>
          <a:prstGeom prst="rect">
            <a:avLst/>
          </a:prstGeom>
        </p:spPr>
        <p:txBody>
          <a:bodyPr wrap="square">
            <a:spAutoFit/>
          </a:bodyPr>
          <a:lstStyle/>
          <a:p>
            <a:pPr algn="just"/>
            <a:r>
              <a:rPr lang="es-MX" sz="3200" dirty="0" smtClean="0">
                <a:latin typeface="Candara" pitchFamily="34" charset="0"/>
              </a:rPr>
              <a:t>Es auxiliar </a:t>
            </a:r>
            <a:r>
              <a:rPr lang="es-MX" sz="2200" dirty="0">
                <a:latin typeface="Candara" pitchFamily="34" charset="0"/>
              </a:rPr>
              <a:t>del fisco estatal y responsable solidario de la obligación </a:t>
            </a:r>
            <a:r>
              <a:rPr lang="es-MX" sz="2200" dirty="0" smtClean="0">
                <a:latin typeface="Candara" pitchFamily="34" charset="0"/>
              </a:rPr>
              <a:t>tributaria.</a:t>
            </a:r>
            <a:endParaRPr lang="es-MX" sz="2200" dirty="0">
              <a:latin typeface="Candara" pitchFamily="34" charset="0"/>
            </a:endParaRPr>
          </a:p>
        </p:txBody>
      </p:sp>
      <p:pic>
        <p:nvPicPr>
          <p:cNvPr id="13" name="Imagen 67" descr="icono.pn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473913" y="3576398"/>
            <a:ext cx="525176" cy="48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Elipse 43"/>
          <p:cNvSpPr/>
          <p:nvPr/>
        </p:nvSpPr>
        <p:spPr bwMode="auto">
          <a:xfrm>
            <a:off x="447680" y="3673515"/>
            <a:ext cx="561975" cy="566737"/>
          </a:xfrm>
          <a:prstGeom prst="ellipse">
            <a:avLst/>
          </a:prstGeom>
          <a:solidFill>
            <a:srgbClr val="8AC665"/>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fontAlgn="auto">
              <a:spcBef>
                <a:spcPts val="0"/>
              </a:spcBef>
              <a:spcAft>
                <a:spcPts val="0"/>
              </a:spcAft>
              <a:defRPr/>
            </a:pPr>
            <a:endParaRPr lang="es-ES" sz="3200" dirty="0"/>
          </a:p>
        </p:txBody>
      </p:sp>
      <p:pic>
        <p:nvPicPr>
          <p:cNvPr id="16" name="Imagen 67" descr="icono.pn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506979" y="3765017"/>
            <a:ext cx="459044" cy="427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16 Rectángulo"/>
          <p:cNvSpPr/>
          <p:nvPr/>
        </p:nvSpPr>
        <p:spPr>
          <a:xfrm>
            <a:off x="540045" y="732090"/>
            <a:ext cx="1080120" cy="923330"/>
          </a:xfrm>
          <a:prstGeom prst="rect">
            <a:avLst/>
          </a:prstGeom>
        </p:spPr>
        <p:txBody>
          <a:bodyPr wrap="square">
            <a:spAutoFit/>
          </a:bodyPr>
          <a:lstStyle/>
          <a:p>
            <a:r>
              <a:rPr lang="es-MX" sz="5400" b="1" dirty="0">
                <a:solidFill>
                  <a:schemeClr val="bg1"/>
                </a:solidFill>
                <a:effectLst>
                  <a:outerShdw blurRad="38100" dist="38100" dir="2700000" algn="tl">
                    <a:srgbClr val="000000">
                      <a:alpha val="43137"/>
                    </a:srgbClr>
                  </a:outerShdw>
                </a:effectLst>
                <a:latin typeface="Candara" pitchFamily="34" charset="0"/>
              </a:rPr>
              <a:t>PC</a:t>
            </a:r>
          </a:p>
        </p:txBody>
      </p:sp>
      <p:sp>
        <p:nvSpPr>
          <p:cNvPr id="14" name="13 CuadroTexto"/>
          <p:cNvSpPr txBox="1"/>
          <p:nvPr/>
        </p:nvSpPr>
        <p:spPr>
          <a:xfrm>
            <a:off x="323528" y="1719659"/>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Tree>
    <p:extLst>
      <p:ext uri="{BB962C8B-B14F-4D97-AF65-F5344CB8AC3E}">
        <p14:creationId xmlns:p14="http://schemas.microsoft.com/office/powerpoint/2010/main" val="1562516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11 Grupo"/>
          <p:cNvGrpSpPr/>
          <p:nvPr/>
        </p:nvGrpSpPr>
        <p:grpSpPr>
          <a:xfrm>
            <a:off x="213522" y="0"/>
            <a:ext cx="8712968" cy="3068149"/>
            <a:chOff x="398697" y="460884"/>
            <a:chExt cx="8358187" cy="2986346"/>
          </a:xfrm>
        </p:grpSpPr>
        <p:grpSp>
          <p:nvGrpSpPr>
            <p:cNvPr id="10" name="9 Grupo"/>
            <p:cNvGrpSpPr/>
            <p:nvPr/>
          </p:nvGrpSpPr>
          <p:grpSpPr>
            <a:xfrm>
              <a:off x="398697" y="460884"/>
              <a:ext cx="8358187" cy="2986346"/>
              <a:chOff x="414856" y="548015"/>
              <a:chExt cx="8358187" cy="3496816"/>
            </a:xfrm>
          </p:grpSpPr>
          <p:grpSp>
            <p:nvGrpSpPr>
              <p:cNvPr id="4" name="Agrupar 26"/>
              <p:cNvGrpSpPr>
                <a:grpSpLocks/>
              </p:cNvGrpSpPr>
              <p:nvPr/>
            </p:nvGrpSpPr>
            <p:grpSpPr bwMode="auto">
              <a:xfrm>
                <a:off x="414856" y="548015"/>
                <a:ext cx="8358187" cy="3496816"/>
                <a:chOff x="439738" y="2126144"/>
                <a:chExt cx="8358187" cy="805778"/>
              </a:xfrm>
            </p:grpSpPr>
            <p:pic>
              <p:nvPicPr>
                <p:cNvPr id="5" name="Imagen 23" descr="Artboard 6 copy@2x.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9738" y="2126144"/>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2440250"/>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grpSp>
          <p:sp>
            <p:nvSpPr>
              <p:cNvPr id="9" name="8 Rectángulo"/>
              <p:cNvSpPr/>
              <p:nvPr/>
            </p:nvSpPr>
            <p:spPr>
              <a:xfrm>
                <a:off x="2569941" y="747776"/>
                <a:ext cx="5900386" cy="462722"/>
              </a:xfrm>
              <a:prstGeom prst="rect">
                <a:avLst/>
              </a:prstGeom>
            </p:spPr>
            <p:txBody>
              <a:bodyPr wrap="square">
                <a:spAutoFit/>
              </a:bodyPr>
              <a:lstStyle/>
              <a:p>
                <a:pPr algn="just">
                  <a:lnSpc>
                    <a:spcPct val="80000"/>
                  </a:lnSpc>
                </a:pPr>
                <a:endParaRPr lang="es-MX" sz="2400" dirty="0">
                  <a:latin typeface="+mj-lt"/>
                </a:endParaRPr>
              </a:p>
            </p:txBody>
          </p:sp>
        </p:grpSp>
        <p:pic>
          <p:nvPicPr>
            <p:cNvPr id="11" name="Imagen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1408" y="712354"/>
              <a:ext cx="927239" cy="92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1 CuadroTexto"/>
          <p:cNvSpPr txBox="1"/>
          <p:nvPr/>
        </p:nvSpPr>
        <p:spPr>
          <a:xfrm>
            <a:off x="3851920" y="565773"/>
            <a:ext cx="184731" cy="369332"/>
          </a:xfrm>
          <a:prstGeom prst="rect">
            <a:avLst/>
          </a:prstGeom>
          <a:noFill/>
        </p:spPr>
        <p:txBody>
          <a:bodyPr wrap="none" rtlCol="0">
            <a:spAutoFit/>
          </a:bodyPr>
          <a:lstStyle/>
          <a:p>
            <a:endParaRPr lang="es-MX" dirty="0"/>
          </a:p>
        </p:txBody>
      </p:sp>
      <p:sp>
        <p:nvSpPr>
          <p:cNvPr id="3" name="2 CuadroTexto"/>
          <p:cNvSpPr txBox="1"/>
          <p:nvPr/>
        </p:nvSpPr>
        <p:spPr>
          <a:xfrm>
            <a:off x="2460084" y="21161"/>
            <a:ext cx="6276094" cy="3046988"/>
          </a:xfrm>
          <a:prstGeom prst="rect">
            <a:avLst/>
          </a:prstGeom>
          <a:noFill/>
        </p:spPr>
        <p:txBody>
          <a:bodyPr wrap="square" rtlCol="0">
            <a:spAutoFit/>
          </a:bodyPr>
          <a:lstStyle/>
          <a:p>
            <a:pPr algn="just">
              <a:lnSpc>
                <a:spcPct val="80000"/>
              </a:lnSpc>
            </a:pPr>
            <a:r>
              <a:rPr lang="es-MX" sz="2400" dirty="0"/>
              <a:t>DERECHOS POR INSCRIPCIÓN EN EL REGISTRO PÚBLICO DE LA PROPIEDAD EN EL ESTADO DE MORELOS. EL PLAZO PARA PROMOVER EL JUICIO DE AMPARO CONTRA EL ARTÍCULO 77 DE LA LEY GENERAL DE HACIENDA DE LA ENTIDAD, DEBE COMPUTARSE A PARTIR DE QUE EL NOTARIO PÚBLICO HAGA LA RETENCIÓN CORRESPONDIENTE, SIEMPRE QUE SE ACREDITE QUE EL QUEJOSO TUVO PLENO CONOCIMIENTO DE SU APLICACIÓN.</a:t>
            </a:r>
          </a:p>
        </p:txBody>
      </p:sp>
      <p:sp>
        <p:nvSpPr>
          <p:cNvPr id="7" name="6 Rectángulo"/>
          <p:cNvSpPr/>
          <p:nvPr/>
        </p:nvSpPr>
        <p:spPr>
          <a:xfrm>
            <a:off x="4164178" y="4751784"/>
            <a:ext cx="4572000" cy="1298817"/>
          </a:xfrm>
          <a:prstGeom prst="rect">
            <a:avLst/>
          </a:prstGeom>
        </p:spPr>
        <p:txBody>
          <a:bodyPr>
            <a:spAutoFit/>
          </a:bodyPr>
          <a:lstStyle/>
          <a:p>
            <a:pPr algn="just">
              <a:lnSpc>
                <a:spcPct val="80000"/>
              </a:lnSpc>
            </a:pPr>
            <a:r>
              <a:rPr lang="es-MX" sz="3200" dirty="0" smtClean="0">
                <a:latin typeface="Candara" pitchFamily="34" charset="0"/>
              </a:rPr>
              <a:t>LA RETENCIÓN </a:t>
            </a:r>
            <a:r>
              <a:rPr lang="es-MX" sz="2200" dirty="0" smtClean="0">
                <a:latin typeface="Candara" pitchFamily="34" charset="0"/>
              </a:rPr>
              <a:t>constituye </a:t>
            </a:r>
            <a:r>
              <a:rPr lang="es-MX" sz="2200" dirty="0">
                <a:latin typeface="Candara" pitchFamily="34" charset="0"/>
              </a:rPr>
              <a:t>el primer acto de aplicación </a:t>
            </a:r>
            <a:r>
              <a:rPr lang="es-MX" sz="2200" dirty="0" smtClean="0">
                <a:latin typeface="Candara" pitchFamily="34" charset="0"/>
              </a:rPr>
              <a:t>para </a:t>
            </a:r>
            <a:r>
              <a:rPr lang="es-MX" sz="2200" dirty="0">
                <a:latin typeface="Candara" pitchFamily="34" charset="0"/>
              </a:rPr>
              <a:t>efectos de la procedencia del juicio de </a:t>
            </a:r>
            <a:r>
              <a:rPr lang="es-MX" sz="2200" dirty="0" smtClean="0">
                <a:latin typeface="Candara" pitchFamily="34" charset="0"/>
              </a:rPr>
              <a:t>amparo.</a:t>
            </a:r>
            <a:endParaRPr lang="es-MX" sz="2200" dirty="0">
              <a:latin typeface="Candara" pitchFamily="34" charset="0"/>
            </a:endParaRPr>
          </a:p>
        </p:txBody>
      </p:sp>
      <p:sp>
        <p:nvSpPr>
          <p:cNvPr id="8" name="7 Rectángulo"/>
          <p:cNvSpPr/>
          <p:nvPr/>
        </p:nvSpPr>
        <p:spPr>
          <a:xfrm>
            <a:off x="928197" y="3356992"/>
            <a:ext cx="5022304" cy="1298817"/>
          </a:xfrm>
          <a:prstGeom prst="rect">
            <a:avLst/>
          </a:prstGeom>
        </p:spPr>
        <p:txBody>
          <a:bodyPr wrap="square">
            <a:spAutoFit/>
          </a:bodyPr>
          <a:lstStyle/>
          <a:p>
            <a:pPr algn="just">
              <a:lnSpc>
                <a:spcPct val="80000"/>
              </a:lnSpc>
            </a:pPr>
            <a:r>
              <a:rPr lang="es-MX" sz="3200" dirty="0" smtClean="0">
                <a:latin typeface="Candara" pitchFamily="34" charset="0"/>
              </a:rPr>
              <a:t>El NOTARIO </a:t>
            </a:r>
            <a:r>
              <a:rPr lang="es-MX" sz="2200" dirty="0" smtClean="0">
                <a:latin typeface="Candara" pitchFamily="34" charset="0"/>
              </a:rPr>
              <a:t>es auxiliar </a:t>
            </a:r>
            <a:r>
              <a:rPr lang="es-MX" sz="2200" dirty="0">
                <a:latin typeface="Candara" pitchFamily="34" charset="0"/>
              </a:rPr>
              <a:t>de la administración pública en la recaudación de los derechos por el Registro Público de la </a:t>
            </a:r>
            <a:r>
              <a:rPr lang="es-MX" sz="2200" dirty="0" smtClean="0">
                <a:latin typeface="Candara" pitchFamily="34" charset="0"/>
              </a:rPr>
              <a:t>Propiedad.</a:t>
            </a:r>
            <a:endParaRPr lang="es-MX" sz="2200" dirty="0">
              <a:latin typeface="Candara" pitchFamily="34" charset="0"/>
            </a:endParaRPr>
          </a:p>
        </p:txBody>
      </p:sp>
      <p:pic>
        <p:nvPicPr>
          <p:cNvPr id="16"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551062" y="3356992"/>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701542" y="4751784"/>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17 CuadroTexto"/>
          <p:cNvSpPr txBox="1"/>
          <p:nvPr/>
        </p:nvSpPr>
        <p:spPr>
          <a:xfrm>
            <a:off x="488653" y="1314926"/>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9" name="18 CuadroTexto"/>
          <p:cNvSpPr txBox="1"/>
          <p:nvPr/>
        </p:nvSpPr>
        <p:spPr>
          <a:xfrm>
            <a:off x="213869" y="1838146"/>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
        <p:nvSpPr>
          <p:cNvPr id="13" name="12 CuadroTexto"/>
          <p:cNvSpPr txBox="1"/>
          <p:nvPr/>
        </p:nvSpPr>
        <p:spPr>
          <a:xfrm>
            <a:off x="1092481" y="6187537"/>
            <a:ext cx="4607352" cy="584775"/>
          </a:xfrm>
          <a:prstGeom prst="rect">
            <a:avLst/>
          </a:prstGeom>
          <a:noFill/>
        </p:spPr>
        <p:txBody>
          <a:bodyPr wrap="none" rtlCol="0">
            <a:spAutoFit/>
          </a:bodyPr>
          <a:lstStyle/>
          <a:p>
            <a:r>
              <a:rPr lang="es-MX" sz="3200" dirty="0" smtClean="0">
                <a:latin typeface="Candara" pitchFamily="34" charset="0"/>
              </a:rPr>
              <a:t>PLENO </a:t>
            </a:r>
            <a:r>
              <a:rPr lang="es-MX" sz="2200" dirty="0" smtClean="0">
                <a:latin typeface="Candara" pitchFamily="34" charset="0"/>
              </a:rPr>
              <a:t>conocimiento del quejoso.</a:t>
            </a:r>
            <a:endParaRPr lang="es-MX" sz="2200" dirty="0">
              <a:latin typeface="Candara" pitchFamily="34" charset="0"/>
            </a:endParaRPr>
          </a:p>
        </p:txBody>
      </p:sp>
      <p:pic>
        <p:nvPicPr>
          <p:cNvPr id="20" name="Imagen 67" descr="icono.png"/>
          <p:cNvPicPr>
            <a:picLocks noChangeAspect="1"/>
          </p:cNvPicPr>
          <p:nvPr/>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653453" y="6192743"/>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5357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12 Grupo"/>
          <p:cNvGrpSpPr/>
          <p:nvPr/>
        </p:nvGrpSpPr>
        <p:grpSpPr>
          <a:xfrm>
            <a:off x="-108520" y="0"/>
            <a:ext cx="9144000" cy="3501008"/>
            <a:chOff x="-108520" y="692696"/>
            <a:chExt cx="9144000" cy="3672408"/>
          </a:xfrm>
        </p:grpSpPr>
        <p:grpSp>
          <p:nvGrpSpPr>
            <p:cNvPr id="12" name="11 Grupo"/>
            <p:cNvGrpSpPr/>
            <p:nvPr/>
          </p:nvGrpSpPr>
          <p:grpSpPr>
            <a:xfrm>
              <a:off x="-108520" y="692696"/>
              <a:ext cx="9144000" cy="3672408"/>
              <a:chOff x="-14943" y="980728"/>
              <a:chExt cx="9144000" cy="3672408"/>
            </a:xfrm>
          </p:grpSpPr>
          <p:grpSp>
            <p:nvGrpSpPr>
              <p:cNvPr id="4" name="Agrupar 27"/>
              <p:cNvGrpSpPr>
                <a:grpSpLocks/>
              </p:cNvGrpSpPr>
              <p:nvPr/>
            </p:nvGrpSpPr>
            <p:grpSpPr bwMode="auto">
              <a:xfrm>
                <a:off x="-14943" y="980728"/>
                <a:ext cx="9144000" cy="3672408"/>
                <a:chOff x="0" y="3081179"/>
                <a:chExt cx="9144000" cy="1125837"/>
              </a:xfrm>
            </p:grpSpPr>
            <p:pic>
              <p:nvPicPr>
                <p:cNvPr id="5" name="Imagen 15" descr="Artboard 6 copy 2@2x.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738" y="3081179"/>
                  <a:ext cx="8358187" cy="805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38"/>
                <p:cNvSpPr txBox="1">
                  <a:spLocks/>
                </p:cNvSpPr>
                <p:nvPr/>
              </p:nvSpPr>
              <p:spPr bwMode="auto">
                <a:xfrm>
                  <a:off x="2657231" y="3389728"/>
                  <a:ext cx="5775570" cy="314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560388" eaLnBrk="0" hangingPunct="0">
                    <a:defRPr sz="2400">
                      <a:solidFill>
                        <a:schemeClr val="tx1"/>
                      </a:solidFill>
                      <a:latin typeface="Calibri" pitchFamily="34" charset="0"/>
                      <a:ea typeface="MS PGothic" pitchFamily="34" charset="-128"/>
                    </a:defRPr>
                  </a:lvl1pPr>
                  <a:lvl2pPr marL="742950" indent="-285750" defTabSz="560388" eaLnBrk="0" hangingPunct="0">
                    <a:defRPr sz="2400">
                      <a:solidFill>
                        <a:schemeClr val="tx1"/>
                      </a:solidFill>
                      <a:latin typeface="Calibri" pitchFamily="34" charset="0"/>
                      <a:ea typeface="MS PGothic" pitchFamily="34" charset="-128"/>
                    </a:defRPr>
                  </a:lvl2pPr>
                  <a:lvl3pPr marL="1143000" indent="-228600" defTabSz="560388" eaLnBrk="0" hangingPunct="0">
                    <a:defRPr sz="2400">
                      <a:solidFill>
                        <a:schemeClr val="tx1"/>
                      </a:solidFill>
                      <a:latin typeface="Calibri" pitchFamily="34" charset="0"/>
                      <a:ea typeface="MS PGothic" pitchFamily="34" charset="-128"/>
                    </a:defRPr>
                  </a:lvl3pPr>
                  <a:lvl4pPr marL="1600200" indent="-228600" defTabSz="560388" eaLnBrk="0" hangingPunct="0">
                    <a:defRPr sz="2400">
                      <a:solidFill>
                        <a:schemeClr val="tx1"/>
                      </a:solidFill>
                      <a:latin typeface="Calibri" pitchFamily="34" charset="0"/>
                      <a:ea typeface="MS PGothic" pitchFamily="34" charset="-128"/>
                    </a:defRPr>
                  </a:lvl4pPr>
                  <a:lvl5pPr marL="2057400" indent="-228600" defTabSz="560388" eaLnBrk="0" hangingPunct="0">
                    <a:defRPr sz="2400">
                      <a:solidFill>
                        <a:schemeClr val="tx1"/>
                      </a:solidFill>
                      <a:latin typeface="Calibri" pitchFamily="34" charset="0"/>
                      <a:ea typeface="MS PGothic" pitchFamily="34" charset="-128"/>
                    </a:defRPr>
                  </a:lvl5pPr>
                  <a:lvl6pPr marL="25146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560388"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nSpc>
                      <a:spcPct val="80000"/>
                    </a:lnSpc>
                  </a:pPr>
                  <a:endParaRPr lang="es-MX" sz="1400" dirty="0">
                    <a:latin typeface="Arial" pitchFamily="34" charset="0"/>
                    <a:cs typeface="Arial" pitchFamily="34" charset="0"/>
                  </a:endParaRPr>
                </a:p>
              </p:txBody>
            </p:sp>
            <p:pic>
              <p:nvPicPr>
                <p:cNvPr id="8" name="Imagen 19" descr="Sombra.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23834"/>
                  <a:ext cx="9144000" cy="58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8 Rectángulo"/>
              <p:cNvSpPr/>
              <p:nvPr/>
            </p:nvSpPr>
            <p:spPr>
              <a:xfrm>
                <a:off x="2652405" y="1066703"/>
                <a:ext cx="5890152" cy="395173"/>
              </a:xfrm>
              <a:prstGeom prst="rect">
                <a:avLst/>
              </a:prstGeom>
            </p:spPr>
            <p:txBody>
              <a:bodyPr wrap="square">
                <a:spAutoFit/>
              </a:bodyPr>
              <a:lstStyle/>
              <a:p>
                <a:pPr algn="just">
                  <a:lnSpc>
                    <a:spcPct val="80000"/>
                  </a:lnSpc>
                </a:pPr>
                <a:endParaRPr lang="es-MX" sz="2400" dirty="0"/>
              </a:p>
            </p:txBody>
          </p:sp>
        </p:grpSp>
        <p:pic>
          <p:nvPicPr>
            <p:cNvPr id="10" name="Imagen 4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1739" y="778671"/>
              <a:ext cx="927239" cy="92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1 Rectángulo"/>
          <p:cNvSpPr/>
          <p:nvPr/>
        </p:nvSpPr>
        <p:spPr>
          <a:xfrm>
            <a:off x="2484763" y="227783"/>
            <a:ext cx="6038281" cy="2160591"/>
          </a:xfrm>
          <a:prstGeom prst="rect">
            <a:avLst/>
          </a:prstGeom>
        </p:spPr>
        <p:txBody>
          <a:bodyPr wrap="square">
            <a:spAutoFit/>
          </a:bodyPr>
          <a:lstStyle/>
          <a:p>
            <a:pPr algn="just">
              <a:lnSpc>
                <a:spcPct val="80000"/>
              </a:lnSpc>
            </a:pPr>
            <a:r>
              <a:rPr lang="es-MX" sz="2400" dirty="0"/>
              <a:t>SUSPENSIÓN EN AMPARO. ES INNECESARIO FIJAR GARANTÍA PARA QUE SIGA SURTIENDO EFECTOS CUANDO SE RECLAMA EL PROCEDIMIENTO PARA DESIGNAR NOTARIOS PÚBLICOS Y SE CONCEDE LA MEDIDA CAUTELAR ÚNICAMENTE RESPECTO DE LA ETAPA CONCLUSIVA </a:t>
            </a:r>
            <a:r>
              <a:rPr lang="es-MX" sz="2400" dirty="0" smtClean="0"/>
              <a:t>RELATIVA.</a:t>
            </a:r>
            <a:endParaRPr lang="es-MX" sz="2400" dirty="0"/>
          </a:p>
        </p:txBody>
      </p:sp>
      <p:sp>
        <p:nvSpPr>
          <p:cNvPr id="3" name="2 Rectángulo"/>
          <p:cNvSpPr/>
          <p:nvPr/>
        </p:nvSpPr>
        <p:spPr>
          <a:xfrm>
            <a:off x="773832" y="3241127"/>
            <a:ext cx="7749212" cy="954107"/>
          </a:xfrm>
          <a:prstGeom prst="rect">
            <a:avLst/>
          </a:prstGeom>
        </p:spPr>
        <p:txBody>
          <a:bodyPr wrap="square">
            <a:spAutoFit/>
          </a:bodyPr>
          <a:lstStyle/>
          <a:p>
            <a:pPr algn="just"/>
            <a:r>
              <a:rPr lang="es-MX" sz="3200" dirty="0" smtClean="0">
                <a:latin typeface="Candara" pitchFamily="34" charset="0"/>
              </a:rPr>
              <a:t>NO EXISTE AÚN UN DERECHO AFECTADO</a:t>
            </a:r>
            <a:r>
              <a:rPr lang="es-MX" sz="2400" dirty="0" smtClean="0">
                <a:latin typeface="Candara" pitchFamily="34" charset="0"/>
              </a:rPr>
              <a:t>, </a:t>
            </a:r>
            <a:r>
              <a:rPr lang="es-MX" sz="2400" dirty="0">
                <a:latin typeface="Candara" pitchFamily="34" charset="0"/>
              </a:rPr>
              <a:t>sino una expectativa de </a:t>
            </a:r>
            <a:r>
              <a:rPr lang="es-MX" sz="2400" dirty="0" smtClean="0">
                <a:latin typeface="Candara" pitchFamily="34" charset="0"/>
              </a:rPr>
              <a:t>derecho.</a:t>
            </a:r>
            <a:endParaRPr lang="es-MX" sz="2400" dirty="0">
              <a:latin typeface="Candara" pitchFamily="34" charset="0"/>
            </a:endParaRPr>
          </a:p>
        </p:txBody>
      </p:sp>
      <p:sp>
        <p:nvSpPr>
          <p:cNvPr id="7" name="6 Rectángulo"/>
          <p:cNvSpPr/>
          <p:nvPr/>
        </p:nvSpPr>
        <p:spPr>
          <a:xfrm>
            <a:off x="2419243" y="4882152"/>
            <a:ext cx="6130577" cy="954107"/>
          </a:xfrm>
          <a:prstGeom prst="rect">
            <a:avLst/>
          </a:prstGeom>
        </p:spPr>
        <p:txBody>
          <a:bodyPr wrap="square">
            <a:spAutoFit/>
          </a:bodyPr>
          <a:lstStyle/>
          <a:p>
            <a:pPr algn="just"/>
            <a:r>
              <a:rPr lang="es-MX" sz="3200" dirty="0" smtClean="0">
                <a:latin typeface="Candara" pitchFamily="34" charset="0"/>
              </a:rPr>
              <a:t>NO SE CAUSAN DAÑOS </a:t>
            </a:r>
            <a:r>
              <a:rPr lang="es-MX" sz="2400" dirty="0" smtClean="0">
                <a:latin typeface="Candara" pitchFamily="34" charset="0"/>
              </a:rPr>
              <a:t>y perjuicios </a:t>
            </a:r>
          </a:p>
          <a:p>
            <a:pPr algn="just"/>
            <a:r>
              <a:rPr lang="es-MX" sz="2400" dirty="0" smtClean="0">
                <a:latin typeface="Candara" pitchFamily="34" charset="0"/>
              </a:rPr>
              <a:t>de </a:t>
            </a:r>
            <a:r>
              <a:rPr lang="es-MX" sz="2400" dirty="0">
                <a:latin typeface="Candara" pitchFamily="34" charset="0"/>
              </a:rPr>
              <a:t>difícil reparación a dichos terceros.</a:t>
            </a:r>
          </a:p>
        </p:txBody>
      </p:sp>
      <p:pic>
        <p:nvPicPr>
          <p:cNvPr id="14" name="Imagen 67" descr="icono.png"/>
          <p:cNvPicPr>
            <a:picLocks noChangeAspect="1"/>
          </p:cNvPicPr>
          <p:nvPr/>
        </p:nvPicPr>
        <p:blipFill>
          <a:blip r:embed="rId5" cstate="print">
            <a:duotone>
              <a:prstClr val="black"/>
              <a:schemeClr val="accent3">
                <a:tint val="45000"/>
                <a:satMod val="400000"/>
              </a:schemeClr>
            </a:duotone>
            <a:extLst>
              <a:ext uri="{BEBA8EAE-BF5A-486C-A8C5-ECC9F3942E4B}">
                <a14:imgProps xmlns:a14="http://schemas.microsoft.com/office/drawing/2010/main">
                  <a14:imgLayer r:embed="rId6">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333178" y="3398845"/>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Imagen 67" descr="icono.png"/>
          <p:cNvPicPr>
            <a:picLocks noChangeAspect="1"/>
          </p:cNvPicPr>
          <p:nvPr/>
        </p:nvPicPr>
        <p:blipFill>
          <a:blip r:embed="rId5" cstate="print">
            <a:duotone>
              <a:prstClr val="black"/>
              <a:schemeClr val="accent3">
                <a:tint val="45000"/>
                <a:satMod val="400000"/>
              </a:schemeClr>
            </a:duotone>
            <a:extLst>
              <a:ext uri="{BEBA8EAE-BF5A-486C-A8C5-ECC9F3942E4B}">
                <a14:imgProps xmlns:a14="http://schemas.microsoft.com/office/drawing/2010/main">
                  <a14:imgLayer r:embed="rId6">
                    <a14:imgEffect>
                      <a14:colorTemperature colorTemp="11500"/>
                    </a14:imgEffect>
                    <a14:imgEffect>
                      <a14:saturation sat="165000"/>
                    </a14:imgEffect>
                  </a14:imgLayer>
                </a14:imgProps>
              </a:ext>
              <a:ext uri="{28A0092B-C50C-407E-A947-70E740481C1C}">
                <a14:useLocalDpi xmlns:a14="http://schemas.microsoft.com/office/drawing/2010/main" val="0"/>
              </a:ext>
            </a:extLst>
          </a:blip>
          <a:srcRect/>
          <a:stretch>
            <a:fillRect/>
          </a:stretch>
        </p:blipFill>
        <p:spPr bwMode="auto">
          <a:xfrm>
            <a:off x="1868364" y="5031904"/>
            <a:ext cx="366712" cy="341312"/>
          </a:xfrm>
          <a:prstGeom prst="rect">
            <a:avLst/>
          </a:prstGeom>
          <a:noFill/>
          <a:ln>
            <a:noFill/>
          </a:ln>
          <a:effectLst>
            <a:glow rad="63500">
              <a:schemeClr val="accent3">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15 CuadroTexto"/>
          <p:cNvSpPr txBox="1"/>
          <p:nvPr/>
        </p:nvSpPr>
        <p:spPr>
          <a:xfrm>
            <a:off x="603441" y="991251"/>
            <a:ext cx="903837" cy="523220"/>
          </a:xfrm>
          <a:prstGeom prst="rect">
            <a:avLst/>
          </a:prstGeom>
          <a:noFill/>
        </p:spPr>
        <p:txBody>
          <a:bodyPr wrap="none" rtlCol="0">
            <a:spAutoFit/>
          </a:bodyPr>
          <a:lstStyle/>
          <a:p>
            <a:r>
              <a:rPr lang="es-MX" sz="2800" b="1" dirty="0" smtClean="0">
                <a:solidFill>
                  <a:schemeClr val="bg1"/>
                </a:solidFill>
                <a:effectLst>
                  <a:outerShdw blurRad="38100" dist="38100" dir="2700000" algn="tl">
                    <a:srgbClr val="000000">
                      <a:alpha val="43137"/>
                    </a:srgbClr>
                  </a:outerShdw>
                </a:effectLst>
              </a:rPr>
              <a:t>SCJN</a:t>
            </a:r>
            <a:endParaRPr lang="es-MX" sz="2800" b="1" dirty="0">
              <a:solidFill>
                <a:schemeClr val="bg1"/>
              </a:solidFill>
              <a:effectLst>
                <a:outerShdw blurRad="38100" dist="38100" dir="2700000" algn="tl">
                  <a:srgbClr val="000000">
                    <a:alpha val="43137"/>
                  </a:srgbClr>
                </a:outerShdw>
              </a:effectLst>
            </a:endParaRPr>
          </a:p>
        </p:txBody>
      </p:sp>
      <p:sp>
        <p:nvSpPr>
          <p:cNvPr id="17" name="16 CuadroTexto"/>
          <p:cNvSpPr txBox="1"/>
          <p:nvPr/>
        </p:nvSpPr>
        <p:spPr>
          <a:xfrm>
            <a:off x="324727" y="1572233"/>
            <a:ext cx="1571264" cy="646331"/>
          </a:xfrm>
          <a:prstGeom prst="rect">
            <a:avLst/>
          </a:prstGeom>
          <a:noFill/>
        </p:spPr>
        <p:txBody>
          <a:bodyPr wrap="none" rtlCol="0">
            <a:spAutoFit/>
          </a:bodyPr>
          <a:lstStyle/>
          <a:p>
            <a:r>
              <a:rPr lang="es-MX" b="1" dirty="0" smtClean="0">
                <a:solidFill>
                  <a:schemeClr val="bg1"/>
                </a:solidFill>
              </a:rPr>
              <a:t>Jurisprudencia</a:t>
            </a:r>
          </a:p>
          <a:p>
            <a:endParaRPr lang="es-MX" b="1" dirty="0">
              <a:solidFill>
                <a:schemeClr val="bg1"/>
              </a:solidFill>
            </a:endParaRPr>
          </a:p>
        </p:txBody>
      </p:sp>
    </p:spTree>
    <p:extLst>
      <p:ext uri="{BB962C8B-B14F-4D97-AF65-F5344CB8AC3E}">
        <p14:creationId xmlns:p14="http://schemas.microsoft.com/office/powerpoint/2010/main" val="2410824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1085</TotalTime>
  <Words>2170</Words>
  <Application>Microsoft Office PowerPoint</Application>
  <PresentationFormat>On-screen Show (4:3)</PresentationFormat>
  <Paragraphs>193</Paragraphs>
  <Slides>28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MS PGothic</vt:lpstr>
      <vt:lpstr>Arial</vt:lpstr>
      <vt:lpstr>Byington</vt:lpstr>
      <vt:lpstr>Calibri</vt:lpstr>
      <vt:lpstr>Candara</vt:lpstr>
      <vt:lpstr>Vijaya</vt:lpstr>
      <vt:lpstr>Wingdings</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Norma Angelica Mora Garcia</dc:creator>
  <cp:lastModifiedBy>Hewlett-Packard Company</cp:lastModifiedBy>
  <cp:revision>92</cp:revision>
  <cp:lastPrinted>2018-07-20T15:54:29Z</cp:lastPrinted>
  <dcterms:created xsi:type="dcterms:W3CDTF">2018-07-17T16:26:58Z</dcterms:created>
  <dcterms:modified xsi:type="dcterms:W3CDTF">2018-07-20T15:55:38Z</dcterms:modified>
</cp:coreProperties>
</file>