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56"/>
  </p:notesMasterIdLst>
  <p:sldIdLst>
    <p:sldId id="307" r:id="rId2"/>
    <p:sldId id="365" r:id="rId3"/>
    <p:sldId id="310" r:id="rId4"/>
    <p:sldId id="282" r:id="rId5"/>
    <p:sldId id="386" r:id="rId6"/>
    <p:sldId id="356" r:id="rId7"/>
    <p:sldId id="358" r:id="rId8"/>
    <p:sldId id="359" r:id="rId9"/>
    <p:sldId id="284" r:id="rId10"/>
    <p:sldId id="317" r:id="rId11"/>
    <p:sldId id="292" r:id="rId12"/>
    <p:sldId id="293" r:id="rId13"/>
    <p:sldId id="318" r:id="rId14"/>
    <p:sldId id="319" r:id="rId15"/>
    <p:sldId id="360" r:id="rId16"/>
    <p:sldId id="321" r:id="rId17"/>
    <p:sldId id="320" r:id="rId18"/>
    <p:sldId id="322" r:id="rId19"/>
    <p:sldId id="323" r:id="rId20"/>
    <p:sldId id="327" r:id="rId21"/>
    <p:sldId id="325" r:id="rId22"/>
    <p:sldId id="330" r:id="rId23"/>
    <p:sldId id="332" r:id="rId24"/>
    <p:sldId id="333" r:id="rId25"/>
    <p:sldId id="334" r:id="rId26"/>
    <p:sldId id="335" r:id="rId27"/>
    <p:sldId id="336" r:id="rId28"/>
    <p:sldId id="361" r:id="rId29"/>
    <p:sldId id="364" r:id="rId30"/>
    <p:sldId id="337" r:id="rId31"/>
    <p:sldId id="366" r:id="rId32"/>
    <p:sldId id="367" r:id="rId33"/>
    <p:sldId id="387" r:id="rId34"/>
    <p:sldId id="368" r:id="rId35"/>
    <p:sldId id="370" r:id="rId36"/>
    <p:sldId id="371" r:id="rId37"/>
    <p:sldId id="372" r:id="rId38"/>
    <p:sldId id="373" r:id="rId39"/>
    <p:sldId id="374" r:id="rId40"/>
    <p:sldId id="375" r:id="rId41"/>
    <p:sldId id="376" r:id="rId42"/>
    <p:sldId id="377" r:id="rId43"/>
    <p:sldId id="378" r:id="rId44"/>
    <p:sldId id="379" r:id="rId45"/>
    <p:sldId id="391" r:id="rId46"/>
    <p:sldId id="381" r:id="rId47"/>
    <p:sldId id="350" r:id="rId48"/>
    <p:sldId id="351" r:id="rId49"/>
    <p:sldId id="390" r:id="rId50"/>
    <p:sldId id="352" r:id="rId51"/>
    <p:sldId id="382" r:id="rId52"/>
    <p:sldId id="383" r:id="rId53"/>
    <p:sldId id="384" r:id="rId54"/>
    <p:sldId id="385" r:id="rId55"/>
  </p:sldIdLst>
  <p:sldSz cx="9144000" cy="6858000" type="screen4x3"/>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29" autoAdjust="0"/>
    <p:restoredTop sz="85842" autoAdjust="0"/>
  </p:normalViewPr>
  <p:slideViewPr>
    <p:cSldViewPr>
      <p:cViewPr varScale="1">
        <p:scale>
          <a:sx n="62" d="100"/>
          <a:sy n="62" d="100"/>
        </p:scale>
        <p:origin x="-5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6308" cy="465138"/>
          </a:xfrm>
          <a:prstGeom prst="rect">
            <a:avLst/>
          </a:prstGeom>
        </p:spPr>
        <p:txBody>
          <a:bodyPr vert="horz" lIns="91431" tIns="45716" rIns="91431" bIns="45716" rtlCol="0"/>
          <a:lstStyle>
            <a:lvl1pPr algn="l">
              <a:defRPr sz="1200"/>
            </a:lvl1pPr>
          </a:lstStyle>
          <a:p>
            <a:endParaRPr lang="es-MX"/>
          </a:p>
        </p:txBody>
      </p:sp>
      <p:sp>
        <p:nvSpPr>
          <p:cNvPr id="3" name="2 Marcador de fecha"/>
          <p:cNvSpPr>
            <a:spLocks noGrp="1"/>
          </p:cNvSpPr>
          <p:nvPr>
            <p:ph type="dt" idx="1"/>
          </p:nvPr>
        </p:nvSpPr>
        <p:spPr>
          <a:xfrm>
            <a:off x="3995361" y="0"/>
            <a:ext cx="3056308" cy="465138"/>
          </a:xfrm>
          <a:prstGeom prst="rect">
            <a:avLst/>
          </a:prstGeom>
        </p:spPr>
        <p:txBody>
          <a:bodyPr vert="horz" lIns="91431" tIns="45716" rIns="91431" bIns="45716" rtlCol="0"/>
          <a:lstStyle>
            <a:lvl1pPr algn="r">
              <a:defRPr sz="1200"/>
            </a:lvl1pPr>
          </a:lstStyle>
          <a:p>
            <a:fld id="{5A19DB96-79E6-40A7-B163-AC25D5793B05}" type="datetimeFigureOut">
              <a:rPr lang="es-MX" smtClean="0"/>
              <a:pPr/>
              <a:t>17/07/2018</a:t>
            </a:fld>
            <a:endParaRPr lang="es-MX"/>
          </a:p>
        </p:txBody>
      </p:sp>
      <p:sp>
        <p:nvSpPr>
          <p:cNvPr id="4" name="3 Marcador de imagen de diapositiva"/>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431" tIns="45716" rIns="91431" bIns="45716" rtlCol="0" anchor="ctr"/>
          <a:lstStyle/>
          <a:p>
            <a:endParaRPr lang="es-MX"/>
          </a:p>
        </p:txBody>
      </p:sp>
      <p:sp>
        <p:nvSpPr>
          <p:cNvPr id="5" name="4 Marcador de notas"/>
          <p:cNvSpPr>
            <a:spLocks noGrp="1"/>
          </p:cNvSpPr>
          <p:nvPr>
            <p:ph type="body" sz="quarter" idx="3"/>
          </p:nvPr>
        </p:nvSpPr>
        <p:spPr>
          <a:xfrm>
            <a:off x="704690" y="4421188"/>
            <a:ext cx="5643886" cy="4189412"/>
          </a:xfrm>
          <a:prstGeom prst="rect">
            <a:avLst/>
          </a:prstGeom>
        </p:spPr>
        <p:txBody>
          <a:bodyPr vert="horz" lIns="91431" tIns="45716" rIns="91431" bIns="4571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42376"/>
            <a:ext cx="3056308" cy="465138"/>
          </a:xfrm>
          <a:prstGeom prst="rect">
            <a:avLst/>
          </a:prstGeom>
        </p:spPr>
        <p:txBody>
          <a:bodyPr vert="horz" lIns="91431" tIns="45716" rIns="91431" bIns="45716"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95361" y="8842376"/>
            <a:ext cx="3056308" cy="465138"/>
          </a:xfrm>
          <a:prstGeom prst="rect">
            <a:avLst/>
          </a:prstGeom>
        </p:spPr>
        <p:txBody>
          <a:bodyPr vert="horz" lIns="91431" tIns="45716" rIns="91431" bIns="45716" rtlCol="0" anchor="b"/>
          <a:lstStyle>
            <a:lvl1pPr algn="r">
              <a:defRPr sz="1200"/>
            </a:lvl1pPr>
          </a:lstStyle>
          <a:p>
            <a:fld id="{5801F28A-6CE2-4698-B619-C5578AB8488B}"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27</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39</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40</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41</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42</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43</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44</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45</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28</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29</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31</a:t>
            </a:fld>
            <a:endParaRPr lang="es-MX"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32</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33</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35</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37</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01F28A-6CE2-4698-B619-C5578AB8488B}" type="slidenum">
              <a:rPr lang="es-MX" smtClean="0"/>
              <a:pPr/>
              <a:t>38</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C168FC1-A41D-4E6F-A1DA-E51811ABF0D9}" type="datetime1">
              <a:rPr lang="es-MX" smtClean="0"/>
              <a:pPr/>
              <a:t>17/07/2018</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31C7147-004B-4F67-AD5C-90A7340C636F}" type="datetime1">
              <a:rPr lang="es-MX" smtClean="0"/>
              <a:pPr/>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9CCD0F-B520-40CB-B580-C09760668654}" type="datetime1">
              <a:rPr lang="es-MX" smtClean="0"/>
              <a:pPr/>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8CC12E-DA85-4070-861A-DA60EE343320}" type="datetime1">
              <a:rPr lang="es-MX" smtClean="0"/>
              <a:pPr/>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6114D18-7D27-4502-9694-566FD37FDB95}" type="datetime1">
              <a:rPr lang="es-MX" smtClean="0"/>
              <a:pPr/>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EB6AF35-E8F3-42E6-B266-8A4492EB0827}" type="datetime1">
              <a:rPr lang="es-MX" smtClean="0"/>
              <a:pPr/>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FE7A808-A900-4097-BB07-C4E6B81BDEA0}" type="datetime1">
              <a:rPr lang="es-MX" smtClean="0"/>
              <a:pPr/>
              <a:t>17/07/2018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2CBA713-E34C-42B2-B7A1-E5C941F7EFA8}" type="datetime1">
              <a:rPr lang="es-MX" smtClean="0"/>
              <a:pPr/>
              <a:t>17/07/2018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0CC7CA-E650-4DCE-9E5C-81EFAE19019E}" type="datetime1">
              <a:rPr lang="es-MX" smtClean="0"/>
              <a:pPr/>
              <a:t>17/07/2018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5C800F4-7942-4298-9AA8-E93195A60AA8}" type="datetime1">
              <a:rPr lang="es-MX" smtClean="0"/>
              <a:pPr/>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805C714-14A1-4DFE-BE99-DDD9AABA68D1}"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B6C8958-7D51-41D3-A5EA-08678E23C571}" type="datetime1">
              <a:rPr lang="es-MX" smtClean="0"/>
              <a:pPr/>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E805C714-14A1-4DFE-BE99-DDD9AABA68D1}" type="slidenum">
              <a:rPr lang="es-MX" smtClean="0"/>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7505D9-328D-400C-A952-138BB3B7345A}" type="datetime1">
              <a:rPr lang="es-MX" smtClean="0"/>
              <a:pPr/>
              <a:t>17/07/2018</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05C714-14A1-4DFE-BE99-DDD9AABA68D1}" type="slidenum">
              <a:rPr lang="es-MX" smtClean="0"/>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060848"/>
            <a:ext cx="7851648" cy="2376264"/>
          </a:xfrm>
        </p:spPr>
        <p:txBody>
          <a:bodyPr>
            <a:normAutofit fontScale="90000"/>
          </a:bodyPr>
          <a:lstStyle/>
          <a:p>
            <a:pPr algn="ctr"/>
            <a:r>
              <a:rPr lang="es-MX" dirty="0" smtClean="0"/>
              <a:t>OBLIGACIONES DEL NOTARIO CONFORME A LAS LEYES FEDERALES</a:t>
            </a:r>
            <a:endParaRPr lang="es-MX" dirty="0"/>
          </a:p>
        </p:txBody>
      </p:sp>
      <p:sp>
        <p:nvSpPr>
          <p:cNvPr id="3" name="2 Subtítulo"/>
          <p:cNvSpPr>
            <a:spLocks noGrp="1"/>
          </p:cNvSpPr>
          <p:nvPr>
            <p:ph type="subTitle" idx="1"/>
          </p:nvPr>
        </p:nvSpPr>
        <p:spPr>
          <a:xfrm>
            <a:off x="539552" y="4841776"/>
            <a:ext cx="7854696" cy="2016224"/>
          </a:xfrm>
        </p:spPr>
        <p:txBody>
          <a:bodyPr>
            <a:normAutofit fontScale="77500" lnSpcReduction="20000"/>
          </a:bodyPr>
          <a:lstStyle/>
          <a:p>
            <a:endParaRPr lang="es-MX" dirty="0" smtClean="0"/>
          </a:p>
          <a:p>
            <a:r>
              <a:rPr lang="es-MX" dirty="0" smtClean="0"/>
              <a:t>LIC. PASCUAL ALBERTO OROZCO GARIBAY</a:t>
            </a:r>
          </a:p>
          <a:p>
            <a:r>
              <a:rPr lang="es-MX" dirty="0" smtClean="0"/>
              <a:t>                               Notario Público Número 193 de la Ciudad de México</a:t>
            </a:r>
          </a:p>
          <a:p>
            <a:r>
              <a:rPr lang="es-MX" dirty="0" smtClean="0"/>
              <a:t>Puerto Vallarta, Jalisco</a:t>
            </a:r>
          </a:p>
          <a:p>
            <a:r>
              <a:rPr lang="es-MX" dirty="0" smtClean="0"/>
              <a:t>20 de  Julio 2018</a:t>
            </a:r>
          </a:p>
          <a:p>
            <a:r>
              <a:rPr lang="es-MX" dirty="0" smtClean="0"/>
              <a:t>   </a:t>
            </a:r>
          </a:p>
          <a:p>
            <a:endParaRPr lang="es-MX" dirty="0" smtClean="0"/>
          </a:p>
          <a:p>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99856"/>
          </a:xfrm>
        </p:spPr>
        <p:txBody>
          <a:bodyPr>
            <a:normAutofit/>
          </a:bodyPr>
          <a:lstStyle/>
          <a:p>
            <a:pPr lvl="2" algn="just">
              <a:buNone/>
            </a:pPr>
            <a:r>
              <a:rPr lang="es-MX" sz="2000" dirty="0" smtClean="0">
                <a:latin typeface="Times New Roman" pitchFamily="18" charset="0"/>
                <a:cs typeface="Times New Roman" pitchFamily="18" charset="0"/>
              </a:rPr>
              <a:t>   </a:t>
            </a:r>
          </a:p>
          <a:p>
            <a:pPr marL="477774" indent="-514350" algn="just">
              <a:buFont typeface="+mj-lt"/>
              <a:buAutoNum type="alphaUcPeriod" startAt="2"/>
            </a:pPr>
            <a:r>
              <a:rPr lang="es-MX" sz="2200" dirty="0" smtClean="0">
                <a:latin typeface="Times New Roman" pitchFamily="18" charset="0"/>
                <a:cs typeface="Times New Roman" pitchFamily="18" charset="0"/>
              </a:rPr>
              <a:t>Diferencias entre el precio y el avalúo.</a:t>
            </a:r>
          </a:p>
          <a:p>
            <a:pPr marL="1517904" lvl="2" indent="-914400" algn="just">
              <a:buFont typeface="+mj-lt"/>
              <a:buAutoNum type="alphaLcParenR"/>
            </a:pPr>
            <a:endParaRPr lang="es-MX" sz="2000" dirty="0" smtClean="0">
              <a:latin typeface="Times New Roman" pitchFamily="18" charset="0"/>
              <a:cs typeface="Times New Roman" pitchFamily="18" charset="0"/>
            </a:endParaRPr>
          </a:p>
          <a:p>
            <a:pPr marL="1036800" lvl="2" indent="-514800" algn="just">
              <a:buFont typeface="+mj-lt"/>
              <a:buAutoNum type="alphaLcParenR"/>
            </a:pPr>
            <a:r>
              <a:rPr lang="es-MX" dirty="0" smtClean="0">
                <a:latin typeface="Times New Roman" pitchFamily="18" charset="0"/>
                <a:cs typeface="Times New Roman" pitchFamily="18" charset="0"/>
              </a:rPr>
              <a:t>En los casos señalados en los artículos 125 y 160 de la Ley del Impuesto Sobre la Renta (cuando el avalúo excede en más de un 10% del precio pactado.</a:t>
            </a:r>
          </a:p>
          <a:p>
            <a:pPr marL="1036800" lvl="2" indent="-514800" algn="just">
              <a:buFont typeface="+mj-lt"/>
              <a:buAutoNum type="alphaLcParenR"/>
            </a:pPr>
            <a:endParaRPr lang="es-MX" dirty="0" smtClean="0">
              <a:latin typeface="Times New Roman" pitchFamily="18" charset="0"/>
              <a:cs typeface="Times New Roman" pitchFamily="18" charset="0"/>
            </a:endParaRPr>
          </a:p>
          <a:p>
            <a:pPr marL="1036800" lvl="2" indent="-514800" algn="just">
              <a:buFont typeface="+mj-lt"/>
              <a:buAutoNum type="alphaLcParenR"/>
            </a:pPr>
            <a:r>
              <a:rPr lang="es-MX" dirty="0" smtClean="0">
                <a:latin typeface="Times New Roman" pitchFamily="18" charset="0"/>
                <a:cs typeface="Times New Roman" pitchFamily="18" charset="0"/>
              </a:rPr>
              <a:t>Artículo 160 igualmente cuando el avalúo excede en más de un 10% de la contraprestación pactada y el adquirente es un residente en el extranjero .</a:t>
            </a:r>
          </a:p>
          <a:p>
            <a:pPr marL="1036800" lvl="2" indent="-514800" algn="just">
              <a:buFont typeface="+mj-lt"/>
              <a:buAutoNum type="alphaLcParenR"/>
            </a:pPr>
            <a:endParaRPr lang="es-MX" dirty="0" smtClean="0">
              <a:latin typeface="Times New Roman" pitchFamily="18" charset="0"/>
              <a:cs typeface="Times New Roman" pitchFamily="18" charset="0"/>
            </a:endParaRPr>
          </a:p>
          <a:p>
            <a:pPr marL="396720" indent="-514800" algn="just"/>
            <a:r>
              <a:rPr lang="es-MX" sz="2000" dirty="0" smtClean="0">
                <a:latin typeface="Times New Roman" pitchFamily="18" charset="0"/>
                <a:cs typeface="Times New Roman" pitchFamily="18" charset="0"/>
              </a:rPr>
              <a:t>El  primer caso si existe esa diferencia entre el precio y el avalúo si el adquirente es residente en el país pagar el 20% por esa diferencia. </a:t>
            </a:r>
          </a:p>
          <a:p>
            <a:pPr marL="1666494" lvl="4" indent="-514350" algn="just">
              <a:buNone/>
            </a:pPr>
            <a:endParaRPr lang="es-MX" sz="5000" dirty="0" smtClean="0">
              <a:latin typeface="Times New Roman" pitchFamily="18" charset="0"/>
              <a:cs typeface="Times New Roman" pitchFamily="18" charset="0"/>
            </a:endParaRPr>
          </a:p>
          <a:p>
            <a:pPr marL="1117854" lvl="2" indent="-514350" algn="just">
              <a:buFont typeface="+mj-lt"/>
              <a:buAutoNum type="alphaUcPeriod" startAt="3"/>
            </a:pPr>
            <a:endParaRPr lang="es-MX" sz="3200" dirty="0" smtClean="0">
              <a:latin typeface="Times New Roman" pitchFamily="18" charset="0"/>
              <a:cs typeface="Times New Roman" pitchFamily="18" charset="0"/>
            </a:endParaRPr>
          </a:p>
          <a:p>
            <a:pPr marL="1117854" lvl="2" indent="-514350" algn="just">
              <a:buFont typeface="+mj-lt"/>
              <a:buAutoNum type="alphaUcPeriod" startAt="3"/>
            </a:pPr>
            <a:endParaRPr lang="es-MX" sz="2900" dirty="0" smtClean="0">
              <a:latin typeface="Times New Roman" pitchFamily="18" charset="0"/>
              <a:cs typeface="Times New Roman" pitchFamily="18" charset="0"/>
            </a:endParaRPr>
          </a:p>
          <a:p>
            <a:pPr algn="just">
              <a:buNone/>
            </a:pPr>
            <a:endParaRPr lang="es-MX" sz="2900" dirty="0" smtClean="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10</a:t>
            </a:fld>
            <a:endParaRPr lang="es-MX"/>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8229600" cy="5544616"/>
          </a:xfrm>
        </p:spPr>
        <p:txBody>
          <a:bodyPr>
            <a:noAutofit/>
          </a:bodyPr>
          <a:lstStyle/>
          <a:p>
            <a:pPr algn="just">
              <a:buNone/>
            </a:pPr>
            <a:endParaRPr lang="es-MX" sz="2000" dirty="0" smtClean="0">
              <a:latin typeface="Times New Roman" pitchFamily="18" charset="0"/>
              <a:cs typeface="Times New Roman" pitchFamily="18" charset="0"/>
            </a:endParaRPr>
          </a:p>
          <a:p>
            <a:pPr algn="just">
              <a:buNone/>
            </a:pPr>
            <a:endParaRPr lang="es-MX" sz="2200" dirty="0" smtClean="0">
              <a:latin typeface="Times New Roman" pitchFamily="18" charset="0"/>
              <a:cs typeface="Times New Roman" pitchFamily="18" charset="0"/>
            </a:endParaRPr>
          </a:p>
          <a:p>
            <a:pPr algn="just">
              <a:buFont typeface="Arial" pitchFamily="34" charset="0"/>
              <a:buChar char="•"/>
            </a:pPr>
            <a:r>
              <a:rPr lang="es-MX" sz="2200" dirty="0" smtClean="0">
                <a:latin typeface="Times New Roman" pitchFamily="18" charset="0"/>
                <a:cs typeface="Times New Roman" pitchFamily="18" charset="0"/>
              </a:rPr>
              <a:t>En el otro supuesto si el adquirente del inmueble es residente en el extranjero se debe retener el 25% de dichas diferencias. </a:t>
            </a:r>
          </a:p>
          <a:p>
            <a:pPr algn="just">
              <a:buNone/>
            </a:pPr>
            <a:endParaRPr lang="es-MX" sz="2200" dirty="0" smtClean="0">
              <a:latin typeface="Times New Roman" pitchFamily="18" charset="0"/>
              <a:cs typeface="Times New Roman" pitchFamily="18" charset="0"/>
            </a:endParaRPr>
          </a:p>
          <a:p>
            <a:pPr algn="just">
              <a:buFont typeface="Arial" pitchFamily="34" charset="0"/>
              <a:buChar char="•"/>
            </a:pPr>
            <a:r>
              <a:rPr lang="es-MX" sz="2200" dirty="0" smtClean="0">
                <a:latin typeface="Times New Roman" pitchFamily="18" charset="0"/>
                <a:cs typeface="Times New Roman" pitchFamily="18" charset="0"/>
              </a:rPr>
              <a:t>Es importante aclarar que este impuesto por las diferencias entre avalúo y precio pactado se aplica tanto a adquirentes personas físicas como a personas morales con fines no lucrativos (con excepción de sindicatos, partidos y asociaciones políticas, federación, estados, municipios, organismos descentralizados, sociedades de inversión especializadas en fondos para el retiro y las autorizadas para recibir donativos deducibles ). Art. 130-IV, 132, 160 de la Ley del Impuesto Sobre la Renta y Arts. 208 y 217 del reglamento. </a:t>
            </a:r>
          </a:p>
          <a:p>
            <a:pPr algn="just">
              <a:buFont typeface="Arial" pitchFamily="34" charset="0"/>
              <a:buChar char="•"/>
            </a:pPr>
            <a:endParaRPr lang="es-MX" sz="2000" dirty="0" smtClean="0">
              <a:latin typeface="Times New Roman" pitchFamily="18" charset="0"/>
              <a:cs typeface="Times New Roman" pitchFamily="18" charset="0"/>
            </a:endParaRPr>
          </a:p>
          <a:p>
            <a:pPr algn="just">
              <a:buNone/>
            </a:pPr>
            <a:endParaRPr lang="es-MX" sz="2000" dirty="0" smtClean="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11</a:t>
            </a:fld>
            <a:endParaRPr lang="es-MX"/>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539552" y="908720"/>
            <a:ext cx="8229600" cy="5272087"/>
          </a:xfrm>
        </p:spPr>
        <p:txBody>
          <a:bodyPr>
            <a:normAutofit lnSpcReduction="10000"/>
          </a:bodyPr>
          <a:lstStyle/>
          <a:p>
            <a:pPr algn="just">
              <a:buFont typeface="Wingdings" pitchFamily="2" charset="2"/>
              <a:buChar char="Ø"/>
            </a:pPr>
            <a:r>
              <a:rPr lang="es-MX" sz="2000" dirty="0" smtClean="0">
                <a:latin typeface="Times New Roman" pitchFamily="18" charset="0"/>
                <a:cs typeface="Times New Roman" pitchFamily="18" charset="0"/>
              </a:rPr>
              <a:t>Excepciones:</a:t>
            </a:r>
          </a:p>
          <a:p>
            <a:pPr marL="457200" indent="-457200" algn="just">
              <a:buNone/>
            </a:pPr>
            <a:r>
              <a:rPr lang="es-MX" sz="2000" dirty="0" smtClean="0">
                <a:latin typeface="Times New Roman" pitchFamily="18" charset="0"/>
                <a:cs typeface="Times New Roman" pitchFamily="18" charset="0"/>
              </a:rPr>
              <a:t>   </a:t>
            </a:r>
          </a:p>
          <a:p>
            <a:pPr marL="457200" indent="-457200" algn="just">
              <a:buNone/>
            </a:pPr>
            <a:r>
              <a:rPr lang="es-MX" sz="2000" dirty="0" smtClean="0">
                <a:latin typeface="Times New Roman" pitchFamily="18" charset="0"/>
                <a:cs typeface="Times New Roman" pitchFamily="18" charset="0"/>
              </a:rPr>
              <a:t>     No se retiene en los siguientes casos:</a:t>
            </a:r>
          </a:p>
          <a:p>
            <a:pPr marL="457200" indent="-457200" algn="just">
              <a:buNone/>
            </a:pPr>
            <a:endParaRPr lang="es-MX" sz="2000" dirty="0" smtClean="0">
              <a:latin typeface="Times New Roman" pitchFamily="18" charset="0"/>
              <a:cs typeface="Times New Roman" pitchFamily="18" charset="0"/>
            </a:endParaRPr>
          </a:p>
          <a:p>
            <a:pPr marL="822960" lvl="1" indent="-457200" algn="just">
              <a:buFont typeface="+mj-lt"/>
              <a:buAutoNum type="alphaLcParenR"/>
            </a:pPr>
            <a:r>
              <a:rPr lang="es-MX" sz="2000" dirty="0" smtClean="0">
                <a:latin typeface="Times New Roman" pitchFamily="18" charset="0"/>
                <a:cs typeface="Times New Roman" pitchFamily="18" charset="0"/>
              </a:rPr>
              <a:t>Cuando la enajenación se realice  mediante algún programa de fomento a la vivienda auspiciada por organismos descentralizados de la Federación o de cualquier entidad federativa.</a:t>
            </a:r>
          </a:p>
          <a:p>
            <a:pPr marL="822960" lvl="1" indent="-457200" algn="just">
              <a:buFont typeface="+mj-lt"/>
              <a:buAutoNum type="alphaLcParenR"/>
            </a:pPr>
            <a:endParaRPr lang="es-MX" sz="2000" dirty="0" smtClean="0">
              <a:latin typeface="Times New Roman" pitchFamily="18" charset="0"/>
              <a:cs typeface="Times New Roman" pitchFamily="18" charset="0"/>
            </a:endParaRPr>
          </a:p>
          <a:p>
            <a:pPr marL="822960" lvl="1" indent="-457200" algn="just">
              <a:buFont typeface="+mj-lt"/>
              <a:buAutoNum type="alphaLcParenR"/>
            </a:pPr>
            <a:r>
              <a:rPr lang="es-MX" sz="2000" dirty="0" smtClean="0">
                <a:latin typeface="Times New Roman" pitchFamily="18" charset="0"/>
                <a:cs typeface="Times New Roman" pitchFamily="18" charset="0"/>
              </a:rPr>
              <a:t>Si se trata de formalizar un contrato privado de compraventa o de otorgamiento de  la escritura en cumplimiento de un contrato de promesa de venta (siempre y cuando este último se hubiera celebrado ante notario, se hubieran timbrado para efectos fiscales o  cubierto los impuestos locales de adquisición de inmuebles o se hubiera registrado ante las autoridades fiscales de la localidad y se le expidieran al adquirente las boletas del cobro de las contribuciones prediales. Art. 217 del Reglamento.</a:t>
            </a:r>
          </a:p>
          <a:p>
            <a:pPr marL="457200" indent="-457200">
              <a:buNone/>
            </a:pPr>
            <a:endParaRPr lang="es-MX" sz="2000"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fld id="{E805C714-14A1-4DFE-BE99-DDD9AABA68D1}" type="slidenum">
              <a:rPr lang="es-MX" smtClean="0"/>
              <a:pPr/>
              <a:t>12</a:t>
            </a:fld>
            <a:endParaRPr lang="es-MX"/>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2348880"/>
            <a:ext cx="7851648" cy="2260848"/>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2.-  En lo referente al Impuesto al Valor Agregado</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99856"/>
          </a:xfrm>
        </p:spPr>
        <p:txBody>
          <a:bodyPr>
            <a:normAutofit/>
          </a:bodyPr>
          <a:lstStyle/>
          <a:p>
            <a:pPr>
              <a:buNone/>
            </a:pPr>
            <a:r>
              <a:rPr lang="es-MX" sz="2000" dirty="0" smtClean="0">
                <a:latin typeface="Times New Roman" pitchFamily="18" charset="0"/>
                <a:cs typeface="Times New Roman" pitchFamily="18" charset="0"/>
              </a:rPr>
              <a:t> </a:t>
            </a:r>
          </a:p>
          <a:p>
            <a:pPr>
              <a:buFont typeface="Wingdings" pitchFamily="2" charset="2"/>
              <a:buChar char="Ø"/>
            </a:pPr>
            <a:r>
              <a:rPr lang="es-MX" sz="2000" dirty="0" smtClean="0">
                <a:latin typeface="Times New Roman" pitchFamily="18" charset="0"/>
                <a:cs typeface="Times New Roman" pitchFamily="18" charset="0"/>
              </a:rPr>
              <a:t>  Principio General:</a:t>
            </a:r>
          </a:p>
          <a:p>
            <a:pPr algn="just">
              <a:buNone/>
            </a:pPr>
            <a:r>
              <a:rPr lang="es-MX" sz="2000" dirty="0" smtClean="0">
                <a:latin typeface="Times New Roman" pitchFamily="18" charset="0"/>
                <a:cs typeface="Times New Roman" pitchFamily="18" charset="0"/>
              </a:rPr>
              <a:t>    </a:t>
            </a:r>
          </a:p>
          <a:p>
            <a:pPr algn="just">
              <a:buNone/>
            </a:pPr>
            <a:r>
              <a:rPr lang="es-MX" sz="2000" dirty="0" smtClean="0">
                <a:latin typeface="Times New Roman" pitchFamily="18" charset="0"/>
                <a:cs typeface="Times New Roman" pitchFamily="18" charset="0"/>
              </a:rPr>
              <a:t>    Toda transmisión de propiedad a titulo oneroso de construcciones no destinadas a casa habitación se encuentra sujeta al pago del IVA a la tasa del 16% (arts. 1, 8 y 9). La obligación de calcular y enterar el impuesto se encuentra consignada en el artículo 33 de la Ley del Impuesto al Valor Agregado. </a:t>
            </a:r>
          </a:p>
          <a:p>
            <a:pPr algn="just">
              <a:buNone/>
            </a:pPr>
            <a:endParaRPr lang="es-MX" sz="2000" dirty="0" smtClean="0">
              <a:latin typeface="Times New Roman" pitchFamily="18" charset="0"/>
              <a:cs typeface="Times New Roman" pitchFamily="18" charset="0"/>
            </a:endParaRPr>
          </a:p>
          <a:p>
            <a:pPr algn="just">
              <a:buNone/>
            </a:pPr>
            <a:r>
              <a:rPr lang="es-MX" sz="2000" dirty="0" smtClean="0">
                <a:latin typeface="Times New Roman" pitchFamily="18" charset="0"/>
                <a:cs typeface="Times New Roman" pitchFamily="18" charset="0"/>
              </a:rPr>
              <a:t>    Se consideran casa habitación los asilos y orfanatorios. Art. 28 del reglamento de la Ley del Impuesto al Valor Agregado. </a:t>
            </a:r>
          </a:p>
          <a:p>
            <a:pPr algn="just">
              <a:buNone/>
            </a:pPr>
            <a:endParaRPr lang="es-MX" sz="2000" dirty="0" smtClean="0">
              <a:latin typeface="Times New Roman" pitchFamily="18" charset="0"/>
              <a:cs typeface="Times New Roman" pitchFamily="18" charset="0"/>
            </a:endParaRPr>
          </a:p>
          <a:p>
            <a:pPr algn="just">
              <a:buNone/>
            </a:pPr>
            <a:r>
              <a:rPr lang="es-MX" sz="2000" dirty="0" smtClean="0">
                <a:latin typeface="Times New Roman" pitchFamily="18" charset="0"/>
                <a:cs typeface="Times New Roman" pitchFamily="18" charset="0"/>
              </a:rPr>
              <a:t>    Se consideran casa habitación las instalaciones y áreas cuyos usos estén exclusivamente dedicados a sus moradores, siempre que sea con fines no lucrativos. Art. 24 del reglamento de la Ley del Impuesto al Valor Agregado.</a:t>
            </a:r>
          </a:p>
          <a:p>
            <a:pPr algn="just">
              <a:buFont typeface="Wingdings" pitchFamily="2" charset="2"/>
              <a:buChar char="Ø"/>
            </a:pPr>
            <a:endParaRPr lang="es-MX" sz="2000" dirty="0" smtClean="0">
              <a:latin typeface="Times New Roman" pitchFamily="18" charset="0"/>
              <a:cs typeface="Times New Roman" pitchFamily="18" charset="0"/>
            </a:endParaRPr>
          </a:p>
          <a:p>
            <a:pPr algn="just">
              <a:buNone/>
            </a:pPr>
            <a:endParaRPr lang="es-MX" sz="2000" dirty="0" smtClean="0">
              <a:latin typeface="Times New Roman" pitchFamily="18" charset="0"/>
              <a:cs typeface="Times New Roman" pitchFamily="18" charset="0"/>
            </a:endParaRPr>
          </a:p>
          <a:p>
            <a:pPr algn="just">
              <a:buNone/>
            </a:pPr>
            <a:endParaRPr lang="es-MX" sz="2000" dirty="0" smtClean="0">
              <a:latin typeface="Times New Roman" pitchFamily="18" charset="0"/>
              <a:cs typeface="Times New Roman" pitchFamily="18" charset="0"/>
            </a:endParaRPr>
          </a:p>
          <a:p>
            <a:pPr algn="just">
              <a:buFont typeface="Wingdings" pitchFamily="2" charset="2"/>
              <a:buChar char="Ø"/>
            </a:pPr>
            <a:endParaRPr lang="es-MX" sz="2000" dirty="0" smtClean="0">
              <a:latin typeface="Times New Roman" pitchFamily="18" charset="0"/>
              <a:cs typeface="Times New Roman" pitchFamily="18" charset="0"/>
            </a:endParaRPr>
          </a:p>
          <a:p>
            <a:pPr algn="just">
              <a:buNone/>
            </a:pPr>
            <a:endParaRPr lang="es-MX" sz="2000" dirty="0" smtClean="0">
              <a:latin typeface="Times New Roman" pitchFamily="18" charset="0"/>
              <a:cs typeface="Times New Roman" pitchFamily="18" charset="0"/>
            </a:endParaRPr>
          </a:p>
          <a:p>
            <a:pPr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14</a:t>
            </a:fld>
            <a:endParaRPr lang="es-MX"/>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99856"/>
          </a:xfrm>
        </p:spPr>
        <p:txBody>
          <a:bodyPr>
            <a:normAutofit/>
          </a:bodyPr>
          <a:lstStyle/>
          <a:p>
            <a:pPr>
              <a:buNone/>
            </a:pPr>
            <a:r>
              <a:rPr lang="es-MX" sz="2000" dirty="0" smtClean="0">
                <a:latin typeface="Times New Roman" pitchFamily="18" charset="0"/>
                <a:cs typeface="Times New Roman" pitchFamily="18" charset="0"/>
              </a:rPr>
              <a:t> </a:t>
            </a:r>
          </a:p>
          <a:p>
            <a:pPr algn="just">
              <a:buFont typeface="Wingdings" pitchFamily="2" charset="2"/>
              <a:buChar char="Ø"/>
            </a:pPr>
            <a:r>
              <a:rPr lang="es-MX" sz="2200" dirty="0" smtClean="0">
                <a:latin typeface="Times New Roman" pitchFamily="18" charset="0"/>
                <a:cs typeface="Times New Roman" pitchFamily="18" charset="0"/>
              </a:rPr>
              <a:t>En cuanto a las construcciones nuevas se debe atender al destino para el cual se construyó considerando las licencias o permisos  de construcción. Art. 28 del reglamento de la Ley del Impuesto al Valor Agregado.</a:t>
            </a:r>
          </a:p>
          <a:p>
            <a:pPr>
              <a:buFont typeface="Wingdings" pitchFamily="2" charset="2"/>
              <a:buChar char="Ø"/>
            </a:pPr>
            <a:endParaRPr lang="es-MX" sz="2200" dirty="0" smtClean="0">
              <a:latin typeface="Times New Roman" pitchFamily="18" charset="0"/>
              <a:cs typeface="Times New Roman" pitchFamily="18" charset="0"/>
            </a:endParaRPr>
          </a:p>
          <a:p>
            <a:pPr>
              <a:buFont typeface="Wingdings" pitchFamily="2" charset="2"/>
              <a:buChar char="Ø"/>
            </a:pPr>
            <a:r>
              <a:rPr lang="es-MX" sz="2200" dirty="0" smtClean="0">
                <a:latin typeface="Times New Roman" pitchFamily="18" charset="0"/>
                <a:cs typeface="Times New Roman" pitchFamily="18" charset="0"/>
              </a:rPr>
              <a:t>Excepciones: </a:t>
            </a:r>
          </a:p>
          <a:p>
            <a:pPr>
              <a:buNone/>
            </a:pPr>
            <a:endParaRPr lang="es-MX" sz="2200" dirty="0" smtClean="0">
              <a:latin typeface="Times New Roman" pitchFamily="18" charset="0"/>
              <a:cs typeface="Times New Roman" pitchFamily="18" charset="0"/>
            </a:endParaRPr>
          </a:p>
          <a:p>
            <a:pPr marL="514350" lvl="0" indent="-514350">
              <a:buFont typeface="+mj-lt"/>
              <a:buAutoNum type="alphaLcParenR"/>
            </a:pPr>
            <a:r>
              <a:rPr lang="es-MX" sz="2200" dirty="0" smtClean="0">
                <a:latin typeface="Times New Roman" pitchFamily="18" charset="0"/>
                <a:cs typeface="Times New Roman" pitchFamily="18" charset="0"/>
              </a:rPr>
              <a:t>Cuando enajenen  personas morales (art. 33 último párrafo)</a:t>
            </a:r>
          </a:p>
          <a:p>
            <a:pPr marL="514350" lvl="0" indent="-514350">
              <a:buFont typeface="+mj-lt"/>
              <a:buAutoNum type="alphaLcParenR"/>
            </a:pPr>
            <a:r>
              <a:rPr lang="es-MX" sz="2200" dirty="0" smtClean="0">
                <a:latin typeface="Times New Roman" pitchFamily="18" charset="0"/>
                <a:cs typeface="Times New Roman" pitchFamily="18" charset="0"/>
              </a:rPr>
              <a:t>Cuando la realicen contribuyentes que deban presentar declaraciones mensuales y nos exhiban copia de las 3 últimas declaraciones mensuales (art. 78 del reglamento).  </a:t>
            </a:r>
          </a:p>
          <a:p>
            <a:pPr>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15</a:t>
            </a:fld>
            <a:endParaRPr lang="es-MX"/>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196752"/>
            <a:ext cx="7851648" cy="4104456"/>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3.- </a:t>
            </a:r>
            <a:r>
              <a:rPr lang="es-MX" sz="6000" dirty="0" smtClean="0"/>
              <a:t>Complementos de los Comprobantes Fiscales Digitales por Internet o</a:t>
            </a:r>
            <a:br>
              <a:rPr lang="es-MX" sz="6000" dirty="0" smtClean="0"/>
            </a:br>
            <a:r>
              <a:rPr lang="es-MX" sz="6000" dirty="0" smtClean="0"/>
              <a:t>Factura Electrónica.</a:t>
            </a:r>
            <a:br>
              <a:rPr lang="es-MX" sz="6000"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415880"/>
          </a:xfrm>
        </p:spPr>
        <p:txBody>
          <a:bodyPr>
            <a:noAutofit/>
          </a:bodyPr>
          <a:lstStyle/>
          <a:p>
            <a:pPr algn="just">
              <a:buFont typeface="Wingdings" pitchFamily="2" charset="2"/>
              <a:buChar char="Ø"/>
            </a:pPr>
            <a:r>
              <a:rPr lang="es-MX" sz="2400" dirty="0" smtClean="0">
                <a:latin typeface="Times New Roman" pitchFamily="18" charset="0"/>
                <a:cs typeface="Times New Roman" pitchFamily="18" charset="0"/>
              </a:rPr>
              <a:t>Regla General:</a:t>
            </a:r>
          </a:p>
          <a:p>
            <a:pPr algn="just">
              <a:buNone/>
            </a:pPr>
            <a:r>
              <a:rPr lang="es-MX" sz="2400" dirty="0" smtClean="0">
                <a:latin typeface="Times New Roman" pitchFamily="18" charset="0"/>
                <a:cs typeface="Times New Roman" pitchFamily="18" charset="0"/>
              </a:rPr>
              <a:t>     </a:t>
            </a:r>
          </a:p>
          <a:p>
            <a:pPr algn="just">
              <a:buNone/>
            </a:pPr>
            <a:r>
              <a:rPr lang="es-MX" sz="2400" dirty="0" smtClean="0">
                <a:latin typeface="Times New Roman" pitchFamily="18" charset="0"/>
                <a:cs typeface="Times New Roman" pitchFamily="18" charset="0"/>
              </a:rPr>
              <a:t>    Se debe expedir el complemento de los CFDI en las operaciones traslativas de dominio. (Regla 2.7.1.23 de la miscelánea fiscal para el 2018) cuando enajene una persona física.</a:t>
            </a:r>
          </a:p>
          <a:p>
            <a:pPr>
              <a:buNone/>
            </a:pPr>
            <a:r>
              <a:rPr lang="es-MX" sz="2400" dirty="0" smtClean="0">
                <a:latin typeface="Times New Roman" pitchFamily="18" charset="0"/>
                <a:cs typeface="Times New Roman" pitchFamily="18" charset="0"/>
              </a:rPr>
              <a:t> </a:t>
            </a:r>
          </a:p>
          <a:p>
            <a:pPr>
              <a:buFont typeface="Wingdings" pitchFamily="2" charset="2"/>
              <a:buChar char="Ø"/>
            </a:pPr>
            <a:r>
              <a:rPr lang="es-MX" sz="2400" dirty="0" smtClean="0">
                <a:latin typeface="Times New Roman" pitchFamily="18" charset="0"/>
                <a:cs typeface="Times New Roman" pitchFamily="18" charset="0"/>
              </a:rPr>
              <a:t>Excepciones:   No se requiere en los siguientes casos:</a:t>
            </a:r>
          </a:p>
          <a:p>
            <a:pPr>
              <a:buNone/>
            </a:pPr>
            <a:endParaRPr lang="es-MX" sz="2400" dirty="0" smtClean="0">
              <a:latin typeface="Times New Roman" pitchFamily="18" charset="0"/>
              <a:cs typeface="Times New Roman" pitchFamily="18" charset="0"/>
            </a:endParaRPr>
          </a:p>
          <a:p>
            <a:pPr marL="457200" lvl="0" indent="-457200">
              <a:buFont typeface="+mj-lt"/>
              <a:buAutoNum type="alphaLcParenR"/>
            </a:pPr>
            <a:r>
              <a:rPr lang="es-MX" sz="2400" dirty="0" smtClean="0">
                <a:latin typeface="Times New Roman" pitchFamily="18" charset="0"/>
                <a:cs typeface="Times New Roman" pitchFamily="18" charset="0"/>
              </a:rPr>
              <a:t>Por causa de muerte</a:t>
            </a:r>
          </a:p>
          <a:p>
            <a:pPr marL="457200" lvl="0" indent="-457200">
              <a:buFont typeface="+mj-lt"/>
              <a:buAutoNum type="alphaLcParenR"/>
            </a:pPr>
            <a:r>
              <a:rPr lang="es-MX" sz="2400" dirty="0" smtClean="0">
                <a:latin typeface="Times New Roman" pitchFamily="18" charset="0"/>
                <a:cs typeface="Times New Roman" pitchFamily="18" charset="0"/>
              </a:rPr>
              <a:t>Cuando es a título gratuito</a:t>
            </a:r>
          </a:p>
          <a:p>
            <a:pPr marL="457200" lvl="0" indent="-457200">
              <a:buFont typeface="+mj-lt"/>
              <a:buAutoNum type="alphaLcParenR"/>
            </a:pPr>
            <a:r>
              <a:rPr lang="es-MX" sz="2400" dirty="0" smtClean="0">
                <a:latin typeface="Times New Roman" pitchFamily="18" charset="0"/>
                <a:cs typeface="Times New Roman" pitchFamily="18" charset="0"/>
              </a:rPr>
              <a:t>En las que el enajenante sea una persona moral</a:t>
            </a:r>
          </a:p>
          <a:p>
            <a:pPr>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17</a:t>
            </a:fld>
            <a:endParaRPr lang="es-MX"/>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8229600" cy="5544616"/>
          </a:xfrm>
        </p:spPr>
        <p:txBody>
          <a:bodyPr>
            <a:noAutofit/>
          </a:bodyPr>
          <a:lstStyle/>
          <a:p>
            <a:pPr marL="457200" lvl="0" indent="-457200" algn="just">
              <a:buFont typeface="+mj-lt"/>
              <a:buAutoNum type="alphaLcParenR" startAt="4"/>
            </a:pPr>
            <a:r>
              <a:rPr lang="es-MX" sz="2000" dirty="0" smtClean="0">
                <a:latin typeface="Times New Roman" pitchFamily="18" charset="0"/>
                <a:cs typeface="Times New Roman" pitchFamily="18" charset="0"/>
              </a:rPr>
              <a:t>En los casos en que se establezca en la escritura el convenio de las partes de que será el enajenante quien expida el CFDI por el importe total del precio. </a:t>
            </a:r>
          </a:p>
          <a:p>
            <a:pPr marL="457200" lvl="0" indent="-457200" algn="just">
              <a:buFont typeface="+mj-lt"/>
              <a:buAutoNum type="alphaLcParenR" startAt="4"/>
            </a:pPr>
            <a:r>
              <a:rPr lang="es-MX" sz="2000" dirty="0" smtClean="0">
                <a:latin typeface="Times New Roman" pitchFamily="18" charset="0"/>
                <a:cs typeface="Times New Roman" pitchFamily="18" charset="0"/>
              </a:rPr>
              <a:t>Cuando el inmueble forme parte del activo de la persona física y ésta tribute en los capítulos II o III del título IV (actividades empresariales y profesionales o por arrendamiento.)</a:t>
            </a:r>
          </a:p>
          <a:p>
            <a:pPr marL="457200" lvl="0" indent="-457200" algn="just">
              <a:buFont typeface="+mj-lt"/>
              <a:buAutoNum type="alphaLcParenR" startAt="4"/>
            </a:pPr>
            <a:r>
              <a:rPr lang="es-MX" sz="2000" dirty="0" smtClean="0">
                <a:latin typeface="Times New Roman" pitchFamily="18" charset="0"/>
                <a:cs typeface="Times New Roman" pitchFamily="18" charset="0"/>
              </a:rPr>
              <a:t>En las enajenaciones derivadas de adjudicaciones administrativas, judiciales o fiduciarias, formalización de contratos privados traslativos de dominio a título oneroso. Regla 2.7.1.23 de la Miscelánea Fiscal para el 2018.</a:t>
            </a:r>
          </a:p>
          <a:p>
            <a:pPr algn="just">
              <a:buNone/>
            </a:pPr>
            <a:endParaRPr lang="es-MX" sz="2000" dirty="0" smtClean="0">
              <a:latin typeface="Times New Roman" pitchFamily="18" charset="0"/>
              <a:cs typeface="Times New Roman" pitchFamily="18" charset="0"/>
            </a:endParaRPr>
          </a:p>
          <a:p>
            <a:pPr algn="just">
              <a:buFont typeface="Arial" pitchFamily="34" charset="0"/>
              <a:buChar char="•"/>
            </a:pPr>
            <a:r>
              <a:rPr lang="es-MX" sz="2000" dirty="0" smtClean="0">
                <a:latin typeface="Times New Roman" pitchFamily="18" charset="0"/>
                <a:cs typeface="Times New Roman" pitchFamily="18" charset="0"/>
              </a:rPr>
              <a:t>La importancia del complemento  que se expida a favor del adquirente, radica en que es el mecanismo para que acredite el costo de adquisición, y así como anteriormente se justificaba con la escritura, a partir del 1° de abril del 2014 es con el complemento.</a:t>
            </a:r>
          </a:p>
          <a:p>
            <a:pPr algn="just">
              <a:buNone/>
            </a:pPr>
            <a:endParaRPr lang="es-MX" sz="2000" dirty="0" smtClean="0">
              <a:latin typeface="Times New Roman" pitchFamily="18" charset="0"/>
              <a:cs typeface="Times New Roman" pitchFamily="18" charset="0"/>
            </a:endParaRPr>
          </a:p>
          <a:p>
            <a:pPr algn="just">
              <a:buNone/>
            </a:pPr>
            <a:endParaRPr lang="es-MX" sz="2000" dirty="0" smtClean="0">
              <a:latin typeface="Times New Roman" pitchFamily="18" charset="0"/>
              <a:cs typeface="Times New Roman" pitchFamily="18" charset="0"/>
            </a:endParaRPr>
          </a:p>
          <a:p>
            <a:pPr algn="just">
              <a:buNone/>
            </a:pPr>
            <a:r>
              <a:rPr lang="es-MX" sz="2000" dirty="0" smtClean="0">
                <a:latin typeface="Times New Roman" pitchFamily="18" charset="0"/>
                <a:cs typeface="Times New Roman" pitchFamily="18" charset="0"/>
              </a:rPr>
              <a:t>     </a:t>
            </a: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18</a:t>
            </a:fld>
            <a:endParaRPr lang="es-MX"/>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539552" y="908720"/>
            <a:ext cx="8229600" cy="5272087"/>
          </a:xfrm>
        </p:spPr>
        <p:txBody>
          <a:bodyPr>
            <a:normAutofit/>
          </a:bodyPr>
          <a:lstStyle/>
          <a:p>
            <a:pPr algn="just">
              <a:buFont typeface="Arial" pitchFamily="34" charset="0"/>
              <a:buChar char="•"/>
            </a:pPr>
            <a:endParaRPr lang="es-MX" sz="2200" dirty="0" smtClean="0">
              <a:latin typeface="Times New Roman" pitchFamily="18" charset="0"/>
              <a:cs typeface="Times New Roman" pitchFamily="18" charset="0"/>
            </a:endParaRPr>
          </a:p>
          <a:p>
            <a:pPr algn="just">
              <a:buFont typeface="Arial" pitchFamily="34" charset="0"/>
              <a:buChar char="•"/>
            </a:pPr>
            <a:r>
              <a:rPr lang="es-MX" sz="2200" dirty="0" smtClean="0">
                <a:latin typeface="Times New Roman" pitchFamily="18" charset="0"/>
                <a:cs typeface="Times New Roman" pitchFamily="18" charset="0"/>
              </a:rPr>
              <a:t>El complemento es el comprobante fiscal para el adquirente del precio de la operación. </a:t>
            </a:r>
          </a:p>
          <a:p>
            <a:pPr algn="just">
              <a:buFont typeface="Arial" pitchFamily="34" charset="0"/>
              <a:buChar char="•"/>
            </a:pPr>
            <a:endParaRPr lang="es-MX" sz="2200" dirty="0" smtClean="0">
              <a:latin typeface="Times New Roman" pitchFamily="18" charset="0"/>
              <a:cs typeface="Times New Roman" pitchFamily="18" charset="0"/>
            </a:endParaRPr>
          </a:p>
          <a:p>
            <a:pPr algn="just">
              <a:buFont typeface="Arial" pitchFamily="34" charset="0"/>
              <a:buChar char="•"/>
            </a:pPr>
            <a:r>
              <a:rPr lang="es-MX" sz="2200" dirty="0" smtClean="0">
                <a:latin typeface="Times New Roman" pitchFamily="18" charset="0"/>
                <a:cs typeface="Times New Roman" pitchFamily="18" charset="0"/>
              </a:rPr>
              <a:t>Si el día de mañana el enajenante pretende deducir el costo de adquisición del inmueble sin el complemento, no le podemos deducir dicho costo.</a:t>
            </a:r>
          </a:p>
          <a:p>
            <a:pPr algn="just">
              <a:buFont typeface="Arial" pitchFamily="34" charset="0"/>
              <a:buChar char="•"/>
            </a:pPr>
            <a:endParaRPr lang="es-MX" sz="2200" dirty="0" smtClean="0">
              <a:latin typeface="Times New Roman" pitchFamily="18" charset="0"/>
              <a:cs typeface="Times New Roman" pitchFamily="18" charset="0"/>
            </a:endParaRPr>
          </a:p>
          <a:p>
            <a:pPr algn="just">
              <a:buFont typeface="Arial" pitchFamily="34" charset="0"/>
              <a:buChar char="•"/>
            </a:pPr>
            <a:r>
              <a:rPr lang="es-MX" sz="2200" dirty="0" smtClean="0">
                <a:latin typeface="Times New Roman" pitchFamily="18" charset="0"/>
                <a:cs typeface="Times New Roman" pitchFamily="18" charset="0"/>
              </a:rPr>
              <a:t>Dicho de otra manera la escritura dejo de ser el comprobante fiscal idóneo para justificar el costo de adquisición. La falta de incorporación del complemento a la factura electrónica o CFDI originará que el adquirente no pueda comprobar su costo de adquisición. </a:t>
            </a:r>
          </a:p>
          <a:p>
            <a:endParaRPr lang="es-MX" sz="2200" dirty="0">
              <a:latin typeface="Times New Roman" pitchFamily="18" charset="0"/>
              <a:cs typeface="Times New Roman" pitchFamily="18" charset="0"/>
            </a:endParaRPr>
          </a:p>
        </p:txBody>
      </p:sp>
      <p:sp>
        <p:nvSpPr>
          <p:cNvPr id="3" name="2 Marcador de número de diapositiva"/>
          <p:cNvSpPr>
            <a:spLocks noGrp="1"/>
          </p:cNvSpPr>
          <p:nvPr>
            <p:ph type="sldNum" sz="quarter" idx="12"/>
          </p:nvPr>
        </p:nvSpPr>
        <p:spPr/>
        <p:txBody>
          <a:bodyPr/>
          <a:lstStyle/>
          <a:p>
            <a:fld id="{E805C714-14A1-4DFE-BE99-DDD9AABA68D1}" type="slidenum">
              <a:rPr lang="es-MX" smtClean="0"/>
              <a:pPr/>
              <a:t>19</a:t>
            </a:fld>
            <a:endParaRPr lang="es-MX"/>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060848"/>
            <a:ext cx="7851648" cy="2664296"/>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s-MX" dirty="0" smtClean="0"/>
              <a:t/>
            </a:r>
            <a:br>
              <a:rPr lang="es-MX" dirty="0" smtClean="0"/>
            </a:br>
            <a:r>
              <a:rPr lang="es-MX" dirty="0" smtClean="0"/>
              <a:t/>
            </a:r>
            <a:br>
              <a:rPr lang="es-MX" dirty="0" smtClean="0"/>
            </a:br>
            <a:r>
              <a:rPr lang="es-MX" dirty="0" smtClean="0"/>
              <a:t>I) OBLIGACIONES FISCALES INMOBILIARIAS</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628800"/>
            <a:ext cx="7851648" cy="3096344"/>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4.- </a:t>
            </a:r>
            <a:r>
              <a:rPr lang="es-MX" sz="5400" dirty="0" smtClean="0"/>
              <a:t>Constancias de Retención. (CFDI Retenciones)</a:t>
            </a:r>
            <a:r>
              <a:rPr lang="es-MX" sz="6000" dirty="0" smtClean="0"/>
              <a:t/>
            </a:r>
            <a:br>
              <a:rPr lang="es-MX" sz="6000"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127848"/>
          </a:xfrm>
        </p:spPr>
        <p:txBody>
          <a:bodyPr>
            <a:normAutofit/>
          </a:bodyPr>
          <a:lstStyle/>
          <a:p>
            <a:pPr lvl="0" algn="just">
              <a:buNone/>
            </a:pPr>
            <a:endParaRPr lang="es-MX" sz="2000" dirty="0" smtClean="0"/>
          </a:p>
          <a:p>
            <a:pPr lvl="0" algn="just">
              <a:buFont typeface="Wingdings" pitchFamily="2" charset="2"/>
              <a:buChar char="Ø"/>
            </a:pPr>
            <a:r>
              <a:rPr lang="es-MX" sz="2200" dirty="0" smtClean="0">
                <a:latin typeface="Times New Roman" pitchFamily="18" charset="0"/>
                <a:cs typeface="Times New Roman" pitchFamily="18" charset="0"/>
              </a:rPr>
              <a:t>Regla 2.7.5.4. de la Miscelánea Fiscal de 2018. en vigor.</a:t>
            </a:r>
          </a:p>
          <a:p>
            <a:pPr lvl="0" algn="just">
              <a:buNone/>
            </a:pPr>
            <a:endParaRPr lang="es-MX" sz="2200" dirty="0" smtClean="0">
              <a:latin typeface="Times New Roman" pitchFamily="18" charset="0"/>
              <a:cs typeface="Times New Roman" pitchFamily="18" charset="0"/>
            </a:endParaRPr>
          </a:p>
          <a:p>
            <a:pPr lvl="0" algn="just">
              <a:buFont typeface="Wingdings" pitchFamily="2" charset="2"/>
              <a:buChar char="Ø"/>
            </a:pPr>
            <a:r>
              <a:rPr lang="es-MX" sz="2200" dirty="0" smtClean="0">
                <a:latin typeface="Times New Roman" pitchFamily="18" charset="0"/>
                <a:cs typeface="Times New Roman" pitchFamily="18" charset="0"/>
              </a:rPr>
              <a:t>Estas constancias de retenciones podrán emitirse de manera anualizada en el mes de enero  inmediato siguiente a aquél en el que se hizo la retención.</a:t>
            </a:r>
          </a:p>
          <a:p>
            <a:pPr lvl="0" algn="just"/>
            <a:endParaRPr lang="es-MX" sz="2200" dirty="0" smtClean="0">
              <a:latin typeface="Times New Roman" pitchFamily="18" charset="0"/>
              <a:cs typeface="Times New Roman" pitchFamily="18" charset="0"/>
            </a:endParaRPr>
          </a:p>
          <a:p>
            <a:pPr lvl="0" algn="just">
              <a:buFont typeface="Wingdings" pitchFamily="2" charset="2"/>
              <a:buChar char="Ø"/>
            </a:pPr>
            <a:r>
              <a:rPr lang="es-MX" sz="2200" dirty="0" smtClean="0">
                <a:latin typeface="Times New Roman" pitchFamily="18" charset="0"/>
                <a:cs typeface="Times New Roman" pitchFamily="18" charset="0"/>
              </a:rPr>
              <a:t>A partir del 1 de enero de 2015 tenemos la obligación de emitir los CFDI´S de retenciones de contribuciones federales,  lo más recomendable es emitirlas por cada operación al momento que se envíe el </a:t>
            </a:r>
            <a:r>
              <a:rPr lang="es-MX" sz="2200" dirty="0" err="1" smtClean="0">
                <a:latin typeface="Times New Roman" pitchFamily="18" charset="0"/>
                <a:cs typeface="Times New Roman" pitchFamily="18" charset="0"/>
              </a:rPr>
              <a:t>declaranot</a:t>
            </a:r>
            <a:r>
              <a:rPr lang="es-MX" sz="2200" dirty="0" smtClean="0">
                <a:latin typeface="Times New Roman" pitchFamily="18" charset="0"/>
                <a:cs typeface="Times New Roman" pitchFamily="18" charset="0"/>
              </a:rPr>
              <a:t>.</a:t>
            </a:r>
          </a:p>
          <a:p>
            <a:pPr lvl="0" algn="just">
              <a:buNone/>
            </a:pPr>
            <a:endParaRPr lang="es-MX" sz="2000" dirty="0" smtClean="0"/>
          </a:p>
          <a:p>
            <a:pPr>
              <a:buNone/>
            </a:pPr>
            <a:endParaRPr lang="es-MX" sz="2000" dirty="0"/>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21</a:t>
            </a:fld>
            <a:endParaRPr lang="es-MX"/>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988840"/>
            <a:ext cx="7851648" cy="2664296"/>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5.- </a:t>
            </a:r>
            <a:r>
              <a:rPr lang="es-MX" dirty="0" err="1" smtClean="0"/>
              <a:t>Declaranot</a:t>
            </a:r>
            <a:r>
              <a:rPr lang="es-MX" dirty="0" smtClean="0"/>
              <a:t> (Declaración Informativa de notarios públicos y demás fedatarios)  </a:t>
            </a: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127848"/>
          </a:xfrm>
        </p:spPr>
        <p:txBody>
          <a:bodyPr>
            <a:noAutofit/>
          </a:bodyPr>
          <a:lstStyle/>
          <a:p>
            <a:pPr marL="457200" lvl="0" indent="-457200" algn="just">
              <a:buFont typeface="+mj-lt"/>
              <a:buAutoNum type="arabicParenR"/>
            </a:pPr>
            <a:r>
              <a:rPr lang="es-MX" sz="2000" dirty="0" smtClean="0">
                <a:latin typeface="Times New Roman" pitchFamily="18" charset="0"/>
                <a:cs typeface="Times New Roman" pitchFamily="18" charset="0"/>
              </a:rPr>
              <a:t>En todos los casos de constituciones y transmisiones de derechos reales sobre inmuebles sea a título gratuito u oneroso, incluyendo las adjudicaciones por herencia y las donaciones y también las servidumbres energéticas  se tienen  que llenar  tanto los apartados  o anexos 1 y 2 en su caso, al igual que el 5 (aviso de actividades vulnerables) Arts. 126, 132 y 160 de la Ley del Impuesto Sobre la Renta y Reglas 3.15.6 y 2.8.5 de la Miscelánea Fiscal del 2018. </a:t>
            </a:r>
          </a:p>
          <a:p>
            <a:pPr marL="457200" lvl="0" indent="-457200" algn="just">
              <a:buFont typeface="+mj-lt"/>
              <a:buAutoNum type="arabicParenR"/>
            </a:pPr>
            <a:endParaRPr lang="es-MX" sz="2000" dirty="0" smtClean="0">
              <a:latin typeface="Times New Roman" pitchFamily="18" charset="0"/>
              <a:cs typeface="Times New Roman" pitchFamily="18" charset="0"/>
            </a:endParaRPr>
          </a:p>
          <a:p>
            <a:pPr marL="457200" lvl="0" indent="-457200" algn="just">
              <a:buFont typeface="+mj-lt"/>
              <a:buAutoNum type="arabicParenR"/>
            </a:pPr>
            <a:r>
              <a:rPr lang="es-MX" sz="2000" dirty="0" smtClean="0">
                <a:latin typeface="Times New Roman" pitchFamily="18" charset="0"/>
                <a:cs typeface="Times New Roman" pitchFamily="18" charset="0"/>
              </a:rPr>
              <a:t>Apartados o Anexos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UcPeriod"/>
            </a:pPr>
            <a:r>
              <a:rPr lang="es-MX" sz="2000" dirty="0" smtClean="0">
                <a:latin typeface="Times New Roman" pitchFamily="18" charset="0"/>
                <a:cs typeface="Times New Roman" pitchFamily="18" charset="0"/>
              </a:rPr>
              <a:t>Apartado 1.- Enajenación de bienes inmuebles </a:t>
            </a:r>
          </a:p>
          <a:p>
            <a:pPr marL="457200" lvl="0" indent="-457200" algn="just">
              <a:buFont typeface="+mj-lt"/>
              <a:buAutoNum type="alphaUcPeriod"/>
            </a:pPr>
            <a:endParaRPr lang="es-MX" sz="2000" dirty="0" smtClean="0">
              <a:latin typeface="Times New Roman" pitchFamily="18" charset="0"/>
              <a:cs typeface="Times New Roman" pitchFamily="18" charset="0"/>
            </a:endParaRPr>
          </a:p>
          <a:p>
            <a:pPr marL="822960" lvl="1" indent="-457200" algn="just">
              <a:buFont typeface="+mj-lt"/>
              <a:buAutoNum type="alphaLcParenR"/>
            </a:pPr>
            <a:r>
              <a:rPr lang="es-MX" sz="2000" dirty="0" smtClean="0">
                <a:latin typeface="Times New Roman" pitchFamily="18" charset="0"/>
                <a:cs typeface="Times New Roman" pitchFamily="18" charset="0"/>
              </a:rPr>
              <a:t>Se debe informar por el impuesto sobre la renta causado por las enajenaciones de personas físicas o personas morales con fines no lucrativos.</a:t>
            </a:r>
          </a:p>
          <a:p>
            <a:pPr marL="822960" lvl="1"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rabicParenR"/>
            </a:pPr>
            <a:endParaRPr lang="es-MX" sz="2000" dirty="0" smtClean="0">
              <a:latin typeface="Times New Roman" pitchFamily="18" charset="0"/>
              <a:cs typeface="Times New Roman" pitchFamily="18" charset="0"/>
            </a:endParaRPr>
          </a:p>
          <a:p>
            <a:pPr marL="457200" lvl="0" indent="-457200" algn="just">
              <a:buNone/>
            </a:pPr>
            <a:r>
              <a:rPr lang="es-MX" sz="2000" dirty="0" smtClean="0">
                <a:latin typeface="Times New Roman" pitchFamily="18" charset="0"/>
                <a:cs typeface="Times New Roman" pitchFamily="18" charset="0"/>
              </a:rPr>
              <a:t>          </a:t>
            </a:r>
          </a:p>
          <a:p>
            <a:pPr marL="457200" lvl="0" indent="-457200" algn="just">
              <a:buNone/>
            </a:pPr>
            <a:endParaRPr lang="es-MX" sz="2000" dirty="0" smtClean="0">
              <a:latin typeface="Times New Roman" pitchFamily="18" charset="0"/>
              <a:cs typeface="Times New Roman" pitchFamily="18" charset="0"/>
            </a:endParaRPr>
          </a:p>
          <a:p>
            <a:pPr>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23</a:t>
            </a:fld>
            <a:endParaRPr lang="es-MX"/>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415880"/>
          </a:xfrm>
        </p:spPr>
        <p:txBody>
          <a:bodyPr>
            <a:normAutofit/>
          </a:bodyPr>
          <a:lstStyle/>
          <a:p>
            <a:pPr marL="880110" lvl="1" indent="-514350" algn="just">
              <a:buFont typeface="+mj-lt"/>
              <a:buAutoNum type="alphaLcParenR" startAt="2"/>
            </a:pPr>
            <a:r>
              <a:rPr lang="es-MX" sz="2000" dirty="0" smtClean="0">
                <a:latin typeface="Times New Roman" pitchFamily="18" charset="0"/>
                <a:cs typeface="Times New Roman" pitchFamily="18" charset="0"/>
              </a:rPr>
              <a:t>Igualmente se debe informar cuando se exenta el ingreso del pago del  impuesto sobre la renta por tratarse de casa habitación.</a:t>
            </a:r>
          </a:p>
          <a:p>
            <a:pPr marL="822960" lvl="1" indent="-457200" algn="just">
              <a:buFont typeface="+mj-lt"/>
              <a:buAutoNum type="alphaLcParenR" startAt="2"/>
            </a:pPr>
            <a:r>
              <a:rPr lang="es-MX" sz="2000" dirty="0" smtClean="0">
                <a:latin typeface="Times New Roman" pitchFamily="18" charset="0"/>
                <a:cs typeface="Times New Roman" pitchFamily="18" charset="0"/>
              </a:rPr>
              <a:t>Cuando se genera el impuesto sobre la renta por enajenaciones realizados por  residentes en el extranjero (sean nacionales o extranjeros)</a:t>
            </a:r>
          </a:p>
          <a:p>
            <a:pPr marL="822960" lvl="1" indent="-457200" algn="just">
              <a:buFont typeface="+mj-lt"/>
              <a:buAutoNum type="alphaLcParenR" startAt="2"/>
            </a:pPr>
            <a:r>
              <a:rPr lang="es-MX" sz="2000" dirty="0" smtClean="0">
                <a:latin typeface="Times New Roman" pitchFamily="18" charset="0"/>
                <a:cs typeface="Times New Roman" pitchFamily="18" charset="0"/>
              </a:rPr>
              <a:t>No hay obligaciones de informar al SAT a través del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 (Anexo o Apartado 1) en los siguientes casos:</a:t>
            </a:r>
          </a:p>
          <a:p>
            <a:pPr marL="1428750" lvl="3" indent="-514350" algn="just">
              <a:buFont typeface="+mj-lt"/>
              <a:buAutoNum type="arabicParenR"/>
            </a:pPr>
            <a:r>
              <a:rPr lang="es-MX" dirty="0" smtClean="0">
                <a:latin typeface="Times New Roman" pitchFamily="18" charset="0"/>
                <a:cs typeface="Times New Roman" pitchFamily="18" charset="0"/>
              </a:rPr>
              <a:t>Tratándose de adjudicaciones por herencia y donaciones exentas.</a:t>
            </a:r>
          </a:p>
          <a:p>
            <a:pPr marL="1428750" lvl="3" indent="-514350" algn="just">
              <a:buFont typeface="+mj-lt"/>
              <a:buAutoNum type="arabicParenR"/>
            </a:pPr>
            <a:r>
              <a:rPr lang="es-MX" dirty="0" smtClean="0">
                <a:latin typeface="Times New Roman" pitchFamily="18" charset="0"/>
                <a:cs typeface="Times New Roman" pitchFamily="18" charset="0"/>
              </a:rPr>
              <a:t>Cuando enajenan personas morales (Titulo II).</a:t>
            </a:r>
          </a:p>
          <a:p>
            <a:pPr marL="1428750" lvl="3" indent="-514350" algn="just">
              <a:buFont typeface="+mj-lt"/>
              <a:buAutoNum type="arabicParenR"/>
            </a:pPr>
            <a:r>
              <a:rPr lang="es-MX" dirty="0" smtClean="0">
                <a:latin typeface="Times New Roman" pitchFamily="18" charset="0"/>
                <a:cs typeface="Times New Roman" pitchFamily="18" charset="0"/>
              </a:rPr>
              <a:t>Cuando enajenan personas físicas que realizan actividades empresariales y el inmueble forma parte de su activo .</a:t>
            </a:r>
          </a:p>
          <a:p>
            <a:pPr marL="1428750" lvl="3" indent="-514350" algn="just">
              <a:buNone/>
            </a:pPr>
            <a:r>
              <a:rPr lang="es-MX" dirty="0" smtClean="0">
                <a:latin typeface="Times New Roman" pitchFamily="18" charset="0"/>
                <a:cs typeface="Times New Roman" pitchFamily="18" charset="0"/>
              </a:rPr>
              <a:t>  (En estos supuestos se tiene que llenar el anexo 5)</a:t>
            </a:r>
          </a:p>
          <a:p>
            <a:pPr marL="1428750" lvl="3" indent="-514350" algn="just">
              <a:buFont typeface="+mj-lt"/>
              <a:buAutoNum type="arabicParenR"/>
            </a:pPr>
            <a:endParaRPr lang="es-MX" dirty="0" smtClean="0">
              <a:latin typeface="Times New Roman" pitchFamily="18" charset="0"/>
              <a:cs typeface="Times New Roman" pitchFamily="18" charset="0"/>
            </a:endParaRPr>
          </a:p>
          <a:p>
            <a:pPr marL="514350" indent="-514350" algn="just">
              <a:buFont typeface="+mj-lt"/>
              <a:buAutoNum type="alphaUcPeriod" startAt="2"/>
            </a:pPr>
            <a:r>
              <a:rPr lang="es-MX" sz="2000" dirty="0" smtClean="0">
                <a:latin typeface="Times New Roman" pitchFamily="18" charset="0"/>
                <a:cs typeface="Times New Roman" pitchFamily="18" charset="0"/>
              </a:rPr>
              <a:t>Apartado 2. Adquisición de Inmuebles </a:t>
            </a:r>
          </a:p>
          <a:p>
            <a:pPr marL="514350" indent="-514350" algn="just">
              <a:buNone/>
            </a:pPr>
            <a:r>
              <a:rPr lang="es-MX" sz="2000" dirty="0" smtClean="0">
                <a:latin typeface="Times New Roman" pitchFamily="18" charset="0"/>
                <a:cs typeface="Times New Roman" pitchFamily="18" charset="0"/>
              </a:rPr>
              <a:t>         En los supuestos de donaciones y adjudicaciones que no están exentas.</a:t>
            </a:r>
          </a:p>
          <a:p>
            <a:pPr>
              <a:buNone/>
            </a:pPr>
            <a:endParaRPr lang="es-MX"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24</a:t>
            </a:fld>
            <a:endParaRPr lang="es-MX"/>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415880"/>
          </a:xfrm>
        </p:spPr>
        <p:txBody>
          <a:bodyPr>
            <a:normAutofit/>
          </a:bodyPr>
          <a:lstStyle/>
          <a:p>
            <a:pPr marL="457200" indent="-457200" algn="just">
              <a:buFont typeface="+mj-lt"/>
              <a:buAutoNum type="alphaUcPeriod" startAt="3"/>
            </a:pPr>
            <a:r>
              <a:rPr lang="es-MX" sz="2000" dirty="0" smtClean="0">
                <a:latin typeface="Times New Roman" pitchFamily="18" charset="0"/>
                <a:cs typeface="Times New Roman" pitchFamily="18" charset="0"/>
              </a:rPr>
              <a:t>Apartado 5.  A través de este anexo se da aviso de las actividades vulnerables por la constitución o transmisión de derechos reales sean onerosos o gratuitos incluyendo las servidumbres energéticas (industria petrolera o eléctrica)</a:t>
            </a:r>
          </a:p>
          <a:p>
            <a:pPr marL="457200" indent="-457200" algn="just">
              <a:buFont typeface="+mj-lt"/>
              <a:buAutoNum type="alphaUcPeriod" startAt="3"/>
            </a:pPr>
            <a:endParaRPr lang="es-MX" sz="2000" dirty="0" smtClean="0">
              <a:latin typeface="Times New Roman" pitchFamily="18" charset="0"/>
              <a:cs typeface="Times New Roman" pitchFamily="18" charset="0"/>
            </a:endParaRPr>
          </a:p>
          <a:p>
            <a:pPr marL="457200" indent="-457200" algn="just">
              <a:buFont typeface="+mj-lt"/>
              <a:buAutoNum type="alphaUcPeriod" startAt="3"/>
            </a:pPr>
            <a:r>
              <a:rPr lang="es-MX" sz="2000" dirty="0" smtClean="0">
                <a:latin typeface="Times New Roman" pitchFamily="18" charset="0"/>
                <a:cs typeface="Times New Roman" pitchFamily="18" charset="0"/>
              </a:rPr>
              <a:t>Entregar al contribuyente la información relativa a la determinación del cálculo del impuesto sobre la renta.  Art. 126 tercer párrafo de la Ley del Impuesto Sobre la Renta y regla 3.15.5 de la  Miscelánea Fiscal del 2018. </a:t>
            </a: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25</a:t>
            </a:fld>
            <a:endParaRPr lang="es-MX"/>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988840"/>
            <a:ext cx="7851648" cy="2664296"/>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6.-  Legislación </a:t>
            </a:r>
            <a:r>
              <a:rPr lang="es-MX" dirty="0" err="1" smtClean="0"/>
              <a:t>Antilavado</a:t>
            </a:r>
            <a:r>
              <a:rPr lang="es-MX" dirty="0" smtClean="0"/>
              <a:t> de Dinero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rmAutofit fontScale="92500" lnSpcReduction="10000"/>
          </a:bodyPr>
          <a:lstStyle/>
          <a:p>
            <a:pPr>
              <a:buNone/>
            </a:pPr>
            <a:r>
              <a:rPr lang="es-MX" sz="2000" dirty="0" smtClean="0">
                <a:latin typeface="Times New Roman" pitchFamily="18" charset="0"/>
                <a:cs typeface="Times New Roman" pitchFamily="18" charset="0"/>
              </a:rPr>
              <a:t>Las obligaciones del notario son:</a:t>
            </a:r>
          </a:p>
          <a:p>
            <a:pPr>
              <a:buNone/>
            </a:pPr>
            <a:endParaRPr lang="es-MX" sz="2000" dirty="0" smtClean="0">
              <a:latin typeface="Times New Roman" pitchFamily="18" charset="0"/>
              <a:cs typeface="Times New Roman" pitchFamily="18" charset="0"/>
            </a:endParaRPr>
          </a:p>
          <a:p>
            <a:pPr marL="457200" indent="-457200" algn="just">
              <a:buFont typeface="+mj-lt"/>
              <a:buAutoNum type="arabicParenR"/>
            </a:pPr>
            <a:r>
              <a:rPr lang="es-MX" sz="2000" dirty="0" smtClean="0">
                <a:latin typeface="Times New Roman" pitchFamily="18" charset="0"/>
                <a:cs typeface="Times New Roman" pitchFamily="18" charset="0"/>
              </a:rPr>
              <a:t>Identificar  a los solicitantes materiales  y a los otorgantes de los actos jurídicos. Formar un expediente de identidad (identificación, comprobante de domicilio, datos generales incluyendo CURP y RFC y acta de nacimiento).  Art. 18 </a:t>
            </a:r>
          </a:p>
          <a:p>
            <a:pPr marL="457200" indent="-457200">
              <a:buFont typeface="+mj-lt"/>
              <a:buAutoNum type="arabicParenR"/>
            </a:pPr>
            <a:endParaRPr lang="es-MX" sz="2000" dirty="0" smtClean="0">
              <a:latin typeface="Times New Roman" pitchFamily="18" charset="0"/>
              <a:cs typeface="Times New Roman" pitchFamily="18" charset="0"/>
            </a:endParaRPr>
          </a:p>
          <a:p>
            <a:pPr marL="457200" indent="-457200" algn="just">
              <a:buFont typeface="+mj-lt"/>
              <a:buAutoNum type="arabicParenR"/>
            </a:pPr>
            <a:r>
              <a:rPr lang="es-MX" sz="2000" dirty="0" smtClean="0">
                <a:latin typeface="Times New Roman" pitchFamily="18" charset="0"/>
                <a:cs typeface="Times New Roman" pitchFamily="18" charset="0"/>
              </a:rPr>
              <a:t>Identificar y desglosar la forma de pago, conservando una copia de los cheques, depósitos o transferencias con los que se cubrió el precio pactado. Art. 33 </a:t>
            </a:r>
          </a:p>
          <a:p>
            <a:pPr marL="457200" indent="-457200">
              <a:buFont typeface="+mj-lt"/>
              <a:buAutoNum type="arabicParenR"/>
            </a:pPr>
            <a:endParaRPr lang="es-MX" sz="2000" dirty="0" smtClean="0">
              <a:latin typeface="Times New Roman" pitchFamily="18" charset="0"/>
              <a:cs typeface="Times New Roman" pitchFamily="18" charset="0"/>
            </a:endParaRPr>
          </a:p>
          <a:p>
            <a:pPr marL="457200" indent="-457200" algn="just">
              <a:buFont typeface="+mj-lt"/>
              <a:buAutoNum type="arabicParenR"/>
            </a:pPr>
            <a:r>
              <a:rPr lang="es-MX" sz="2000" dirty="0" smtClean="0">
                <a:latin typeface="Times New Roman" pitchFamily="18" charset="0"/>
                <a:cs typeface="Times New Roman" pitchFamily="18" charset="0"/>
              </a:rPr>
              <a:t>Dar los avisos de los actos otorgados vía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  (todas las transmisiones de propiedad y constituciones y  transmisiones de derechos reales sobre inmuebles sea a titulo gratuito u oneroso)  o mediante el  portal de la Unidad de Inteligencia Financiera. (Poderes irrevocables para actos de administración y de dominio; mutuos entre particulares con o sin </a:t>
            </a:r>
            <a:r>
              <a:rPr lang="es-MX" sz="2000" dirty="0" smtClean="0">
                <a:latin typeface="Times New Roman" pitchFamily="18" charset="0"/>
                <a:cs typeface="Times New Roman" pitchFamily="18" charset="0"/>
              </a:rPr>
              <a:t>garantía, fideicomisos  </a:t>
            </a:r>
            <a:r>
              <a:rPr lang="es-MX" sz="2000" dirty="0" smtClean="0">
                <a:latin typeface="Times New Roman" pitchFamily="18" charset="0"/>
                <a:cs typeface="Times New Roman" pitchFamily="18" charset="0"/>
              </a:rPr>
              <a:t>y constituciones de sociedades con un capital que rebase las 8025 UMAS  $646,815.00)  Arts. 17-XII-A, 24.</a:t>
            </a: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27</a:t>
            </a:fld>
            <a:endParaRPr lang="es-MX"/>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buFont typeface="+mj-lt"/>
              <a:buAutoNum type="arabicParenR" startAt="4"/>
            </a:pPr>
            <a:r>
              <a:rPr lang="es-MX" sz="2000" dirty="0" smtClean="0">
                <a:latin typeface="Times New Roman" pitchFamily="18" charset="0"/>
                <a:cs typeface="Times New Roman" pitchFamily="18" charset="0"/>
              </a:rPr>
              <a:t>Resguardar la información. Art. 18-IV</a:t>
            </a:r>
          </a:p>
          <a:p>
            <a:pPr marL="457200" indent="-457200">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 No permitir que se rebase el monto máximo autorizado del uso del efectivo (8025 UMAS) o sea la suma de $646,815.00. Art. 32</a:t>
            </a: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Tener un manual de procedimientos internos para la identificación de clientes y usuarios.</a:t>
            </a: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Verificar que los otorgantes no sean terroristas o personas reportadas. </a:t>
            </a: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El tema de la acumulación. Opciones:</a:t>
            </a:r>
          </a:p>
          <a:p>
            <a:pPr marL="1097280" lvl="2" indent="-457200" algn="just">
              <a:buFont typeface="+mj-lt"/>
              <a:buAutoNum type="alphaLcParenR"/>
            </a:pPr>
            <a:r>
              <a:rPr lang="es-MX" sz="2000" dirty="0" smtClean="0">
                <a:latin typeface="Times New Roman" pitchFamily="18" charset="0"/>
                <a:cs typeface="Times New Roman" pitchFamily="18" charset="0"/>
              </a:rPr>
              <a:t>Llevar un control muy estricto que permita identificar cuando una persona ya rebasó el umbral. Al hacerlo se debe dar aviso no solo de la operación con lo que lo rebasó, sino también de las anteriores.</a:t>
            </a: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None/>
            </a:pPr>
            <a:endParaRPr lang="es-MX" sz="2000" dirty="0" smtClean="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28</a:t>
            </a:fld>
            <a:endParaRPr lang="es-MX"/>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1097280" lvl="2" indent="-457200" algn="just">
              <a:buFont typeface="+mj-lt"/>
              <a:buAutoNum type="alphaLcParenR" startAt="2"/>
            </a:pPr>
            <a:r>
              <a:rPr lang="es-MX" sz="2000" dirty="0" smtClean="0">
                <a:latin typeface="Times New Roman" pitchFamily="18" charset="0"/>
                <a:cs typeface="Times New Roman" pitchFamily="18" charset="0"/>
              </a:rPr>
              <a:t>Dar aviso por todas y cada una de las operaciones. De esta forma se elimina el problema de la acumulación. </a:t>
            </a:r>
          </a:p>
          <a:p>
            <a:pPr marL="1097280" lvl="2" indent="-457200">
              <a:buNone/>
            </a:pPr>
            <a:endParaRPr lang="es-MX" sz="2000" dirty="0" smtClean="0">
              <a:latin typeface="Times New Roman" pitchFamily="18" charset="0"/>
              <a:cs typeface="Times New Roman" pitchFamily="18" charset="0"/>
            </a:endParaRPr>
          </a:p>
          <a:p>
            <a:pPr marL="457200" indent="-457200" algn="just">
              <a:buNone/>
            </a:pPr>
            <a:r>
              <a:rPr lang="es-MX"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NOTA:</a:t>
            </a:r>
            <a:r>
              <a:rPr lang="es-MX" sz="2000" dirty="0" smtClean="0">
                <a:latin typeface="Times New Roman" pitchFamily="18" charset="0"/>
                <a:cs typeface="Times New Roman" pitchFamily="18" charset="0"/>
              </a:rPr>
              <a:t>  La Ley para determinar el Valor de la Unidad de Medida y  Actualiza-  </a:t>
            </a:r>
          </a:p>
          <a:p>
            <a:pPr marL="457200" indent="-457200" algn="just">
              <a:buNone/>
            </a:pPr>
            <a:r>
              <a:rPr lang="es-MX" sz="2000" dirty="0" smtClean="0">
                <a:latin typeface="Times New Roman" pitchFamily="18" charset="0"/>
                <a:cs typeface="Times New Roman" pitchFamily="18" charset="0"/>
              </a:rPr>
              <a:t>               </a:t>
            </a:r>
            <a:r>
              <a:rPr lang="es-MX" sz="2000" dirty="0" err="1" smtClean="0">
                <a:latin typeface="Times New Roman" pitchFamily="18" charset="0"/>
                <a:cs typeface="Times New Roman" pitchFamily="18" charset="0"/>
              </a:rPr>
              <a:t>ción</a:t>
            </a:r>
            <a:r>
              <a:rPr lang="es-MX" sz="2000" dirty="0" smtClean="0">
                <a:latin typeface="Times New Roman" pitchFamily="18" charset="0"/>
                <a:cs typeface="Times New Roman" pitchFamily="18" charset="0"/>
              </a:rPr>
              <a:t>  se publicó  el  30  de  diciembre  de  2016  en el D.O.F. El valor </a:t>
            </a:r>
          </a:p>
          <a:p>
            <a:pPr marL="457200" indent="-457200" algn="just">
              <a:buNone/>
            </a:pPr>
            <a:r>
              <a:rPr lang="es-MX" sz="2000" dirty="0" smtClean="0">
                <a:latin typeface="Times New Roman" pitchFamily="18" charset="0"/>
                <a:cs typeface="Times New Roman" pitchFamily="18" charset="0"/>
              </a:rPr>
              <a:t>               de las UMAS se  publica  los   primeros   10  días  de  enero  y abarca  </a:t>
            </a:r>
          </a:p>
          <a:p>
            <a:pPr marL="457200" indent="-457200" algn="just">
              <a:buNone/>
            </a:pPr>
            <a:r>
              <a:rPr lang="es-MX" sz="2000" dirty="0" smtClean="0">
                <a:latin typeface="Times New Roman" pitchFamily="18" charset="0"/>
                <a:cs typeface="Times New Roman" pitchFamily="18" charset="0"/>
              </a:rPr>
              <a:t>               del  1° de Febrero al 31 de enero del otro año. Este año el valor de las </a:t>
            </a:r>
          </a:p>
          <a:p>
            <a:pPr marL="457200" indent="-457200" algn="just">
              <a:buNone/>
            </a:pPr>
            <a:r>
              <a:rPr lang="es-MX" sz="2000" dirty="0" smtClean="0">
                <a:latin typeface="Times New Roman" pitchFamily="18" charset="0"/>
                <a:cs typeface="Times New Roman" pitchFamily="18" charset="0"/>
              </a:rPr>
              <a:t>               UMAS es  de </a:t>
            </a:r>
            <a:r>
              <a:rPr lang="es-MX" sz="2000" dirty="0" smtClean="0">
                <a:latin typeface="Times New Roman" pitchFamily="18" charset="0"/>
                <a:cs typeface="Times New Roman" pitchFamily="18" charset="0"/>
              </a:rPr>
              <a:t>$80.60 </a:t>
            </a:r>
            <a:endParaRPr lang="es-MX" sz="2000" dirty="0" smtClean="0">
              <a:latin typeface="Times New Roman" pitchFamily="18" charset="0"/>
              <a:cs typeface="Times New Roman" pitchFamily="18" charset="0"/>
            </a:endParaRPr>
          </a:p>
          <a:p>
            <a:pPr marL="1097280" lvl="2" indent="-457200">
              <a:buNone/>
            </a:pPr>
            <a:endParaRPr lang="es-MX" sz="2000" dirty="0" smtClean="0">
              <a:latin typeface="Times New Roman" pitchFamily="18" charset="0"/>
              <a:cs typeface="Times New Roman" pitchFamily="18" charset="0"/>
            </a:endParaRPr>
          </a:p>
          <a:p>
            <a:pPr marL="1222920" lvl="3" indent="-228600" algn="just">
              <a:buNone/>
            </a:pPr>
            <a:r>
              <a:rPr lang="es-MX" dirty="0" smtClean="0">
                <a:latin typeface="Times New Roman" pitchFamily="18" charset="0"/>
                <a:cs typeface="Times New Roman" pitchFamily="18" charset="0"/>
              </a:rPr>
              <a:t>         </a:t>
            </a:r>
          </a:p>
          <a:p>
            <a:pPr marL="457200" indent="-457200" algn="just">
              <a:buFont typeface="+mj-lt"/>
              <a:buAutoNum type="arabicParenR" startAt="7"/>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29</a:t>
            </a:fld>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2060848"/>
            <a:ext cx="7851648" cy="2836912"/>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1.- En Materia de Impuesto Sobre La Renta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060848"/>
            <a:ext cx="7851648" cy="2664296"/>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s-MX" dirty="0" smtClean="0"/>
              <a:t/>
            </a:r>
            <a:br>
              <a:rPr lang="es-MX" dirty="0" smtClean="0"/>
            </a:br>
            <a:r>
              <a:rPr lang="es-MX" dirty="0" smtClean="0"/>
              <a:t/>
            </a:r>
            <a:br>
              <a:rPr lang="es-MX" dirty="0" smtClean="0"/>
            </a:br>
            <a:r>
              <a:rPr lang="es-MX" dirty="0" smtClean="0"/>
              <a:t>II) OBLIGACIONES EN MATERIA CORPORATIVA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r>
              <a:rPr lang="es-MX" sz="2000" dirty="0" smtClean="0">
                <a:latin typeface="Times New Roman" pitchFamily="18" charset="0"/>
                <a:cs typeface="Times New Roman" pitchFamily="18" charset="0"/>
              </a:rPr>
              <a:t>Solicitar un denominación para la constitución de una sociedad y después de su creación dar el aviso de uso a la Secretaría de Economía. Art. 15 de la Ley de Inversión Extranjera y  Arts. 13, 16, 17 y 18 del Reglamento de la Ley de Inversión Extranjera y del Registro Nacional de Inversiones Extranjeras.  La autorización tiene una vigencia de 180 días naturales a partir de su expedición y dentro de este plazo  se debe dar el aviso de uso de la denominación. Arts. 17 y 14 del reglamento para la autorización de uso de denominaciones y razones sociales.</a:t>
            </a: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r>
              <a:rPr lang="es-MX" sz="2000" dirty="0" smtClean="0">
                <a:latin typeface="Times New Roman" pitchFamily="18" charset="0"/>
                <a:cs typeface="Times New Roman" pitchFamily="18" charset="0"/>
              </a:rPr>
              <a:t>Avisar a la Secretaría de Relaciones Exteriores de la inclusión de la cláusula de admisión de extranjeros en las constituciones de sociedades. Artículo 15 de la Ley de Inversión Extranjera y artículo 14 del Reglamento de la Ley de Inversión Extranjera y del Registro Nacional de Inversiones Extranjeras.</a:t>
            </a: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31</a:t>
            </a:fld>
            <a:endParaRPr lang="es-MX"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lvl="0" indent="-457200" algn="just">
              <a:buFont typeface="+mj-lt"/>
              <a:buAutoNum type="alphaLcParenR" startAt="3"/>
            </a:pPr>
            <a:r>
              <a:rPr lang="es-MX" sz="2000" dirty="0" smtClean="0">
                <a:latin typeface="Times New Roman" pitchFamily="18" charset="0"/>
                <a:cs typeface="Times New Roman" pitchFamily="18" charset="0"/>
              </a:rPr>
              <a:t>Advertirles a los extranjeros persona físicas o morales que cuentan con 40 días hábiles para solicitar su inscripción en el Registro Nacional de Inversiones Extranjeras. Arts. 37, 44 y 45 del Reglamento de la Ley de Inversión Extranjera.  </a:t>
            </a:r>
          </a:p>
          <a:p>
            <a:pPr marL="457200" lvl="0" indent="-457200" algn="just">
              <a:buFont typeface="+mj-lt"/>
              <a:buAutoNum type="alphaLcParenR" startAt="3"/>
            </a:pPr>
            <a:endParaRPr lang="es-MX" sz="2000" dirty="0" smtClean="0">
              <a:latin typeface="Times New Roman" pitchFamily="18" charset="0"/>
              <a:cs typeface="Times New Roman" pitchFamily="18" charset="0"/>
            </a:endParaRPr>
          </a:p>
          <a:p>
            <a:pPr marL="457200" lvl="0" indent="-457200" algn="just">
              <a:buFont typeface="+mj-lt"/>
              <a:buAutoNum type="alphaLcParenR" startAt="3"/>
            </a:pPr>
            <a:r>
              <a:rPr lang="es-MX" sz="2000" dirty="0" smtClean="0">
                <a:latin typeface="Times New Roman" pitchFamily="18" charset="0"/>
                <a:cs typeface="Times New Roman" pitchFamily="18" charset="0"/>
              </a:rPr>
              <a:t>Solicitarles nos acrediten su inscripción en el Registro Nacional de Inversiones Extranjeras y en caso contrario dar  el aviso al Registro Nacional de Inversiones Extranjeras cuando existan socios o accionistas extranjeros. Arts. 32, 34 y 38 de la Ley de Inversión Extranjera.  10 días hábiles </a:t>
            </a:r>
          </a:p>
          <a:p>
            <a:pPr marL="457200" lvl="0" indent="-457200" algn="just">
              <a:buFont typeface="+mj-lt"/>
              <a:buAutoNum type="alphaLcParenR" startAt="3"/>
            </a:pPr>
            <a:endParaRPr lang="es-MX" sz="2000" dirty="0" smtClean="0">
              <a:latin typeface="Times New Roman" pitchFamily="18" charset="0"/>
              <a:cs typeface="Times New Roman" pitchFamily="18" charset="0"/>
            </a:endParaRPr>
          </a:p>
          <a:p>
            <a:pPr marL="457200" lvl="0" indent="-457200" algn="just">
              <a:buFont typeface="+mj-lt"/>
              <a:buAutoNum type="alphaLcParenR" startAt="3"/>
            </a:pPr>
            <a:r>
              <a:rPr lang="es-MX" sz="2000" dirty="0" smtClean="0">
                <a:latin typeface="Times New Roman" pitchFamily="18" charset="0"/>
                <a:cs typeface="Times New Roman" pitchFamily="18" charset="0"/>
              </a:rPr>
              <a:t>Informar al Sistema de Administración Tributaria (SAT) la omisión de los registros federales de contribuyentes de la sociedad y  de los socios o accionistas al constituir una persona moral o  al  protocolizar un acta de asamblea. Art. 27-séptimo y octavo  párrafo del  Código Fiscal de la Federación y reglas 2.4.10, 2.4.11 y 2.4.12 de la miscelánea fiscal del 2018.   Anexos  3   y  4  del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  No  constituir  sociedades  si  los </a:t>
            </a:r>
          </a:p>
          <a:p>
            <a:pPr marL="457200" lvl="0" indent="-457200" algn="just">
              <a:buFont typeface="+mj-lt"/>
              <a:buAutoNum type="alphaLcParenR" startAt="3"/>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32</a:t>
            </a:fld>
            <a:endParaRPr lang="es-MX"/>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lvl="0" indent="-457200" algn="just">
              <a:buNone/>
            </a:pPr>
            <a:r>
              <a:rPr lang="es-MX" sz="2000" dirty="0" smtClean="0">
                <a:latin typeface="Times New Roman" pitchFamily="18" charset="0"/>
                <a:cs typeface="Times New Roman" pitchFamily="18" charset="0"/>
              </a:rPr>
              <a:t>        accionistas o socios carecen de RFC porque no podrán llenar el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a:t>
            </a:r>
          </a:p>
          <a:p>
            <a:pPr marL="457200" lvl="0" indent="-457200" algn="just">
              <a:buFont typeface="+mj-lt"/>
              <a:buAutoNum type="alphaLcParenR" startAt="3"/>
            </a:pPr>
            <a:endParaRPr lang="es-MX" sz="2000" dirty="0" smtClean="0">
              <a:latin typeface="Times New Roman" pitchFamily="18" charset="0"/>
              <a:cs typeface="Times New Roman" pitchFamily="18" charset="0"/>
            </a:endParaRPr>
          </a:p>
          <a:p>
            <a:pPr marL="457200" lvl="0" indent="-457200" algn="just">
              <a:buFont typeface="+mj-lt"/>
              <a:buAutoNum type="alphaLcParenR" startAt="6"/>
            </a:pPr>
            <a:r>
              <a:rPr lang="es-MX" sz="2000" dirty="0" smtClean="0">
                <a:latin typeface="Times New Roman" pitchFamily="18" charset="0"/>
                <a:cs typeface="Times New Roman" pitchFamily="18" charset="0"/>
              </a:rPr>
              <a:t>Dar aviso a través del portal de la Unidad de Inteligencia Financiera si el capital de la persona moral que se esta constituyendo rebasa la suma de $646,815.00 (8025 UMAS)</a:t>
            </a:r>
          </a:p>
          <a:p>
            <a:pPr marL="457200" lvl="0" indent="-457200" algn="just">
              <a:buFont typeface="+mj-lt"/>
              <a:buAutoNum type="alphaLcParenR" startAt="6"/>
            </a:pPr>
            <a:endParaRPr lang="es-MX" sz="2000" dirty="0" smtClean="0">
              <a:latin typeface="Times New Roman" pitchFamily="18" charset="0"/>
              <a:cs typeface="Times New Roman" pitchFamily="18" charset="0"/>
            </a:endParaRPr>
          </a:p>
          <a:p>
            <a:pPr marL="457200" indent="-457200" algn="just">
              <a:buFont typeface="+mj-lt"/>
              <a:buAutoNum type="alphaLcParenR" startAt="6"/>
            </a:pPr>
            <a:r>
              <a:rPr lang="es-MX" sz="2000" dirty="0" smtClean="0">
                <a:latin typeface="Times New Roman" pitchFamily="18" charset="0"/>
                <a:cs typeface="Times New Roman" pitchFamily="18" charset="0"/>
              </a:rPr>
              <a:t>Verificar que la participación extranjera no rebase los porcentajes máximos de inversión autorizados y que dentro de su objeto social no se incluyan actividades económicas reservadas de manera exclusiva al Estado o a las sociedades mexicanas con cláusula de exclusión de extranjeros. Arts. 5, 6, 7 y 8 de la  Ley de Inversion Extranjera. </a:t>
            </a:r>
          </a:p>
          <a:p>
            <a:pPr marL="457200" lvl="0" indent="-457200" algn="just">
              <a:buFont typeface="+mj-lt"/>
              <a:buAutoNum type="alphaLcParenR" startAt="6"/>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33</a:t>
            </a:fld>
            <a:endParaRPr lang="es-MX"/>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060848"/>
            <a:ext cx="7851648" cy="2664296"/>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s-MX" dirty="0" smtClean="0"/>
              <a:t/>
            </a:r>
            <a:br>
              <a:rPr lang="es-MX" dirty="0" smtClean="0"/>
            </a:br>
            <a:r>
              <a:rPr lang="es-MX" dirty="0" smtClean="0"/>
              <a:t/>
            </a:r>
            <a:br>
              <a:rPr lang="es-MX" dirty="0" smtClean="0"/>
            </a:br>
            <a:r>
              <a:rPr lang="es-MX" dirty="0" smtClean="0"/>
              <a:t>III) OBLIGACION CONSTITUCIONAL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457200" indent="-457200" algn="just">
              <a:buNone/>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No debemos hacer constar la adquisición para cualquier titulo de la  propiedad  de inmuebles por  extranjeros en la zona restringida (100 </a:t>
            </a:r>
            <a:r>
              <a:rPr lang="es-MX" sz="2000" dirty="0" err="1" smtClean="0">
                <a:latin typeface="Times New Roman" pitchFamily="18" charset="0"/>
                <a:cs typeface="Times New Roman" pitchFamily="18" charset="0"/>
              </a:rPr>
              <a:t>kms</a:t>
            </a:r>
            <a:r>
              <a:rPr lang="es-MX" sz="2000" dirty="0" smtClean="0">
                <a:latin typeface="Times New Roman" pitchFamily="18" charset="0"/>
                <a:cs typeface="Times New Roman" pitchFamily="18" charset="0"/>
              </a:rPr>
              <a:t>.  a lo largo de las fronteras y 50  km en las playas).</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 Fuera de la zona restringida únicamente podemos formalizar la enajenación previo permiso o constancia expedida por la Secretaría de Relaciones Exteriores. Art. 27 Const. </a:t>
            </a: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35</a:t>
            </a:fld>
            <a:endParaRPr lang="es-MX"/>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060848"/>
            <a:ext cx="7851648" cy="2664296"/>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s-MX" dirty="0" smtClean="0"/>
              <a:t/>
            </a:r>
            <a:br>
              <a:rPr lang="es-MX" dirty="0" smtClean="0"/>
            </a:br>
            <a:r>
              <a:rPr lang="es-MX" dirty="0" smtClean="0"/>
              <a:t/>
            </a:r>
            <a:br>
              <a:rPr lang="es-MX" dirty="0" smtClean="0"/>
            </a:br>
            <a:r>
              <a:rPr lang="es-MX" dirty="0" smtClean="0"/>
              <a:t>IV) OBLIGACIONES EN MATERIA ADMINISTRATIVA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rabicPeriod"/>
            </a:pPr>
            <a:r>
              <a:rPr lang="es-MX" sz="2000" dirty="0" smtClean="0">
                <a:latin typeface="Times New Roman" pitchFamily="18" charset="0"/>
                <a:cs typeface="Times New Roman" pitchFamily="18" charset="0"/>
              </a:rPr>
              <a:t>Las establecidas en la </a:t>
            </a:r>
            <a:r>
              <a:rPr lang="es-MX" sz="2000" u="sng" dirty="0" smtClean="0">
                <a:latin typeface="Times New Roman" pitchFamily="18" charset="0"/>
                <a:cs typeface="Times New Roman" pitchFamily="18" charset="0"/>
              </a:rPr>
              <a:t>Ley General de Asentamientos Humanos, Ordenamiento Territorial y Desarrollo Urbano.</a:t>
            </a:r>
          </a:p>
          <a:p>
            <a:pPr marL="457200" lvl="0" indent="-457200" algn="just">
              <a:buNone/>
            </a:pPr>
            <a:r>
              <a:rPr lang="es-MX" sz="2000" dirty="0" smtClean="0">
                <a:latin typeface="Times New Roman" pitchFamily="18" charset="0"/>
                <a:cs typeface="Times New Roman" pitchFamily="18" charset="0"/>
              </a:rPr>
              <a:t>        </a:t>
            </a:r>
          </a:p>
          <a:p>
            <a:pPr marL="457200" lvl="0" indent="-457200" algn="just">
              <a:buNone/>
            </a:pPr>
            <a:r>
              <a:rPr lang="es-MX" sz="2000" dirty="0" smtClean="0">
                <a:latin typeface="Times New Roman" pitchFamily="18" charset="0"/>
                <a:cs typeface="Times New Roman" pitchFamily="18" charset="0"/>
              </a:rPr>
              <a:t>       Se traducen en la obligación de verificar y advertir al adquirente de un inmueble que el predio debe sujetarse a los usos permitidos, a los destinos y reservas que le corresponden contenido en los planes de desarrollo urbano.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rabicPeriod" startAt="2"/>
            </a:pPr>
            <a:r>
              <a:rPr lang="es-MX" sz="2000" dirty="0" smtClean="0">
                <a:latin typeface="Times New Roman" pitchFamily="18" charset="0"/>
                <a:cs typeface="Times New Roman" pitchFamily="18" charset="0"/>
              </a:rPr>
              <a:t>Las consignadas en la </a:t>
            </a:r>
            <a:r>
              <a:rPr lang="es-MX" sz="2000" u="sng" dirty="0" smtClean="0">
                <a:latin typeface="Times New Roman" pitchFamily="18" charset="0"/>
                <a:cs typeface="Times New Roman" pitchFamily="18" charset="0"/>
              </a:rPr>
              <a:t>Ley Federal sobre Monumentos y Zonas Arqueológicas, Artísticos e Históricos. </a:t>
            </a:r>
            <a:endParaRPr lang="es-MX" sz="1800" u="sng" dirty="0" smtClean="0">
              <a:latin typeface="Times New Roman" pitchFamily="18" charset="0"/>
              <a:cs typeface="Times New Roman" pitchFamily="18" charset="0"/>
            </a:endParaRPr>
          </a:p>
          <a:p>
            <a:pPr marL="457200" indent="-457200" algn="just">
              <a:buNone/>
            </a:pPr>
            <a:endParaRPr lang="es-MX" sz="2000" dirty="0" smtClean="0">
              <a:latin typeface="Times New Roman" pitchFamily="18" charset="0"/>
              <a:cs typeface="Times New Roman" pitchFamily="18" charset="0"/>
            </a:endParaRPr>
          </a:p>
          <a:p>
            <a:pPr marL="822960" lvl="1" indent="-457200" algn="just">
              <a:buFont typeface="Wingdings" pitchFamily="2" charset="2"/>
              <a:buChar char="Ø"/>
            </a:pPr>
            <a:r>
              <a:rPr lang="es-MX" sz="2000" dirty="0" smtClean="0">
                <a:latin typeface="Times New Roman" pitchFamily="18" charset="0"/>
                <a:cs typeface="Times New Roman" pitchFamily="18" charset="0"/>
              </a:rPr>
              <a:t>Los actos traslativos  sobre inmuebles declarados monumentos históricos o artísticos deben formalizarse en escritura pública, donde conste una declaración del enajenante en el sentido de que el bien de se trata es un  monumento, (se  debe  dar  aviso  de  la  enajenación  al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37</a:t>
            </a:fld>
            <a:endParaRPr lang="es-MX"/>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822960" lvl="1" indent="-457200" algn="just">
              <a:buNone/>
            </a:pPr>
            <a:r>
              <a:rPr lang="es-MX" sz="2000" dirty="0" smtClean="0">
                <a:latin typeface="Times New Roman" pitchFamily="18" charset="0"/>
                <a:cs typeface="Times New Roman" pitchFamily="18" charset="0"/>
              </a:rPr>
              <a:t>        </a:t>
            </a:r>
            <a:r>
              <a:rPr lang="es-MX" sz="2000" dirty="0" smtClean="0">
                <a:latin typeface="Times New Roman" pitchFamily="18" charset="0"/>
                <a:cs typeface="Times New Roman" pitchFamily="18" charset="0"/>
              </a:rPr>
              <a:t>Instituto Nacional de Antropología e Historia o al Instituto  Nacional de Bellas Artes y  Literatura), lo que implica que  debe ser conservado y en caso de restauración se requiere la autorización de Antropología o de Bellas Artes. </a:t>
            </a:r>
          </a:p>
          <a:p>
            <a:pPr marL="822960" lvl="1" indent="-457200" algn="just">
              <a:buFont typeface="Wingdings" pitchFamily="2" charset="2"/>
              <a:buChar char="Ø"/>
            </a:pPr>
            <a:endParaRPr lang="es-MX" sz="2000" dirty="0" smtClean="0">
              <a:latin typeface="Times New Roman" pitchFamily="18" charset="0"/>
              <a:cs typeface="Times New Roman" pitchFamily="18" charset="0"/>
            </a:endParaRPr>
          </a:p>
          <a:p>
            <a:pPr marL="822960" lvl="1" indent="-457200" algn="just">
              <a:buNone/>
            </a:pPr>
            <a:r>
              <a:rPr lang="es-MX" sz="2000" dirty="0" smtClean="0">
                <a:latin typeface="Times New Roman" pitchFamily="18" charset="0"/>
                <a:cs typeface="Times New Roman" pitchFamily="18" charset="0"/>
              </a:rPr>
              <a:t>        Existe igualmente una limitación  para los propietarios de inmuebles colindantes con los monumentos en el sentido de que se requiere un permiso del Instituto correspondiente para realizar las obras de  excavación, demolición o construcción. Arts.  6, 7, 13, 16, 25 y  26 de la Ley y Arts.  32, 33 y 34 de su reglamento .</a:t>
            </a:r>
          </a:p>
          <a:p>
            <a:pPr marL="822960" lvl="1" indent="-457200" algn="just">
              <a:buFont typeface="+mj-lt"/>
              <a:buAutoNum type="arabicPeriod"/>
            </a:pPr>
            <a:endParaRPr lang="es-MX" sz="2000" dirty="0" smtClean="0">
              <a:latin typeface="Times New Roman" pitchFamily="18" charset="0"/>
              <a:cs typeface="Times New Roman" pitchFamily="18" charset="0"/>
            </a:endParaRPr>
          </a:p>
          <a:p>
            <a:pPr marL="457200" lvl="0" indent="-457200" algn="just">
              <a:buFont typeface="+mj-lt"/>
              <a:buAutoNum type="arabicPeriod" startAt="3"/>
            </a:pPr>
            <a:r>
              <a:rPr lang="es-MX" sz="2000" u="sng" dirty="0" smtClean="0">
                <a:latin typeface="Times New Roman" pitchFamily="18" charset="0"/>
                <a:cs typeface="Times New Roman" pitchFamily="18" charset="0"/>
              </a:rPr>
              <a:t>Ley General de Desarrollo Forestal </a:t>
            </a:r>
            <a:r>
              <a:rPr lang="es-MX" sz="2000" u="sng" dirty="0" smtClean="0">
                <a:latin typeface="Times New Roman" pitchFamily="18" charset="0"/>
                <a:cs typeface="Times New Roman" pitchFamily="18" charset="0"/>
              </a:rPr>
              <a:t>Sustentable 5 de junio 2018. </a:t>
            </a:r>
            <a:endParaRPr lang="es-MX" sz="2000" u="sng" dirty="0" smtClean="0">
              <a:latin typeface="Times New Roman" pitchFamily="18" charset="0"/>
              <a:cs typeface="Times New Roman" pitchFamily="18" charset="0"/>
            </a:endParaRPr>
          </a:p>
          <a:p>
            <a:pPr marL="457200" lvl="0" indent="-457200" algn="just">
              <a:buNone/>
            </a:pPr>
            <a:r>
              <a:rPr lang="es-MX" sz="2000" dirty="0" smtClean="0">
                <a:latin typeface="Times New Roman" pitchFamily="18" charset="0"/>
                <a:cs typeface="Times New Roman" pitchFamily="18" charset="0"/>
              </a:rPr>
              <a:t>       </a:t>
            </a:r>
            <a:endParaRPr lang="es-MX" sz="2000" dirty="0" smtClean="0">
              <a:latin typeface="Times New Roman" pitchFamily="18" charset="0"/>
              <a:cs typeface="Times New Roman" pitchFamily="18" charset="0"/>
            </a:endParaRPr>
          </a:p>
          <a:p>
            <a:pPr marL="457200" lvl="0" indent="-457200" algn="just">
              <a:buNone/>
            </a:pPr>
            <a:r>
              <a:rPr lang="es-MX" sz="2000" dirty="0" smtClean="0">
                <a:latin typeface="Times New Roman" pitchFamily="18" charset="0"/>
                <a:cs typeface="Times New Roman" pitchFamily="18" charset="0"/>
              </a:rPr>
              <a:t>       En los términos del artículo 42-VIII los notarios debemos dar aviso  al Registro Forestal Nacional de la transmisión de propiedad, uso o usufructo que involucren recursos forestales. Los enajenantes de terrenos en donde exista una área natural protegida deberá hacerlo del conocimiento del adquirente y hacerse constar esta situación en la escritura. Arts. 50-V y 54.</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38</a:t>
            </a:fld>
            <a:endParaRPr lang="es-MX"/>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lvl="0" indent="-457200" algn="just">
              <a:buNone/>
            </a:pPr>
            <a:r>
              <a:rPr lang="es-MX" sz="2000" dirty="0" smtClean="0">
                <a:latin typeface="Times New Roman" pitchFamily="18" charset="0"/>
                <a:cs typeface="Times New Roman" pitchFamily="18" charset="0"/>
              </a:rPr>
              <a:t>       decir verdad  si existe autorización de cambio de uso de suelo, programa de manejo forestal y de suelos, programa de manejo de planeación forestal comercial o aviso de plantación forestal comercial.</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rabicPeriod" startAt="4"/>
            </a:pPr>
            <a:r>
              <a:rPr lang="es-MX" sz="2000" u="sng" dirty="0" smtClean="0">
                <a:latin typeface="Times New Roman" pitchFamily="18" charset="0"/>
                <a:cs typeface="Times New Roman" pitchFamily="18" charset="0"/>
              </a:rPr>
              <a:t>Legislación Agraria.</a:t>
            </a:r>
          </a:p>
          <a:p>
            <a:pPr marL="457200" lvl="0" indent="-457200" algn="just">
              <a:buFont typeface="+mj-lt"/>
              <a:buAutoNum type="arabicPeriod" startAt="4"/>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 conformidad con el artículo 84 debe el notario verificar que se respetó el derecho del tanto en el caso de la primera enajenación de parcelas sobre las que se hubiere adoptado el dominio pleno. </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Asimismo debe hacer constar que el  precio pactado no es inferior al consignado en el avalúo practicado por el </a:t>
            </a:r>
            <a:r>
              <a:rPr lang="es-MX" sz="2000" dirty="0" err="1" smtClean="0">
                <a:latin typeface="Times New Roman" pitchFamily="18" charset="0"/>
                <a:cs typeface="Times New Roman" pitchFamily="18" charset="0"/>
              </a:rPr>
              <a:t>Indabin</a:t>
            </a:r>
            <a:r>
              <a:rPr lang="es-MX" sz="2000" dirty="0" smtClean="0">
                <a:latin typeface="Times New Roman" pitchFamily="18" charset="0"/>
                <a:cs typeface="Times New Roman" pitchFamily="18" charset="0"/>
              </a:rPr>
              <a:t> o por una institución de crédito, cuando es la primera enajenación a personas ajenas al ejido. Art. 86.</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39</a:t>
            </a:fld>
            <a:endParaRPr lang="es-MX"/>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124744"/>
            <a:ext cx="8229600" cy="5112568"/>
          </a:xfrm>
        </p:spPr>
        <p:txBody>
          <a:bodyPr>
            <a:noAutofit/>
          </a:bodyPr>
          <a:lstStyle/>
          <a:p>
            <a:pPr marL="457200" indent="-457200">
              <a:buFont typeface="+mj-lt"/>
              <a:buAutoNum type="arabicPeriod"/>
            </a:pPr>
            <a:r>
              <a:rPr lang="es-MX" sz="2000" b="1" dirty="0" smtClean="0">
                <a:latin typeface="Times New Roman" pitchFamily="18" charset="0"/>
                <a:cs typeface="Times New Roman" pitchFamily="18" charset="0"/>
              </a:rPr>
              <a:t>Enajenación de Inmuebles</a:t>
            </a:r>
          </a:p>
          <a:p>
            <a:pPr>
              <a:buNone/>
            </a:pPr>
            <a:endParaRPr lang="es-MX" sz="2000" dirty="0" smtClean="0">
              <a:latin typeface="Times New Roman" pitchFamily="18" charset="0"/>
              <a:cs typeface="Times New Roman" pitchFamily="18" charset="0"/>
            </a:endParaRPr>
          </a:p>
          <a:p>
            <a:pPr>
              <a:buNone/>
            </a:pPr>
            <a:r>
              <a:rPr lang="es-MX" sz="2000" dirty="0" smtClean="0">
                <a:latin typeface="Times New Roman" pitchFamily="18" charset="0"/>
                <a:cs typeface="Times New Roman" pitchFamily="18" charset="0"/>
              </a:rPr>
              <a:t>        3 Obligaciones: </a:t>
            </a:r>
          </a:p>
          <a:p>
            <a:pPr>
              <a:buNone/>
            </a:pPr>
            <a:endParaRPr lang="es-MX" sz="2000" dirty="0" smtClean="0">
              <a:latin typeface="Times New Roman" pitchFamily="18" charset="0"/>
              <a:cs typeface="Times New Roman" pitchFamily="18" charset="0"/>
            </a:endParaRPr>
          </a:p>
          <a:p>
            <a:pPr marL="1097280" lvl="2" indent="-457200">
              <a:buFont typeface="+mj-lt"/>
              <a:buAutoNum type="arabicParenR"/>
            </a:pPr>
            <a:r>
              <a:rPr lang="es-MX" sz="2000" dirty="0" smtClean="0">
                <a:latin typeface="Times New Roman" pitchFamily="18" charset="0"/>
                <a:cs typeface="Times New Roman" pitchFamily="18" charset="0"/>
              </a:rPr>
              <a:t>Calcular  y enterar en la venta de inmueble por persona física.</a:t>
            </a:r>
          </a:p>
          <a:p>
            <a:pPr marL="1097280" lvl="2" indent="-457200">
              <a:buFont typeface="+mj-lt"/>
              <a:buAutoNum type="arabicParenR"/>
            </a:pPr>
            <a:r>
              <a:rPr lang="es-MX" sz="2000" dirty="0" smtClean="0">
                <a:latin typeface="Times New Roman" pitchFamily="18" charset="0"/>
                <a:cs typeface="Times New Roman" pitchFamily="18" charset="0"/>
              </a:rPr>
              <a:t>Calcular y enterar en las servidumbres energéticas.</a:t>
            </a:r>
          </a:p>
          <a:p>
            <a:pPr marL="1097280" lvl="2" indent="-457200">
              <a:buFont typeface="+mj-lt"/>
              <a:buAutoNum type="arabicParenR"/>
            </a:pPr>
            <a:r>
              <a:rPr lang="es-MX" sz="2000" dirty="0" smtClean="0">
                <a:latin typeface="Times New Roman" pitchFamily="18" charset="0"/>
                <a:cs typeface="Times New Roman" pitchFamily="18" charset="0"/>
              </a:rPr>
              <a:t>Entregar el informe al contribuyente de la determinación del cálculo del ISR.</a:t>
            </a:r>
          </a:p>
          <a:p>
            <a:pPr>
              <a:buNone/>
            </a:pPr>
            <a:endParaRPr lang="es-MX" sz="2000" dirty="0" smtClean="0">
              <a:latin typeface="Times New Roman" pitchFamily="18" charset="0"/>
              <a:cs typeface="Times New Roman" pitchFamily="18" charset="0"/>
            </a:endParaRPr>
          </a:p>
          <a:p>
            <a:pPr marL="457200" lvl="2" indent="-457200" algn="just">
              <a:buClr>
                <a:schemeClr val="accent3"/>
              </a:buClr>
              <a:buSzPct val="95000"/>
              <a:buFont typeface="+mj-lt"/>
              <a:buAutoNum type="alphaUcPeriod"/>
            </a:pPr>
            <a:r>
              <a:rPr lang="es-MX" sz="2000" dirty="0" smtClean="0">
                <a:latin typeface="Times New Roman" pitchFamily="18" charset="0"/>
                <a:cs typeface="Times New Roman" pitchFamily="18" charset="0"/>
              </a:rPr>
              <a:t> La regla general cuando se enajena un inmueble por una persona física, es que debemos calcular y enterar el impuesto causado por dicha transmisión (arts. 126, 127 de la Ley del Impuesto Sobre la Renta),  ya que somos obligados  solidarios. Art. 26 </a:t>
            </a:r>
            <a:r>
              <a:rPr lang="es-MX" sz="2000" dirty="0" err="1" smtClean="0">
                <a:latin typeface="Times New Roman" pitchFamily="18" charset="0"/>
                <a:cs typeface="Times New Roman" pitchFamily="18" charset="0"/>
              </a:rPr>
              <a:t>fracc</a:t>
            </a:r>
            <a:r>
              <a:rPr lang="es-MX" sz="2000" dirty="0" smtClean="0">
                <a:latin typeface="Times New Roman" pitchFamily="18" charset="0"/>
                <a:cs typeface="Times New Roman" pitchFamily="18" charset="0"/>
              </a:rPr>
              <a:t>. I del Código Fiscal de la Federación y reglas 3.15.6 y 3.15.8  de la Miscelánea Fiscal para el 2018 y arts. 212 y 214 del Reglamento de la Ley del Impuesto Sobre la Renta.</a:t>
            </a:r>
          </a:p>
          <a:p>
            <a:pPr marL="457200" lvl="2" indent="-457200" algn="just">
              <a:buClr>
                <a:schemeClr val="accent3"/>
              </a:buClr>
              <a:buSzPct val="95000"/>
              <a:buFont typeface="+mj-lt"/>
              <a:buAutoNum type="alphaUcPeriod"/>
            </a:pPr>
            <a:endParaRPr lang="es-MX" sz="2000" dirty="0" smtClean="0">
              <a:latin typeface="Times New Roman" pitchFamily="18" charset="0"/>
              <a:cs typeface="Times New Roman" pitchFamily="18" charset="0"/>
            </a:endParaRPr>
          </a:p>
          <a:p>
            <a:pPr marL="457200" lvl="2" indent="-457200" algn="just">
              <a:buClr>
                <a:schemeClr val="accent3"/>
              </a:buClr>
              <a:buSzPct val="95000"/>
              <a:buNone/>
            </a:pPr>
            <a:endParaRPr lang="es-MX" sz="2000" dirty="0" smtClean="0">
              <a:latin typeface="Times New Roman" pitchFamily="18" charset="0"/>
              <a:cs typeface="Times New Roman" pitchFamily="18" charset="0"/>
            </a:endParaRPr>
          </a:p>
          <a:p>
            <a:pPr algn="just">
              <a:buFont typeface="Wingdings" pitchFamily="2" charset="2"/>
              <a:buChar char="Ø"/>
            </a:pPr>
            <a:endParaRPr lang="es-MX" sz="2000" dirty="0" smtClean="0">
              <a:latin typeface="Times New Roman" pitchFamily="18" charset="0"/>
              <a:cs typeface="Times New Roman" pitchFamily="18" charset="0"/>
            </a:endParaRPr>
          </a:p>
          <a:p>
            <a:pPr>
              <a:buNone/>
            </a:pPr>
            <a:r>
              <a:rPr lang="es-MX" sz="2000" dirty="0" smtClean="0">
                <a:latin typeface="Times New Roman" pitchFamily="18" charset="0"/>
                <a:cs typeface="Times New Roman" pitchFamily="18" charset="0"/>
              </a:rPr>
              <a:t>   </a:t>
            </a:r>
          </a:p>
          <a:p>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latin typeface="Times New Roman" pitchFamily="18" charset="0"/>
                <a:cs typeface="Times New Roman" pitchFamily="18" charset="0"/>
              </a:rPr>
              <a:pPr/>
              <a:t>4</a:t>
            </a:fld>
            <a:endParaRPr lang="es-M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lvl="0" indent="-457200" algn="just">
              <a:buFont typeface="Wingdings" pitchFamily="2" charset="2"/>
              <a:buChar char="Ø"/>
            </a:pPr>
            <a:r>
              <a:rPr lang="es-MX" sz="2000" dirty="0" smtClean="0">
                <a:latin typeface="Times New Roman" pitchFamily="18" charset="0"/>
                <a:cs typeface="Times New Roman" pitchFamily="18" charset="0"/>
              </a:rPr>
              <a:t>Las sociedades  mercantiles o civiles no podrán tener en propiedad tierras agrícolas, ganaderas o forestales en mayor extensión que la equivalente a 25 veces los límites de la pequeña propiedad. Art. </a:t>
            </a:r>
            <a:r>
              <a:rPr lang="es-MX" sz="2000" smtClean="0">
                <a:latin typeface="Times New Roman" pitchFamily="18" charset="0"/>
                <a:cs typeface="Times New Roman" pitchFamily="18" charset="0"/>
              </a:rPr>
              <a:t>27-XV </a:t>
            </a:r>
            <a:r>
              <a:rPr lang="es-MX" sz="2000" dirty="0" smtClean="0">
                <a:latin typeface="Times New Roman" pitchFamily="18" charset="0"/>
                <a:cs typeface="Times New Roman" pitchFamily="18" charset="0"/>
              </a:rPr>
              <a:t>Const. </a:t>
            </a:r>
          </a:p>
          <a:p>
            <a:pPr marL="457200" lvl="0" indent="-457200" algn="just">
              <a:buNone/>
            </a:pPr>
            <a:r>
              <a:rPr lang="es-MX" sz="2000" dirty="0" smtClean="0">
                <a:latin typeface="Times New Roman" pitchFamily="18" charset="0"/>
                <a:cs typeface="Times New Roman" pitchFamily="18" charset="0"/>
              </a:rPr>
              <a:t>        </a:t>
            </a:r>
          </a:p>
          <a:p>
            <a:pPr marL="457200" lvl="0" indent="-457200" algn="just">
              <a:buFont typeface="Wingdings" pitchFamily="2" charset="2"/>
              <a:buChar char="Ø"/>
            </a:pPr>
            <a:r>
              <a:rPr lang="es-MX" sz="2000" dirty="0" smtClean="0">
                <a:latin typeface="Times New Roman" pitchFamily="18" charset="0"/>
                <a:cs typeface="Times New Roman" pitchFamily="18" charset="0"/>
              </a:rPr>
              <a:t>Estas sociedades deben tener un serie especial de acciones o partes sociales identificada con la letra T (equivalente al capital aportado en tierras). Los extranjeros no podrán tener una participación que exceda del 49% de las acciones o partes sociales de la serie T. Art. 27-IV Const.,  Arts. 125 -130 Ley Agraria,  Art. 7 Ley de Inversión Extranjera.</a:t>
            </a:r>
          </a:p>
          <a:p>
            <a:pPr marL="457200" lvl="0" indent="-457200" algn="just">
              <a:buNone/>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Los extranjeros no pueden adquirir tierras ejidales, ya que no pueden ser ejidatarios. Art. 15 Ley Agraria.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40</a:t>
            </a:fld>
            <a:endParaRPr lang="es-MX"/>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lvl="0" indent="-457200" algn="just">
              <a:buFont typeface="+mj-lt"/>
              <a:buAutoNum type="arabicPeriod" startAt="5"/>
            </a:pPr>
            <a:r>
              <a:rPr lang="es-MX" sz="2000" u="sng" dirty="0" smtClean="0">
                <a:latin typeface="Times New Roman" pitchFamily="18" charset="0"/>
                <a:cs typeface="Times New Roman" pitchFamily="18" charset="0"/>
              </a:rPr>
              <a:t>Ley de Migración. </a:t>
            </a:r>
          </a:p>
          <a:p>
            <a:pPr marL="457200" lvl="0" indent="-457200" algn="just">
              <a:buFont typeface="+mj-lt"/>
              <a:buAutoNum type="arabicPeriod" startAt="5"/>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Debemos  exigir a los extranjeros que nos acrediten su situación migratoria regular </a:t>
            </a:r>
            <a:r>
              <a:rPr lang="es-MX" sz="2000" dirty="0" err="1" smtClean="0">
                <a:latin typeface="Times New Roman" pitchFamily="18" charset="0"/>
                <a:cs typeface="Times New Roman" pitchFamily="18" charset="0"/>
              </a:rPr>
              <a:t>unicamente</a:t>
            </a:r>
            <a:r>
              <a:rPr lang="es-MX" sz="2000" dirty="0" smtClean="0">
                <a:latin typeface="Times New Roman" pitchFamily="18" charset="0"/>
                <a:cs typeface="Times New Roman" pitchFamily="18" charset="0"/>
              </a:rPr>
              <a:t>  en lo relativo a cuestiones inmobiliarias, al igual que para formar parte de sociedades mexicanas. Arts. 65 de la Ley y 140 del reglamento.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rabicPeriod" startAt="6"/>
            </a:pPr>
            <a:r>
              <a:rPr lang="es-MX" sz="2000" u="sng" dirty="0" smtClean="0">
                <a:latin typeface="Times New Roman" pitchFamily="18" charset="0"/>
                <a:cs typeface="Times New Roman" pitchFamily="18" charset="0"/>
              </a:rPr>
              <a:t>Ley Federal de Protección de Datos Personales en Posesión de los Particulares. </a:t>
            </a:r>
          </a:p>
          <a:p>
            <a:pPr marL="457200" lvl="0" indent="-457200" algn="just">
              <a:buFont typeface="+mj-lt"/>
              <a:buAutoNum type="arabicPeriod" startAt="6"/>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En los términos de esta Ley, somos responsables del tratamiento de datos personales que nos proporcionen nuestros clientes o usuarios.</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Debemos contar con el consentimiento previo del titular de los datos y elaborar y dar a conocer el aviso de privacidad previo al tratamiento que le vamos a dar a sus datos personales.</a:t>
            </a:r>
          </a:p>
          <a:p>
            <a:pPr marL="457200" lvl="0" indent="-457200" algn="just">
              <a:buNone/>
            </a:pPr>
            <a:r>
              <a:rPr lang="es-MX" sz="2000" dirty="0" smtClean="0">
                <a:latin typeface="Times New Roman" pitchFamily="18" charset="0"/>
                <a:cs typeface="Times New Roman" pitchFamily="18" charset="0"/>
              </a:rPr>
              <a:t>        </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41</a:t>
            </a:fld>
            <a:endParaRPr lang="es-MX"/>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lvl="0" indent="-457200" algn="just">
              <a:buFont typeface="Wingdings" pitchFamily="2" charset="2"/>
              <a:buChar char="Ø"/>
            </a:pPr>
            <a:r>
              <a:rPr lang="es-MX" sz="2000" dirty="0" smtClean="0">
                <a:latin typeface="Times New Roman" pitchFamily="18" charset="0"/>
                <a:cs typeface="Times New Roman" pitchFamily="18" charset="0"/>
              </a:rPr>
              <a:t>A través del aviso de privacidad debemos informar a su titular el uso que vamos a dar a sus datos personales y únicamente los que resulten necesarios para cumplir con las disposiciones legales. Fundamentalmente la información requerida por las autoridades fiscales, registrales, ministeriales y judiciales.</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Debemos adoptar las medidas necesarias para mantener exactos, completos, correctos y actualizados los datos personales en nuestra posesión.</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A solicitud del titular debemos rectificar sus datos personales .Arts. 8 y 9. </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mj-lt"/>
              <a:buAutoNum type="arabicPeriod" startAt="7"/>
            </a:pPr>
            <a:r>
              <a:rPr lang="es-MX" sz="2000" u="sng" dirty="0" smtClean="0">
                <a:latin typeface="Times New Roman" pitchFamily="18" charset="0"/>
                <a:cs typeface="Times New Roman" pitchFamily="18" charset="0"/>
              </a:rPr>
              <a:t>Ley Federal de Extinción de Dominio. </a:t>
            </a:r>
          </a:p>
          <a:p>
            <a:pPr marL="457200" lvl="0" indent="-457200" algn="just">
              <a:buNone/>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La extinción de dominio es la pérdida   a favor del Estado de la propiedad</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42</a:t>
            </a:fld>
            <a:endParaRPr lang="es-MX"/>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indent="-457200" algn="just">
              <a:buNone/>
            </a:pPr>
            <a:r>
              <a:rPr lang="es-MX" sz="2000" dirty="0" smtClean="0">
                <a:latin typeface="Times New Roman" pitchFamily="18" charset="0"/>
                <a:cs typeface="Times New Roman" pitchFamily="18" charset="0"/>
              </a:rPr>
              <a:t>       de bienes o de la titularidad de derechos  -sin contraprestación ni indemnización- que hayan sido instrumento, objeto o producto de un delito o utilizados en la comisión de los mismos, en los casos de delincuencia organizada, delitos contra la salud, secuestro, robo de vehículos y trata de personas. Art. 22 Const. y Arts. 5, 8, 10, 12, 16, 20-26 de la Ley Federal de Extinción de Dominio. </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 Es necesario que los comparecientes declaren que los bienes y recursos objeto del presente instrumento son de procedencia lícita y que su actuación es de buena fe en su calidad de titulares de los mismos. Arts. 4, 5 y 17 Ley de Extinción de Dominio de la Ciudad de México.    </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De conformidad con el artículo 16 durante la vigencia de la medida cautelar de aseguramiento de bienes, éstos no podrán transmitirse, ni siquiera por herencia o legado. Esta medida cautelar se anota en el registro público que corresponda. Art. 15</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43</a:t>
            </a:fld>
            <a:endParaRPr lang="es-MX"/>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indent="-457200" algn="just">
              <a:buFont typeface="Wingdings" pitchFamily="2" charset="2"/>
              <a:buChar char="Ø"/>
            </a:pPr>
            <a:r>
              <a:rPr lang="es-MX" sz="2000" dirty="0" smtClean="0">
                <a:latin typeface="Times New Roman" pitchFamily="18" charset="0"/>
                <a:cs typeface="Times New Roman" pitchFamily="18" charset="0"/>
              </a:rPr>
              <a:t>En consecuencia esta disposición  establece una obligación de no hacer que debemos respetar al pie de la letra, para evitar consecuencias civiles, penales y administrativas serias. </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mj-lt"/>
              <a:buAutoNum type="arabicPeriod" startAt="8"/>
            </a:pPr>
            <a:r>
              <a:rPr lang="es-MX" sz="2000" u="sng" dirty="0" smtClean="0">
                <a:latin typeface="Times New Roman" pitchFamily="18" charset="0"/>
                <a:cs typeface="Times New Roman" pitchFamily="18" charset="0"/>
              </a:rPr>
              <a:t>Ley de Inversión Extranjera. </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Dejando a un lado las obligaciones en materia de constitución de sociedades señaladas con antelación. En materia inmobiliaria nos impone la obligación de exigir el permiso previo otorgado por la Secretaría de Relaciones Exteriores a la institución de crédito para que adquiera como fiduciaria inmuebles ubicados en la zona restringida cuando los extranjeros quieran adquirir derechos de fideicomisario. Arts. 27-I Const. 11 de la Ley de Inversión Extranjera y 11 del reglamento de la Ley de Inversión Extranjera y del Registro Nacional de Inversiones Extranjeras. </a:t>
            </a:r>
          </a:p>
          <a:p>
            <a:pPr marL="457200" lvl="0" indent="-457200" algn="just">
              <a:buNone/>
            </a:pPr>
            <a:r>
              <a:rPr lang="es-MX" sz="2000" dirty="0" smtClean="0">
                <a:latin typeface="Times New Roman" pitchFamily="18" charset="0"/>
                <a:cs typeface="Times New Roman" pitchFamily="18" charset="0"/>
              </a:rPr>
              <a:t>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latin typeface="Times New Roman" pitchFamily="18" charset="0"/>
                <a:cs typeface="Times New Roman" pitchFamily="18" charset="0"/>
              </a:rPr>
              <a:pPr/>
              <a:t>44</a:t>
            </a:fld>
            <a:endParaRPr lang="es-M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None/>
            </a:pPr>
            <a:r>
              <a:rPr lang="es-MX" sz="2000" dirty="0" smtClean="0">
                <a:latin typeface="Times New Roman" pitchFamily="18" charset="0"/>
                <a:cs typeface="Times New Roman" pitchFamily="18" charset="0"/>
              </a:rPr>
              <a:t>             </a:t>
            </a:r>
          </a:p>
          <a:p>
            <a:pPr marL="457200" indent="-457200" algn="just">
              <a:buNone/>
            </a:pPr>
            <a:endParaRPr lang="es-MX" sz="2000" dirty="0" smtClean="0">
              <a:latin typeface="Times New Roman" pitchFamily="18" charset="0"/>
              <a:cs typeface="Times New Roman" pitchFamily="18" charset="0"/>
            </a:endParaRPr>
          </a:p>
          <a:p>
            <a:pPr marL="457200" indent="-457200" algn="just">
              <a:buFont typeface="+mj-lt"/>
              <a:buAutoNum type="arabicPeriod" startAt="9"/>
            </a:pPr>
            <a:r>
              <a:rPr lang="es-MX" sz="2000" u="sng" dirty="0" smtClean="0">
                <a:latin typeface="Times New Roman" pitchFamily="18" charset="0"/>
                <a:cs typeface="Times New Roman" pitchFamily="18" charset="0"/>
              </a:rPr>
              <a:t>Ley General del Equilibrio Ecológico y Protección al Ambiente</a:t>
            </a:r>
          </a:p>
          <a:p>
            <a:pPr marL="457200" lvl="0" indent="-457200" algn="just">
              <a:buFont typeface="Wingdings" pitchFamily="2" charset="2"/>
              <a:buChar char="Ø"/>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Debemos ser muy cuidadosos  al formalizar escrituras traslativas de dominio de inmuebles ubicados en áreas naturales protegidas o sujetas a restricciones ecológicas y advertirles a nuestros clientes de las limitaciones  a las que deban sujetarse.</a:t>
            </a:r>
          </a:p>
          <a:p>
            <a:pPr marL="457200" lvl="0" indent="-457200" algn="just">
              <a:buFont typeface="+mj-lt"/>
              <a:buAutoNum type="arabicPeriod" startAt="10"/>
            </a:pPr>
            <a:endParaRPr lang="es-MX" sz="2000" dirty="0" smtClean="0">
              <a:latin typeface="Times New Roman" pitchFamily="18" charset="0"/>
              <a:cs typeface="Times New Roman" pitchFamily="18" charset="0"/>
            </a:endParaRPr>
          </a:p>
          <a:p>
            <a:pPr marL="457200" lvl="0" indent="-457200" algn="just">
              <a:buFont typeface="+mj-lt"/>
              <a:buAutoNum type="arabicPeriod" startAt="10"/>
            </a:pPr>
            <a:r>
              <a:rPr lang="es-MX" sz="2000" u="sng" dirty="0" smtClean="0">
                <a:latin typeface="Times New Roman" pitchFamily="18" charset="0"/>
                <a:cs typeface="Times New Roman" pitchFamily="18" charset="0"/>
              </a:rPr>
              <a:t>Ley de Asociaciones Religiosas y Culto Público. </a:t>
            </a:r>
          </a:p>
          <a:p>
            <a:pPr marL="457200" lvl="0" indent="-457200" algn="just">
              <a:buFont typeface="+mj-lt"/>
              <a:buAutoNum type="arabicPeriod" startAt="10"/>
            </a:pPr>
            <a:endParaRPr lang="es-MX" sz="2000" dirty="0" smtClean="0">
              <a:latin typeface="Times New Roman" pitchFamily="18" charset="0"/>
              <a:cs typeface="Times New Roman" pitchFamily="18" charset="0"/>
            </a:endParaRPr>
          </a:p>
          <a:p>
            <a:pPr marL="457200" lvl="0" indent="-457200" algn="just">
              <a:buFont typeface="Wingdings" pitchFamily="2" charset="2"/>
              <a:buChar char="Ø"/>
            </a:pPr>
            <a:r>
              <a:rPr lang="es-MX" sz="2000" dirty="0" smtClean="0">
                <a:latin typeface="Times New Roman" pitchFamily="18" charset="0"/>
                <a:cs typeface="Times New Roman" pitchFamily="18" charset="0"/>
              </a:rPr>
              <a:t>De conformidad con el artículo 11 de la Ley de Asociaciones Religiosas y Culto Público debemos recordar que los extranjeros no pueden ser representantes  de las Asociaciones Religiosas.  </a:t>
            </a:r>
          </a:p>
          <a:p>
            <a:pPr marL="457200" lvl="0" indent="-457200" algn="just">
              <a:buNone/>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lvl="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latin typeface="Times New Roman" pitchFamily="18" charset="0"/>
                <a:cs typeface="Times New Roman" pitchFamily="18" charset="0"/>
              </a:rPr>
              <a:pPr/>
              <a:t>45</a:t>
            </a:fld>
            <a:endParaRPr lang="es-M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060848"/>
            <a:ext cx="7851648" cy="2664296"/>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s-MX" dirty="0" smtClean="0"/>
              <a:t/>
            </a:r>
            <a:br>
              <a:rPr lang="es-MX" dirty="0" smtClean="0"/>
            </a:br>
            <a:r>
              <a:rPr lang="es-MX" dirty="0" smtClean="0"/>
              <a:t/>
            </a:r>
            <a:br>
              <a:rPr lang="es-MX" dirty="0" smtClean="0"/>
            </a:br>
            <a:r>
              <a:rPr lang="es-MX" dirty="0" smtClean="0"/>
              <a:t>V) CONCLUSIONES </a:t>
            </a:r>
            <a:br>
              <a:rPr lang="es-MX" dirty="0" smtClean="0"/>
            </a:br>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marL="457200" indent="-457200" algn="just">
              <a:buFont typeface="+mj-lt"/>
              <a:buAutoNum type="arabicParenR"/>
            </a:pPr>
            <a:endParaRPr lang="es-MX" sz="2000" dirty="0" smtClean="0"/>
          </a:p>
          <a:p>
            <a:pPr marL="457200" indent="-457200" algn="just">
              <a:buFont typeface="+mj-lt"/>
              <a:buAutoNum type="arabicParenR"/>
            </a:pPr>
            <a:r>
              <a:rPr lang="es-MX" sz="2000" dirty="0" smtClean="0">
                <a:latin typeface="Times New Roman" pitchFamily="18" charset="0"/>
                <a:cs typeface="Times New Roman" pitchFamily="18" charset="0"/>
              </a:rPr>
              <a:t>El notario debe calcular, retener y enterar el impuesto sobre la renta en los supuestos de enajenación y adquisición de inmuebles por personas físicas y constitución de servidumbres energéticas  y excepcionalmente cuando enajena una persona moral con fines no lucrativos. Art. 126 Ley de Impuesto Sobre la Renta </a:t>
            </a:r>
          </a:p>
          <a:p>
            <a:pPr marL="457200" indent="-457200" algn="just">
              <a:buNone/>
            </a:pPr>
            <a:r>
              <a:rPr lang="es-MX" sz="2000" dirty="0" smtClean="0">
                <a:latin typeface="Times New Roman" pitchFamily="18" charset="0"/>
                <a:cs typeface="Times New Roman" pitchFamily="18" charset="0"/>
              </a:rPr>
              <a:t>       Igualmente le debemos entregar al contribuyente  la información relativa a la determinación del cálculo de Impuesto Sobre la Renta. Regla 3.15.5 de la Miscelánea Fiscal para el 2018 y tercer párrafo del artículo 126 de la Ley del Impuesto Sobre la Renta. </a:t>
            </a:r>
          </a:p>
          <a:p>
            <a:pPr marL="457200" indent="-457200" algn="just">
              <a:buFont typeface="+mj-lt"/>
              <a:buAutoNum type="arabicParenR"/>
            </a:pPr>
            <a:endParaRPr lang="es-MX" sz="2000" dirty="0" smtClean="0">
              <a:latin typeface="Times New Roman" pitchFamily="18" charset="0"/>
              <a:cs typeface="Times New Roman" pitchFamily="18" charset="0"/>
            </a:endParaRPr>
          </a:p>
          <a:p>
            <a:pPr marL="457200" indent="-457200" algn="just">
              <a:buFont typeface="+mj-lt"/>
              <a:buAutoNum type="arabicParenR" startAt="2"/>
            </a:pPr>
            <a:r>
              <a:rPr lang="es-MX" sz="2000" dirty="0" smtClean="0">
                <a:latin typeface="Times New Roman" pitchFamily="18" charset="0"/>
                <a:cs typeface="Times New Roman" pitchFamily="18" charset="0"/>
              </a:rPr>
              <a:t>Asimismo tenemos la obligación de calcular, retener y enterar el Impuesto al Valor Agregado cuando enajenan personas físicas a título oneroso construcciones que no están destinados a casa habitación, salvo que sean contribuyentes que deban presentar declaraciones mensuales. Arts. 1,8, 9 y 33 de la Ley del Impuesto al Valor Agregado y Art. 78 del reglamento.</a:t>
            </a:r>
          </a:p>
          <a:p>
            <a:pPr marL="457200" indent="-457200" algn="just">
              <a:buFont typeface="+mj-lt"/>
              <a:buAutoNum type="arabicParenR" startAt="2"/>
            </a:pPr>
            <a:endParaRPr lang="es-MX" sz="2000" dirty="0" smtClean="0">
              <a:latin typeface="Times New Roman" pitchFamily="18" charset="0"/>
              <a:cs typeface="Times New Roman" pitchFamily="18" charset="0"/>
            </a:endParaRPr>
          </a:p>
          <a:p>
            <a:pPr marL="457200" indent="-457200" algn="just">
              <a:buFont typeface="+mj-lt"/>
              <a:buAutoNum type="arabicParenR" startAt="2"/>
            </a:pPr>
            <a:endParaRPr lang="es-MX" sz="2000" dirty="0"/>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47</a:t>
            </a:fld>
            <a:endParaRPr lang="es-MX"/>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a:buNone/>
            </a:pPr>
            <a:r>
              <a:rPr lang="es-MX" sz="2000" dirty="0" smtClean="0">
                <a:latin typeface="Times New Roman" pitchFamily="18" charset="0"/>
                <a:cs typeface="Times New Roman" pitchFamily="18" charset="0"/>
              </a:rPr>
              <a:t>    </a:t>
            </a:r>
          </a:p>
          <a:p>
            <a:pPr marL="457200" indent="-457200" algn="just">
              <a:buFont typeface="+mj-lt"/>
              <a:buAutoNum type="arabicParenR" startAt="3"/>
            </a:pPr>
            <a:r>
              <a:rPr lang="es-MX" sz="2000" dirty="0" smtClean="0">
                <a:latin typeface="Times New Roman" pitchFamily="18" charset="0"/>
                <a:cs typeface="Times New Roman" pitchFamily="18" charset="0"/>
              </a:rPr>
              <a:t> Debemos expedir los complementos de los comprobantes fiscales digitales por internet (factura electrónica) en las operaciones traslativas de dominio onerosas cuando enajene una persona física. Regla 2.7.1.23 de la Miscelánea Fiscal para el 2018. </a:t>
            </a:r>
          </a:p>
          <a:p>
            <a:pPr marL="457200" indent="-457200" algn="just">
              <a:buNone/>
            </a:pPr>
            <a:r>
              <a:rPr lang="es-MX" sz="2000" dirty="0" smtClean="0">
                <a:latin typeface="Times New Roman" pitchFamily="18" charset="0"/>
                <a:cs typeface="Times New Roman" pitchFamily="18" charset="0"/>
              </a:rPr>
              <a:t>         </a:t>
            </a:r>
          </a:p>
          <a:p>
            <a:pPr marL="457200" indent="-457200" algn="just">
              <a:buNone/>
            </a:pPr>
            <a:r>
              <a:rPr lang="es-MX" sz="2000" dirty="0" smtClean="0">
                <a:latin typeface="Times New Roman" pitchFamily="18" charset="0"/>
                <a:cs typeface="Times New Roman" pitchFamily="18" charset="0"/>
              </a:rPr>
              <a:t>        Este complemento es el comprobante fiscal que acredita el costo de adquisición, a partir del 1° de abril del 2014. </a:t>
            </a:r>
          </a:p>
          <a:p>
            <a:pPr marL="457200" indent="-457200" algn="just">
              <a:buNone/>
            </a:pPr>
            <a:endParaRPr lang="es-MX" sz="2000" dirty="0" smtClean="0">
              <a:latin typeface="Times New Roman" pitchFamily="18" charset="0"/>
              <a:cs typeface="Times New Roman" pitchFamily="18" charset="0"/>
            </a:endParaRPr>
          </a:p>
          <a:p>
            <a:pPr>
              <a:buNone/>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Tenemos  la obligación de expedir las constancias de retención o CFDI de retenciones de contribuciones federales por cada operación a partir del 1° de enero de 2015. Regla 2.7.5.4 de la Miscelánea Fiscal para el 2018</a:t>
            </a:r>
          </a:p>
          <a:p>
            <a:pPr marL="457200" indent="-457200" algn="just">
              <a:buFont typeface="+mj-lt"/>
              <a:buAutoNum type="arabicParenR" startAt="4"/>
            </a:pPr>
            <a:endParaRPr lang="es-MX" sz="2000" dirty="0" smtClean="0">
              <a:latin typeface="Times New Roman" pitchFamily="18" charset="0"/>
              <a:cs typeface="Times New Roman" pitchFamily="18" charset="0"/>
            </a:endParaRPr>
          </a:p>
          <a:p>
            <a:pPr marL="457200" indent="-457200" algn="just">
              <a:buFont typeface="+mj-lt"/>
              <a:buAutoNum type="arabicParenR" startAt="4"/>
            </a:pPr>
            <a:r>
              <a:rPr lang="es-MX" sz="2000" dirty="0" smtClean="0">
                <a:latin typeface="Times New Roman" pitchFamily="18" charset="0"/>
                <a:cs typeface="Times New Roman" pitchFamily="18" charset="0"/>
              </a:rPr>
              <a:t>El notario debe informar de las enajenaciones y adquisiciones de bienes inmuebles y por la constitución  o  transmisión  de  derechos  reales  sobre</a:t>
            </a:r>
          </a:p>
          <a:p>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48</a:t>
            </a:fld>
            <a:endParaRPr lang="es-MX"/>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Autofit/>
          </a:bodyPr>
          <a:lstStyle/>
          <a:p>
            <a:pPr>
              <a:buNone/>
            </a:pPr>
            <a:r>
              <a:rPr lang="es-MX" sz="2000" dirty="0" smtClean="0">
                <a:latin typeface="Times New Roman" pitchFamily="18" charset="0"/>
                <a:cs typeface="Times New Roman" pitchFamily="18" charset="0"/>
              </a:rPr>
              <a:t>    </a:t>
            </a:r>
          </a:p>
          <a:p>
            <a:pPr marL="457200" indent="-457200" algn="just">
              <a:buNone/>
            </a:pPr>
            <a:r>
              <a:rPr lang="es-MX" sz="2000" dirty="0" smtClean="0">
                <a:latin typeface="Times New Roman" pitchFamily="18" charset="0"/>
                <a:cs typeface="Times New Roman" pitchFamily="18" charset="0"/>
              </a:rPr>
              <a:t>        inmuebles sea a título oneroso o gratuito  incluyendo las servidumbres energéticas al SAT a través del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 (apartados  o anexos 1, 2 y 5)  Reglas 3.15.6 y 2.8.5 de la Miscelánea Fiscal del 2018. Si se trata de mutuos con o sin garantía hipotecaria por particulares; poderes irrevocables para actos de administración o de </a:t>
            </a:r>
            <a:r>
              <a:rPr lang="es-MX" sz="2000" dirty="0" smtClean="0">
                <a:latin typeface="Times New Roman" pitchFamily="18" charset="0"/>
                <a:cs typeface="Times New Roman" pitchFamily="18" charset="0"/>
              </a:rPr>
              <a:t>dominio, fideicomisos </a:t>
            </a:r>
            <a:r>
              <a:rPr lang="es-MX" sz="2000" dirty="0" smtClean="0">
                <a:latin typeface="Times New Roman" pitchFamily="18" charset="0"/>
                <a:cs typeface="Times New Roman" pitchFamily="18" charset="0"/>
              </a:rPr>
              <a:t>y cuando el capital de las sociedades que estamos constituyendo rebasan las 8025 UMAS ($646,815.00),  se debe informar a la Unidad de Inteligencia Financiera a través de su portal. Art. 17 </a:t>
            </a:r>
            <a:r>
              <a:rPr lang="es-MX" sz="2000" dirty="0" err="1" smtClean="0">
                <a:latin typeface="Times New Roman" pitchFamily="18" charset="0"/>
                <a:cs typeface="Times New Roman" pitchFamily="18" charset="0"/>
              </a:rPr>
              <a:t>fracc</a:t>
            </a:r>
            <a:r>
              <a:rPr lang="es-MX" sz="2000" dirty="0" smtClean="0">
                <a:latin typeface="Times New Roman" pitchFamily="18" charset="0"/>
                <a:cs typeface="Times New Roman" pitchFamily="18" charset="0"/>
              </a:rPr>
              <a:t>. XII A  y 24 de la Legislación </a:t>
            </a:r>
            <a:r>
              <a:rPr lang="es-MX" sz="2000" dirty="0" err="1" smtClean="0">
                <a:latin typeface="Times New Roman" pitchFamily="18" charset="0"/>
                <a:cs typeface="Times New Roman" pitchFamily="18" charset="0"/>
              </a:rPr>
              <a:t>Antilavado</a:t>
            </a:r>
            <a:r>
              <a:rPr lang="es-MX" sz="2000" dirty="0" smtClean="0">
                <a:latin typeface="Times New Roman" pitchFamily="18" charset="0"/>
                <a:cs typeface="Times New Roman" pitchFamily="18" charset="0"/>
              </a:rPr>
              <a:t>.</a:t>
            </a:r>
          </a:p>
          <a:p>
            <a:pPr marL="457200" indent="-457200" algn="just">
              <a:buNone/>
            </a:pPr>
            <a:endParaRPr lang="es-MX" sz="2000" dirty="0" smtClean="0">
              <a:latin typeface="Times New Roman" pitchFamily="18" charset="0"/>
              <a:cs typeface="Times New Roman" pitchFamily="18" charset="0"/>
            </a:endParaRPr>
          </a:p>
          <a:p>
            <a:pPr marL="457200" indent="-457200" algn="just">
              <a:buFont typeface="+mj-lt"/>
              <a:buAutoNum type="arabicParenR" startAt="6"/>
            </a:pPr>
            <a:r>
              <a:rPr lang="es-MX" sz="2000" dirty="0" smtClean="0">
                <a:latin typeface="Times New Roman" pitchFamily="18" charset="0"/>
                <a:cs typeface="Times New Roman" pitchFamily="18" charset="0"/>
              </a:rPr>
              <a:t>En los términos de la legislación </a:t>
            </a:r>
            <a:r>
              <a:rPr lang="es-MX" sz="2000" dirty="0" err="1" smtClean="0">
                <a:latin typeface="Times New Roman" pitchFamily="18" charset="0"/>
                <a:cs typeface="Times New Roman" pitchFamily="18" charset="0"/>
              </a:rPr>
              <a:t>antilavado</a:t>
            </a:r>
            <a:r>
              <a:rPr lang="es-MX" sz="2000" dirty="0" smtClean="0">
                <a:latin typeface="Times New Roman" pitchFamily="18" charset="0"/>
                <a:cs typeface="Times New Roman" pitchFamily="18" charset="0"/>
              </a:rPr>
              <a:t> el notario tiene la obligación de:</a:t>
            </a:r>
          </a:p>
          <a:p>
            <a:pPr marL="457200" indent="-457200" algn="just">
              <a:buNone/>
            </a:pPr>
            <a:endParaRPr lang="es-MX" sz="2000" dirty="0" smtClean="0">
              <a:latin typeface="Times New Roman" pitchFamily="18" charset="0"/>
              <a:cs typeface="Times New Roman" pitchFamily="18" charset="0"/>
            </a:endParaRPr>
          </a:p>
          <a:p>
            <a:pPr marL="822960" lvl="1" indent="-457200" algn="just">
              <a:buFont typeface="+mj-lt"/>
              <a:buAutoNum type="alphaLcParenR"/>
            </a:pPr>
            <a:r>
              <a:rPr lang="es-MX" sz="2000" dirty="0" smtClean="0">
                <a:latin typeface="Times New Roman" pitchFamily="18" charset="0"/>
                <a:cs typeface="Times New Roman" pitchFamily="18" charset="0"/>
              </a:rPr>
              <a:t>Identificar a los solicitantes  materiales y a los otorgantes del acto jurídico;  formar un expediente de identidad. (identificación, comprobante de domicilio, datos generales, CURP, R.F.C. y acta de nacimiento) Art. 18 </a:t>
            </a:r>
          </a:p>
          <a:p>
            <a:pPr marL="822960" lvl="1" indent="-457200" algn="just">
              <a:buNone/>
            </a:pPr>
            <a:endParaRPr lang="es-MX" sz="2000" dirty="0" smtClean="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49</a:t>
            </a:fld>
            <a:endParaRPr lang="es-MX"/>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124744"/>
            <a:ext cx="8229600" cy="5112568"/>
          </a:xfrm>
        </p:spPr>
        <p:txBody>
          <a:bodyPr>
            <a:noAutofit/>
          </a:bodyPr>
          <a:lstStyle/>
          <a:p>
            <a:pPr marL="457200" lvl="2" indent="-457200" algn="just">
              <a:buClr>
                <a:schemeClr val="accent3"/>
              </a:buClr>
              <a:buSzPct val="95000"/>
              <a:buFont typeface="+mj-lt"/>
              <a:buAutoNum type="alphaUcPeriod" startAt="2"/>
            </a:pPr>
            <a:r>
              <a:rPr lang="es-MX" sz="2000" dirty="0" smtClean="0">
                <a:latin typeface="Times New Roman" pitchFamily="18" charset="0"/>
                <a:cs typeface="Times New Roman" pitchFamily="18" charset="0"/>
              </a:rPr>
              <a:t>Se debe calcular y enterar el 20% del monto total de la operación, siendo este pago definitivo cuando se otorgue el uso, goce o afectación de bienes o derechos en los cuales se alojen instalaciones de infraestructura sobre la superficie o enterradas de las industrias petrolera o eléctrica (servidumbre). Regla 2.7.1.23 de la Miscelánea Fiscal para el 2018.</a:t>
            </a:r>
          </a:p>
          <a:p>
            <a:pPr marL="457200" lvl="2" indent="-457200" algn="just">
              <a:buClr>
                <a:schemeClr val="accent3"/>
              </a:buClr>
              <a:buSzPct val="95000"/>
              <a:buNone/>
            </a:pPr>
            <a:endParaRPr lang="es-MX" sz="2000" dirty="0" smtClean="0">
              <a:latin typeface="Times New Roman" pitchFamily="18" charset="0"/>
              <a:cs typeface="Times New Roman" pitchFamily="18" charset="0"/>
            </a:endParaRPr>
          </a:p>
          <a:p>
            <a:pPr marL="457200" lvl="2" indent="-457200" algn="just">
              <a:buClr>
                <a:schemeClr val="accent3"/>
              </a:buClr>
              <a:buSzPct val="95000"/>
              <a:buNone/>
            </a:pPr>
            <a:r>
              <a:rPr lang="es-MX" sz="2000" b="1" dirty="0" smtClean="0">
                <a:latin typeface="Times New Roman" pitchFamily="18" charset="0"/>
                <a:cs typeface="Times New Roman" pitchFamily="18" charset="0"/>
              </a:rPr>
              <a:t>        Excepciones:</a:t>
            </a:r>
            <a:r>
              <a:rPr lang="es-MX" sz="2000" b="1" dirty="0" smtClean="0">
                <a:solidFill>
                  <a:srgbClr val="FF0000"/>
                </a:solidFill>
                <a:latin typeface="Times New Roman" pitchFamily="18" charset="0"/>
                <a:cs typeface="Times New Roman" pitchFamily="18" charset="0"/>
              </a:rPr>
              <a:t> </a:t>
            </a:r>
          </a:p>
          <a:p>
            <a:pPr marL="457200" lvl="2" indent="-457200" algn="just">
              <a:buClr>
                <a:schemeClr val="accent3"/>
              </a:buClr>
              <a:buSzPct val="95000"/>
              <a:buFont typeface="+mj-lt"/>
              <a:buAutoNum type="alphaUcPeriod" startAt="3"/>
            </a:pPr>
            <a:endParaRPr lang="es-MX" sz="2000" dirty="0" smtClean="0">
              <a:solidFill>
                <a:srgbClr val="FF0000"/>
              </a:solidFill>
              <a:latin typeface="Times New Roman" pitchFamily="18" charset="0"/>
              <a:cs typeface="Times New Roman" pitchFamily="18" charset="0"/>
            </a:endParaRPr>
          </a:p>
          <a:p>
            <a:pPr marL="978408" lvl="2" indent="-457200" algn="just">
              <a:buFont typeface="+mj-lt"/>
              <a:buAutoNum type="arabicParenR"/>
            </a:pPr>
            <a:r>
              <a:rPr lang="es-MX" sz="2000" dirty="0" smtClean="0">
                <a:latin typeface="Times New Roman" pitchFamily="18" charset="0"/>
                <a:cs typeface="Times New Roman" pitchFamily="18" charset="0"/>
              </a:rPr>
              <a:t>Cuando proceda la exención del impuesto sobre la renta por tratarse de casa habitación (art. 93-XIX; 154 y 155 del reglamento, 3.11.6 de la Miscelánea Fiscal para el 2018)</a:t>
            </a:r>
          </a:p>
          <a:p>
            <a:pPr marL="978408" lvl="2" indent="-457200" algn="just">
              <a:buNone/>
            </a:pPr>
            <a:r>
              <a:rPr lang="es-MX" sz="2000" dirty="0" smtClean="0">
                <a:latin typeface="Times New Roman" pitchFamily="18" charset="0"/>
                <a:cs typeface="Times New Roman" pitchFamily="18" charset="0"/>
              </a:rPr>
              <a:t>       La exención es hasta por un monto de 700,000 </a:t>
            </a:r>
            <a:r>
              <a:rPr lang="es-MX" sz="2000" dirty="0" err="1" smtClean="0">
                <a:latin typeface="Times New Roman" pitchFamily="18" charset="0"/>
                <a:cs typeface="Times New Roman" pitchFamily="18" charset="0"/>
              </a:rPr>
              <a:t>Udis</a:t>
            </a:r>
            <a:r>
              <a:rPr lang="es-MX" sz="2000" dirty="0" smtClean="0">
                <a:latin typeface="Times New Roman" pitchFamily="18" charset="0"/>
                <a:cs typeface="Times New Roman" pitchFamily="18" charset="0"/>
              </a:rPr>
              <a:t> (aproximadamente 4´250,000), por el excedente se debe calcular y enterar.   El valor de las </a:t>
            </a:r>
            <a:r>
              <a:rPr lang="es-MX" sz="2000" dirty="0" err="1" smtClean="0">
                <a:latin typeface="Times New Roman" pitchFamily="18" charset="0"/>
                <a:cs typeface="Times New Roman" pitchFamily="18" charset="0"/>
              </a:rPr>
              <a:t>Udis</a:t>
            </a:r>
            <a:r>
              <a:rPr lang="es-MX" sz="2000" dirty="0" smtClean="0">
                <a:latin typeface="Times New Roman" pitchFamily="18" charset="0"/>
                <a:cs typeface="Times New Roman" pitchFamily="18" charset="0"/>
              </a:rPr>
              <a:t> se publican los días 10 y 25 de cada mes en el D.O.F.  </a:t>
            </a:r>
          </a:p>
          <a:p>
            <a:pPr marL="978408" lvl="2" indent="-457200" algn="just">
              <a:buNone/>
            </a:pPr>
            <a:endParaRPr lang="es-MX" sz="2000" dirty="0" smtClean="0">
              <a:latin typeface="Times New Roman" pitchFamily="18" charset="0"/>
              <a:cs typeface="Times New Roman" pitchFamily="18" charset="0"/>
            </a:endParaRPr>
          </a:p>
          <a:p>
            <a:pPr marL="457200" lvl="2" indent="-457200" algn="just">
              <a:buClr>
                <a:schemeClr val="accent3"/>
              </a:buClr>
              <a:buSzPct val="95000"/>
              <a:buNone/>
            </a:pPr>
            <a:endParaRPr lang="es-MX" sz="2000" dirty="0" smtClean="0">
              <a:latin typeface="Times New Roman" pitchFamily="18" charset="0"/>
              <a:cs typeface="Times New Roman" pitchFamily="18" charset="0"/>
            </a:endParaRPr>
          </a:p>
          <a:p>
            <a:pPr algn="just">
              <a:buFont typeface="Wingdings" pitchFamily="2" charset="2"/>
              <a:buChar char="Ø"/>
            </a:pPr>
            <a:endParaRPr lang="es-MX" sz="2000" dirty="0" smtClean="0">
              <a:latin typeface="Times New Roman" pitchFamily="18" charset="0"/>
              <a:cs typeface="Times New Roman" pitchFamily="18" charset="0"/>
            </a:endParaRPr>
          </a:p>
          <a:p>
            <a:pPr>
              <a:buNone/>
            </a:pPr>
            <a:r>
              <a:rPr lang="es-MX" sz="2000" dirty="0" smtClean="0">
                <a:latin typeface="Times New Roman" pitchFamily="18" charset="0"/>
                <a:cs typeface="Times New Roman" pitchFamily="18" charset="0"/>
              </a:rPr>
              <a:t>   </a:t>
            </a:r>
          </a:p>
          <a:p>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latin typeface="Times New Roman" pitchFamily="18" charset="0"/>
                <a:cs typeface="Times New Roman" pitchFamily="18" charset="0"/>
              </a:rPr>
              <a:pPr/>
              <a:t>5</a:t>
            </a:fld>
            <a:endParaRPr lang="es-M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Autofit/>
          </a:bodyPr>
          <a:lstStyle/>
          <a:p>
            <a:pPr marL="457200" indent="-457200" algn="just">
              <a:buFont typeface="+mj-lt"/>
              <a:buAutoNum type="arabicParenR" startAt="6"/>
            </a:pPr>
            <a:endParaRPr lang="es-MX" sz="2000" dirty="0" smtClean="0">
              <a:latin typeface="Times New Roman" pitchFamily="18" charset="0"/>
              <a:cs typeface="Times New Roman" pitchFamily="18" charset="0"/>
            </a:endParaRPr>
          </a:p>
          <a:p>
            <a:pPr marL="822960" lvl="1" indent="-457200" algn="just">
              <a:buFont typeface="+mj-lt"/>
              <a:buAutoNum type="alphaLcParenR" startAt="2"/>
            </a:pPr>
            <a:r>
              <a:rPr lang="es-MX" sz="2000" dirty="0" smtClean="0">
                <a:latin typeface="Times New Roman" pitchFamily="18" charset="0"/>
                <a:cs typeface="Times New Roman" pitchFamily="18" charset="0"/>
              </a:rPr>
              <a:t>Identificar  y desglosar la forma de pago, conservando copias de los depósitos,  cheques o transferencias. Art. 33</a:t>
            </a:r>
          </a:p>
          <a:p>
            <a:pPr marL="822960" lvl="1" indent="-457200" algn="just">
              <a:buFont typeface="+mj-lt"/>
              <a:buAutoNum type="alphaLcParenR" startAt="2"/>
            </a:pPr>
            <a:endParaRPr lang="es-MX" sz="2000" dirty="0" smtClean="0">
              <a:latin typeface="Times New Roman" pitchFamily="18" charset="0"/>
              <a:cs typeface="Times New Roman" pitchFamily="18" charset="0"/>
            </a:endParaRPr>
          </a:p>
          <a:p>
            <a:pPr marL="822960" lvl="1" indent="-457200" algn="just">
              <a:buFont typeface="+mj-lt"/>
              <a:buAutoNum type="alphaLcParenR" startAt="2"/>
            </a:pPr>
            <a:r>
              <a:rPr lang="es-MX" sz="2000" dirty="0" smtClean="0">
                <a:latin typeface="Times New Roman" pitchFamily="18" charset="0"/>
                <a:cs typeface="Times New Roman" pitchFamily="18" charset="0"/>
              </a:rPr>
              <a:t>Dar los avisos de los actos otorgados vía </a:t>
            </a:r>
            <a:r>
              <a:rPr lang="es-MX" sz="2000" dirty="0" err="1" smtClean="0">
                <a:latin typeface="Times New Roman" pitchFamily="18" charset="0"/>
                <a:cs typeface="Times New Roman" pitchFamily="18" charset="0"/>
              </a:rPr>
              <a:t>declaranot</a:t>
            </a:r>
            <a:r>
              <a:rPr lang="es-MX" sz="2000" dirty="0" smtClean="0">
                <a:latin typeface="Times New Roman" pitchFamily="18" charset="0"/>
                <a:cs typeface="Times New Roman" pitchFamily="18" charset="0"/>
              </a:rPr>
              <a:t> o mediante el portal de la Unidad de Inteligencia Financiera (poderes irrevocables, mutuos entre particulares o constitución de sociedades cuyo capital rebase  las 8025 UMAS ($646,815.00) . Arts. 17-XII-A  y 24.</a:t>
            </a:r>
          </a:p>
          <a:p>
            <a:pPr marL="822960" lvl="1" indent="-457200" algn="just">
              <a:buFont typeface="+mj-lt"/>
              <a:buAutoNum type="alphaLcParenR" startAt="2"/>
            </a:pPr>
            <a:endParaRPr lang="es-MX" sz="2000" dirty="0" smtClean="0">
              <a:latin typeface="Times New Roman" pitchFamily="18" charset="0"/>
              <a:cs typeface="Times New Roman" pitchFamily="18" charset="0"/>
            </a:endParaRPr>
          </a:p>
          <a:p>
            <a:pPr marL="822960" lvl="1" indent="-457200" algn="just">
              <a:buFont typeface="+mj-lt"/>
              <a:buAutoNum type="alphaLcParenR" startAt="2"/>
            </a:pPr>
            <a:r>
              <a:rPr lang="es-MX" sz="2000" dirty="0" smtClean="0">
                <a:latin typeface="Times New Roman" pitchFamily="18" charset="0"/>
                <a:cs typeface="Times New Roman" pitchFamily="18" charset="0"/>
              </a:rPr>
              <a:t>Resguardar la información. Art.  18-IV</a:t>
            </a:r>
          </a:p>
          <a:p>
            <a:pPr marL="822960" lvl="1" indent="-457200" algn="just">
              <a:buFont typeface="+mj-lt"/>
              <a:buAutoNum type="alphaLcParenR" startAt="2"/>
            </a:pPr>
            <a:endParaRPr lang="es-MX" sz="2000" dirty="0" smtClean="0">
              <a:latin typeface="Times New Roman" pitchFamily="18" charset="0"/>
              <a:cs typeface="Times New Roman" pitchFamily="18" charset="0"/>
            </a:endParaRPr>
          </a:p>
          <a:p>
            <a:pPr marL="822960" lvl="1" indent="-457200" algn="just">
              <a:buFont typeface="+mj-lt"/>
              <a:buAutoNum type="alphaLcParenR" startAt="2"/>
            </a:pPr>
            <a:r>
              <a:rPr lang="es-MX" sz="2000" dirty="0" smtClean="0">
                <a:latin typeface="Times New Roman" pitchFamily="18" charset="0"/>
                <a:cs typeface="Times New Roman" pitchFamily="18" charset="0"/>
              </a:rPr>
              <a:t>No permitir que se rebase el monto máximo autorizado del uso de efectivo (8025 UMAS) o sea la suma de $646,815.00 </a:t>
            </a:r>
          </a:p>
          <a:p>
            <a:pPr marL="822960" lvl="1" indent="-457200" algn="just">
              <a:buFont typeface="+mj-lt"/>
              <a:buAutoNum type="alphaLcParenR" startAt="2"/>
            </a:pPr>
            <a:endParaRPr lang="es-MX" sz="2000" dirty="0" smtClean="0">
              <a:latin typeface="Times New Roman" pitchFamily="18" charset="0"/>
              <a:cs typeface="Times New Roman" pitchFamily="18" charset="0"/>
            </a:endParaRPr>
          </a:p>
          <a:p>
            <a:pPr marL="822960" lvl="1" indent="-457200" algn="just">
              <a:buFont typeface="+mj-lt"/>
              <a:buAutoNum type="alphaLcParenR" startAt="6"/>
            </a:pPr>
            <a:r>
              <a:rPr lang="es-MX" sz="2000" dirty="0" smtClean="0">
                <a:latin typeface="Times New Roman" pitchFamily="18" charset="0"/>
                <a:cs typeface="Times New Roman" pitchFamily="18" charset="0"/>
              </a:rPr>
              <a:t>Tener un manual de procedimientos internos para la identificación de clientes y usuarios. </a:t>
            </a:r>
          </a:p>
          <a:p>
            <a:pPr marL="822960" lvl="1" indent="-457200" algn="just">
              <a:buNone/>
            </a:pPr>
            <a:endParaRPr lang="es-MX" sz="2000" dirty="0" smtClean="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50</a:t>
            </a:fld>
            <a:endParaRPr lang="es-MX"/>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Autofit/>
          </a:bodyPr>
          <a:lstStyle/>
          <a:p>
            <a:pPr marL="822960" lvl="1" indent="-457200" algn="just">
              <a:buFont typeface="+mj-lt"/>
              <a:buAutoNum type="alphaLcParenR" startAt="7"/>
            </a:pPr>
            <a:endParaRPr lang="es-MX" sz="2000" dirty="0" smtClean="0">
              <a:latin typeface="Times New Roman" pitchFamily="18" charset="0"/>
              <a:cs typeface="Times New Roman" pitchFamily="18" charset="0"/>
            </a:endParaRPr>
          </a:p>
          <a:p>
            <a:pPr marL="822960" lvl="1" indent="-457200" algn="just">
              <a:buFont typeface="+mj-lt"/>
              <a:buAutoNum type="alphaLcParenR" startAt="7"/>
            </a:pPr>
            <a:r>
              <a:rPr lang="es-MX" sz="2000" dirty="0" smtClean="0">
                <a:latin typeface="Times New Roman" pitchFamily="18" charset="0"/>
                <a:cs typeface="Times New Roman" pitchFamily="18" charset="0"/>
              </a:rPr>
              <a:t>Verificar que los otorgantes no sean terroristas o personas reportadas.</a:t>
            </a:r>
          </a:p>
          <a:p>
            <a:pPr marL="822960" lvl="1" indent="-457200" algn="just">
              <a:buFont typeface="+mj-lt"/>
              <a:buAutoNum type="alphaLcParenR" startAt="7"/>
            </a:pPr>
            <a:endParaRPr lang="es-MX" sz="2000" dirty="0" smtClean="0">
              <a:latin typeface="Times New Roman" pitchFamily="18" charset="0"/>
              <a:cs typeface="Times New Roman" pitchFamily="18" charset="0"/>
            </a:endParaRPr>
          </a:p>
          <a:p>
            <a:pPr marL="822960" lvl="1" indent="-457200" algn="just">
              <a:buFont typeface="+mj-lt"/>
              <a:buAutoNum type="alphaLcParenR" startAt="7"/>
            </a:pPr>
            <a:r>
              <a:rPr lang="es-MX" sz="2000" dirty="0" smtClean="0">
                <a:latin typeface="Times New Roman" pitchFamily="18" charset="0"/>
                <a:cs typeface="Times New Roman" pitchFamily="18" charset="0"/>
              </a:rPr>
              <a:t>Tener presente el tema de la acumulación de operaciones realizadas por la misma persona en un periodo de 6 meses. </a:t>
            </a:r>
          </a:p>
          <a:p>
            <a:pPr marL="822960" lvl="1" indent="-457200" algn="just">
              <a:buNone/>
            </a:pPr>
            <a:endParaRPr lang="es-MX" sz="2000" dirty="0" smtClean="0">
              <a:latin typeface="Times New Roman" pitchFamily="18" charset="0"/>
              <a:cs typeface="Times New Roman" pitchFamily="18" charset="0"/>
            </a:endParaRPr>
          </a:p>
          <a:p>
            <a:pPr marL="457200" indent="-457200" algn="just">
              <a:buFont typeface="+mj-lt"/>
              <a:buAutoNum type="arabicParenR" startAt="7"/>
            </a:pPr>
            <a:r>
              <a:rPr lang="es-MX" sz="2000" dirty="0" smtClean="0">
                <a:latin typeface="Times New Roman" pitchFamily="18" charset="0"/>
                <a:cs typeface="Times New Roman" pitchFamily="18" charset="0"/>
              </a:rPr>
              <a:t>Constitucionalmente  no debemos hacer constar la adquisición de la propiedad de inmuebles por extranjeros en la zona restringida por ningún concepto y fuera de ella únicamente podemos formalizar la enajenación previo permiso o constancia expedida por la Secretaría de Relaciones Exteriores. Art. 27 Const. </a:t>
            </a:r>
          </a:p>
          <a:p>
            <a:pPr marL="457200" indent="-457200" algn="just">
              <a:buFont typeface="+mj-lt"/>
              <a:buAutoNum type="arabicParenR" startAt="7"/>
            </a:pPr>
            <a:endParaRPr lang="es-MX" sz="2000" dirty="0" smtClean="0">
              <a:latin typeface="Times New Roman" pitchFamily="18" charset="0"/>
              <a:cs typeface="Times New Roman" pitchFamily="18" charset="0"/>
            </a:endParaRPr>
          </a:p>
          <a:p>
            <a:pPr marL="457200" indent="-457200" algn="just">
              <a:buFont typeface="+mj-lt"/>
              <a:buAutoNum type="arabicParenR" startAt="7"/>
            </a:pPr>
            <a:r>
              <a:rPr lang="es-MX" sz="2000" dirty="0" smtClean="0">
                <a:latin typeface="Times New Roman" pitchFamily="18" charset="0"/>
                <a:cs typeface="Times New Roman" pitchFamily="18" charset="0"/>
              </a:rPr>
              <a:t>En materia de constitución de sociedades debemos solicitar la denominación  para la constitución de una sociedad y después de su creación dar el aviso de uso a la Secretaría de Economía.</a:t>
            </a:r>
          </a:p>
          <a:p>
            <a:pPr marL="457200" indent="-457200" algn="just">
              <a:buFont typeface="+mj-lt"/>
              <a:buAutoNum type="arabicParenR" startAt="7"/>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51</a:t>
            </a:fld>
            <a:endParaRPr lang="es-MX"/>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Asimismo debemos avisar a la Secretaría de Relaciones Exteriores de la inclusión de la cláusula de admisión de extranjeros en las constituciones de sociedades. </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Tenemos que dar aviso al Registro Nacional de Inversiones Extranjeras cuando existan socios o accionistas extranjeros.</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Informar al SAT la omisión de los registros federales de contribuyentes de la sociedad y de los socios  o accionistas al constituir una persona moral o al  protocolizar un acta de asamblea.</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Dar aviso a través del portal de la Unidad de Inteligencia  Financiera si el capital de la sociedad que se constituye rebasa la suma de $646,815.00 (8025 UMAS). </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mj-lt"/>
              <a:buAutoNum type="arabicParenR" startAt="7"/>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52</a:t>
            </a:fld>
            <a:endParaRPr lang="es-MX"/>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Autofit/>
          </a:bodyPr>
          <a:lstStyle/>
          <a:p>
            <a:pPr marL="457200" indent="-457200" algn="just">
              <a:buNone/>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Fundamentos. Arts. 15, 32, 34, 38 de la Ley de Inversión Extranjera; 13, 16, 17 y 18 del Reglamento de la Ley de Inversión Extranjera; 27 séptimo y octavo párrafo del Código Fiscal de la Federación y reglas 2.4.10; 2.4.11 y 2.4.12 de la Miscelánea Fiscal del 2018 y Arts. 17-XII A  y 24 de la Ley </a:t>
            </a:r>
            <a:r>
              <a:rPr lang="es-MX" sz="2000" dirty="0" err="1" smtClean="0">
                <a:latin typeface="Times New Roman" pitchFamily="18" charset="0"/>
                <a:cs typeface="Times New Roman" pitchFamily="18" charset="0"/>
              </a:rPr>
              <a:t>Antilavado</a:t>
            </a:r>
            <a:r>
              <a:rPr lang="es-MX" sz="2000" dirty="0" smtClean="0">
                <a:latin typeface="Times New Roman" pitchFamily="18" charset="0"/>
                <a:cs typeface="Times New Roman" pitchFamily="18" charset="0"/>
              </a:rPr>
              <a:t>.</a:t>
            </a:r>
          </a:p>
          <a:p>
            <a:pPr marL="457200" indent="-457200" algn="just">
              <a:buNone/>
            </a:pPr>
            <a:endParaRPr lang="es-MX" sz="2000" dirty="0" smtClean="0">
              <a:latin typeface="Times New Roman" pitchFamily="18" charset="0"/>
              <a:cs typeface="Times New Roman" pitchFamily="18" charset="0"/>
            </a:endParaRPr>
          </a:p>
          <a:p>
            <a:pPr marL="457200" indent="-457200" algn="just">
              <a:buFont typeface="Wingdings" pitchFamily="2" charset="2"/>
              <a:buChar char="Ø"/>
            </a:pPr>
            <a:r>
              <a:rPr lang="es-MX" sz="2000" dirty="0" smtClean="0">
                <a:latin typeface="Times New Roman" pitchFamily="18" charset="0"/>
                <a:cs typeface="Times New Roman" pitchFamily="18" charset="0"/>
              </a:rPr>
              <a:t>Verificar que la participación  de la inversión extranjera no rebase los porcentajes máximos autorizados y que dentro de su objeto no se incluyan actividades económicas reservadas de manera exclusiva al Estado o a las sociedades mexicanas con cláusula de excusión de extranjeros. Arts. 5, 6, 7 y 8 de la Ley de Inversión Extranjera.</a:t>
            </a:r>
          </a:p>
          <a:p>
            <a:pPr marL="457200" indent="-457200" algn="just">
              <a:buFont typeface="Wingdings" pitchFamily="2" charset="2"/>
              <a:buChar char="Ø"/>
            </a:pPr>
            <a:endParaRPr lang="es-MX" sz="2000" dirty="0" smtClean="0">
              <a:latin typeface="Times New Roman" pitchFamily="18" charset="0"/>
              <a:cs typeface="Times New Roman" pitchFamily="18" charset="0"/>
            </a:endParaRPr>
          </a:p>
          <a:p>
            <a:pPr marL="457200" indent="-457200" algn="just">
              <a:buFont typeface="+mj-lt"/>
              <a:buAutoNum type="arabicParenR" startAt="9"/>
            </a:pPr>
            <a:r>
              <a:rPr lang="es-MX" sz="2000" dirty="0" smtClean="0">
                <a:latin typeface="Times New Roman" pitchFamily="18" charset="0"/>
                <a:cs typeface="Times New Roman" pitchFamily="18" charset="0"/>
              </a:rPr>
              <a:t>Adicionalmente existen obligaciones consignadas en leyes administrativas, entre las que debemos tener presentes las plasmadas en las siguientes: </a:t>
            </a:r>
          </a:p>
          <a:p>
            <a:pPr marL="457200" indent="-457200" algn="just">
              <a:buNone/>
            </a:pPr>
            <a:endParaRPr lang="es-MX" sz="2000" dirty="0" smtClean="0">
              <a:latin typeface="Times New Roman" pitchFamily="18" charset="0"/>
              <a:cs typeface="Times New Roman" pitchFamily="18" charset="0"/>
            </a:endParaRPr>
          </a:p>
          <a:p>
            <a:pPr marL="822960" lvl="1" indent="-457200" algn="just">
              <a:buNone/>
            </a:pPr>
            <a:endParaRPr lang="es-MX" sz="2000" dirty="0" smtClean="0">
              <a:latin typeface="Times New Roman" pitchFamily="18" charset="0"/>
              <a:cs typeface="Times New Roman" pitchFamily="18" charset="0"/>
            </a:endParaRPr>
          </a:p>
          <a:p>
            <a:pPr marL="822960" lvl="1"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0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53</a:t>
            </a:fld>
            <a:endParaRPr lang="es-MX"/>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rmAutofit/>
          </a:bodyPr>
          <a:lstStyle/>
          <a:p>
            <a:pPr marL="457200" indent="-457200" algn="just">
              <a:buNone/>
            </a:pPr>
            <a:endParaRPr lang="es-MX" sz="2200" dirty="0" smtClean="0">
              <a:latin typeface="Times New Roman" pitchFamily="18" charset="0"/>
              <a:cs typeface="Times New Roman" pitchFamily="18" charset="0"/>
            </a:endParaRPr>
          </a:p>
          <a:p>
            <a:pPr marL="822960" lvl="1" indent="-457200" algn="just">
              <a:buFont typeface="+mj-lt"/>
              <a:buAutoNum type="alphaLcParenR"/>
            </a:pPr>
            <a:r>
              <a:rPr lang="es-MX" sz="2000" dirty="0" smtClean="0">
                <a:latin typeface="Times New Roman" pitchFamily="18" charset="0"/>
                <a:cs typeface="Times New Roman" pitchFamily="18" charset="0"/>
              </a:rPr>
              <a:t>Ley General de Asentamientos Humanos, Ordenamiento Territorial y Desarrollo Urbano;</a:t>
            </a:r>
          </a:p>
          <a:p>
            <a:pPr marL="822960" lvl="1" indent="-457200" algn="just">
              <a:buFont typeface="+mj-lt"/>
              <a:buAutoNum type="alphaLcParenR"/>
            </a:pPr>
            <a:r>
              <a:rPr lang="es-MX" sz="2000" dirty="0" smtClean="0">
                <a:latin typeface="Times New Roman" pitchFamily="18" charset="0"/>
                <a:cs typeface="Times New Roman" pitchFamily="18" charset="0"/>
              </a:rPr>
              <a:t>Ley Federal  Sobre Monumentos y Zonas Arqueológicas, Artísticos e Históricos;</a:t>
            </a:r>
          </a:p>
          <a:p>
            <a:pPr marL="822960" lvl="1" indent="-457200" algn="just">
              <a:buFont typeface="+mj-lt"/>
              <a:buAutoNum type="alphaLcParenR" startAt="3"/>
            </a:pPr>
            <a:r>
              <a:rPr lang="es-MX" sz="2000" dirty="0" smtClean="0">
                <a:latin typeface="Times New Roman" pitchFamily="18" charset="0"/>
                <a:cs typeface="Times New Roman" pitchFamily="18" charset="0"/>
              </a:rPr>
              <a:t>Ley General de Desarrollo Forestal Sustentable;</a:t>
            </a:r>
          </a:p>
          <a:p>
            <a:pPr marL="822960" lvl="1" indent="-457200" algn="just">
              <a:buFont typeface="+mj-lt"/>
              <a:buAutoNum type="alphaLcParenR" startAt="3"/>
            </a:pPr>
            <a:r>
              <a:rPr lang="es-MX" sz="2000" dirty="0" smtClean="0">
                <a:latin typeface="Times New Roman" pitchFamily="18" charset="0"/>
                <a:cs typeface="Times New Roman" pitchFamily="18" charset="0"/>
              </a:rPr>
              <a:t>Ley Agraria;</a:t>
            </a:r>
          </a:p>
          <a:p>
            <a:pPr marL="822960" lvl="1" indent="-457200" algn="just">
              <a:buFont typeface="+mj-lt"/>
              <a:buAutoNum type="alphaLcParenR" startAt="3"/>
            </a:pPr>
            <a:r>
              <a:rPr lang="es-MX" sz="2000" dirty="0" smtClean="0">
                <a:latin typeface="Times New Roman" pitchFamily="18" charset="0"/>
                <a:cs typeface="Times New Roman" pitchFamily="18" charset="0"/>
              </a:rPr>
              <a:t>Ley de Migración;</a:t>
            </a:r>
          </a:p>
          <a:p>
            <a:pPr marL="822960" lvl="1" indent="-457200" algn="just">
              <a:buFont typeface="+mj-lt"/>
              <a:buAutoNum type="alphaLcParenR" startAt="3"/>
            </a:pPr>
            <a:r>
              <a:rPr lang="es-MX" sz="2000" dirty="0" smtClean="0">
                <a:latin typeface="Times New Roman" pitchFamily="18" charset="0"/>
                <a:cs typeface="Times New Roman" pitchFamily="18" charset="0"/>
              </a:rPr>
              <a:t>Ley Federal de Protección de Datos Personales en Posesión de los Particulares;</a:t>
            </a:r>
          </a:p>
          <a:p>
            <a:pPr marL="822960" lvl="1" indent="-457200" algn="just">
              <a:buFont typeface="+mj-lt"/>
              <a:buAutoNum type="alphaLcParenR" startAt="3"/>
            </a:pPr>
            <a:r>
              <a:rPr lang="es-MX" sz="2000" dirty="0" smtClean="0">
                <a:latin typeface="Times New Roman" pitchFamily="18" charset="0"/>
                <a:cs typeface="Times New Roman" pitchFamily="18" charset="0"/>
              </a:rPr>
              <a:t>Ley Federal de Extinción de Dominio;</a:t>
            </a:r>
          </a:p>
          <a:p>
            <a:pPr marL="822960" lvl="1" indent="-457200" algn="just">
              <a:buFont typeface="+mj-lt"/>
              <a:buAutoNum type="alphaLcParenR" startAt="3"/>
            </a:pPr>
            <a:r>
              <a:rPr lang="es-MX" sz="2000" dirty="0" smtClean="0">
                <a:latin typeface="Times New Roman" pitchFamily="18" charset="0"/>
                <a:cs typeface="Times New Roman" pitchFamily="18" charset="0"/>
              </a:rPr>
              <a:t>Ley de Inversión Extranjera. </a:t>
            </a:r>
          </a:p>
          <a:p>
            <a:pPr marL="822960" lvl="1" indent="-457200" algn="just">
              <a:buFont typeface="+mj-lt"/>
              <a:buAutoNum type="alphaLcParenR" startAt="3"/>
            </a:pPr>
            <a:r>
              <a:rPr lang="es-MX" sz="2000" dirty="0" smtClean="0">
                <a:latin typeface="Times New Roman" pitchFamily="18" charset="0"/>
                <a:cs typeface="Times New Roman" pitchFamily="18" charset="0"/>
              </a:rPr>
              <a:t>Ley General de Equilibrio Ecológico y Protección al Ambiente</a:t>
            </a:r>
          </a:p>
          <a:p>
            <a:pPr marL="822960" lvl="1" indent="-457200" algn="just">
              <a:buFont typeface="+mj-lt"/>
              <a:buAutoNum type="alphaLcParenR" startAt="3"/>
            </a:pPr>
            <a:r>
              <a:rPr lang="es-MX" sz="2000" dirty="0" smtClean="0">
                <a:latin typeface="Times New Roman" pitchFamily="18" charset="0"/>
                <a:cs typeface="Times New Roman" pitchFamily="18" charset="0"/>
              </a:rPr>
              <a:t>Ley de Asociaciones Religiosas y Culto Público.</a:t>
            </a:r>
          </a:p>
          <a:p>
            <a:pPr marL="822960" lvl="1" indent="-457200" algn="just">
              <a:buNone/>
            </a:pPr>
            <a:endParaRPr lang="es-MX" sz="2000" dirty="0" smtClean="0">
              <a:latin typeface="Times New Roman" pitchFamily="18" charset="0"/>
              <a:cs typeface="Times New Roman" pitchFamily="18" charset="0"/>
            </a:endParaRPr>
          </a:p>
          <a:p>
            <a:pPr marL="822960" lvl="1" indent="-457200" algn="just">
              <a:buFont typeface="+mj-lt"/>
              <a:buAutoNum type="alphaLcParenR"/>
            </a:pPr>
            <a:endParaRPr lang="es-MX" sz="2000" dirty="0" smtClean="0">
              <a:latin typeface="Times New Roman" pitchFamily="18" charset="0"/>
              <a:cs typeface="Times New Roman" pitchFamily="18" charset="0"/>
            </a:endParaRPr>
          </a:p>
          <a:p>
            <a:pPr marL="457200" indent="-457200" algn="just">
              <a:buNone/>
            </a:pPr>
            <a:endParaRPr lang="es-MX" sz="2200"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54</a:t>
            </a:fld>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343872"/>
          </a:xfrm>
        </p:spPr>
        <p:txBody>
          <a:bodyPr>
            <a:normAutofit fontScale="77500" lnSpcReduction="20000"/>
          </a:bodyPr>
          <a:lstStyle/>
          <a:p>
            <a:pPr marL="1236726" lvl="2" indent="-514350" algn="just">
              <a:buFont typeface="+mj-lt"/>
              <a:buAutoNum type="alphaUcPeriod"/>
            </a:pPr>
            <a:r>
              <a:rPr lang="es-MX" sz="2900" dirty="0" smtClean="0">
                <a:latin typeface="Times New Roman" pitchFamily="18" charset="0"/>
                <a:cs typeface="Times New Roman" pitchFamily="18" charset="0"/>
              </a:rPr>
              <a:t>Requisitos para la exención de los ingresos derivados de la venta de  casa habitación:</a:t>
            </a:r>
          </a:p>
          <a:p>
            <a:pPr marL="1117854" lvl="2" indent="-514350" algn="just">
              <a:buNone/>
            </a:pPr>
            <a:endParaRPr lang="es-MX" sz="2600" dirty="0" smtClean="0">
              <a:latin typeface="Times New Roman" pitchFamily="18" charset="0"/>
              <a:cs typeface="Times New Roman" pitchFamily="18" charset="0"/>
            </a:endParaRPr>
          </a:p>
          <a:p>
            <a:pPr marL="1117854" lvl="2" indent="-514350" algn="just">
              <a:buFont typeface="+mj-lt"/>
              <a:buAutoNum type="alphaLcParenR"/>
            </a:pPr>
            <a:r>
              <a:rPr lang="es-MX" sz="2600" dirty="0" smtClean="0">
                <a:latin typeface="Times New Roman" pitchFamily="18" charset="0"/>
                <a:cs typeface="Times New Roman" pitchFamily="18" charset="0"/>
              </a:rPr>
              <a:t>La exención solo procede hasta por un monto de 700,000 UDIS ($4,250,000.00 aproximadamente). Por el excedente se determinará la ganancia y se calculará y enterará el pago provisional en forma proporcional. Regla de 3 si se exenta el 80% del precio las deducciones solo se aplican por el 20% restante y no en su totalidad</a:t>
            </a:r>
          </a:p>
          <a:p>
            <a:pPr marL="1117854" lvl="2" indent="-514350" algn="just">
              <a:buFont typeface="+mj-lt"/>
              <a:buAutoNum type="alphaLcParenR"/>
            </a:pPr>
            <a:endParaRPr lang="es-MX" sz="2600" dirty="0" smtClean="0">
              <a:latin typeface="Times New Roman" pitchFamily="18" charset="0"/>
              <a:cs typeface="Times New Roman" pitchFamily="18" charset="0"/>
            </a:endParaRPr>
          </a:p>
          <a:p>
            <a:pPr marL="1117854" lvl="2" indent="-514350" algn="just">
              <a:buFont typeface="+mj-lt"/>
              <a:buAutoNum type="alphaLcParenR"/>
            </a:pPr>
            <a:r>
              <a:rPr lang="es-MX" sz="2600" dirty="0" smtClean="0">
                <a:latin typeface="Times New Roman" pitchFamily="18" charset="0"/>
                <a:cs typeface="Times New Roman" pitchFamily="18" charset="0"/>
              </a:rPr>
              <a:t>Que no se haya solicitado la exención por ese mismo concepto en los últimos 3 años. </a:t>
            </a:r>
          </a:p>
          <a:p>
            <a:pPr marL="1117854" lvl="2" indent="-514350" algn="just">
              <a:buFont typeface="+mj-lt"/>
              <a:buAutoNum type="alphaLcParenR"/>
            </a:pPr>
            <a:endParaRPr lang="es-MX" sz="2600" dirty="0" smtClean="0">
              <a:latin typeface="Times New Roman" pitchFamily="18" charset="0"/>
              <a:cs typeface="Times New Roman" pitchFamily="18" charset="0"/>
            </a:endParaRPr>
          </a:p>
          <a:p>
            <a:pPr marL="1117854" lvl="2" indent="-514350" algn="just">
              <a:buFont typeface="+mj-lt"/>
              <a:buAutoNum type="alphaLcParenR"/>
            </a:pPr>
            <a:r>
              <a:rPr lang="es-MX" sz="2600" dirty="0" smtClean="0">
                <a:latin typeface="Times New Roman" pitchFamily="18" charset="0"/>
                <a:cs typeface="Times New Roman" pitchFamily="18" charset="0"/>
              </a:rPr>
              <a:t>Acreditar que es su casa habitación con su credencial de IFE o INE, estados de cuenta del sistema financiero, comprobantes fiscales de luz, teléfono  (debe aparecer el RFC del contribuyente).</a:t>
            </a:r>
          </a:p>
          <a:p>
            <a:pPr marL="1117854" lvl="2" indent="-514350" algn="just">
              <a:buFont typeface="+mj-lt"/>
              <a:buAutoNum type="alphaLcParenR"/>
            </a:pPr>
            <a:endParaRPr lang="es-MX" sz="2600" dirty="0" smtClean="0">
              <a:latin typeface="Times New Roman" pitchFamily="18" charset="0"/>
              <a:cs typeface="Times New Roman" pitchFamily="18" charset="0"/>
            </a:endParaRPr>
          </a:p>
          <a:p>
            <a:pPr marL="1117854" lvl="2" indent="-514350" algn="just">
              <a:buFont typeface="+mj-lt"/>
              <a:buAutoNum type="alphaLcParenR"/>
            </a:pPr>
            <a:r>
              <a:rPr lang="es-MX" sz="2600" dirty="0" smtClean="0">
                <a:latin typeface="Times New Roman" pitchFamily="18" charset="0"/>
                <a:cs typeface="Times New Roman" pitchFamily="18" charset="0"/>
              </a:rPr>
              <a:t>Manifestar estas circunstancias al Notario bajo protesta de decir verdad. Arts. 93-XIX; 154 y 155 del reglamento; 3.11.6 de la Miscelánea Fiscal para el 2018. </a:t>
            </a:r>
          </a:p>
          <a:p>
            <a:pPr marL="1117854" lvl="2" indent="-514350" algn="just">
              <a:buFont typeface="+mj-lt"/>
              <a:buAutoNum type="alphaLcParenR"/>
            </a:pPr>
            <a:endParaRPr lang="es-MX" sz="2600" dirty="0" smtClean="0">
              <a:latin typeface="Times New Roman" pitchFamily="18" charset="0"/>
              <a:cs typeface="Times New Roman" pitchFamily="18" charset="0"/>
            </a:endParaRPr>
          </a:p>
          <a:p>
            <a:pPr marL="870966" lvl="1" indent="-514350" algn="just">
              <a:buNone/>
            </a:pPr>
            <a:endParaRPr lang="es-MX" sz="2200" dirty="0" smtClean="0">
              <a:latin typeface="Times New Roman" pitchFamily="18" charset="0"/>
              <a:cs typeface="Times New Roman" pitchFamily="18" charset="0"/>
            </a:endParaRPr>
          </a:p>
          <a:p>
            <a:pPr marL="978408" lvl="2" indent="-457200" algn="just">
              <a:buNone/>
            </a:pPr>
            <a:endParaRPr lang="es-MX" sz="3200" dirty="0" smtClean="0">
              <a:latin typeface="Times New Roman" pitchFamily="18" charset="0"/>
              <a:cs typeface="Times New Roman" pitchFamily="18" charset="0"/>
            </a:endParaRPr>
          </a:p>
          <a:p>
            <a:pPr marL="978408" lvl="2" indent="-457200" algn="just">
              <a:buNone/>
            </a:pPr>
            <a:endParaRPr lang="es-MX" sz="2000" dirty="0" smtClean="0">
              <a:latin typeface="Times New Roman" pitchFamily="18" charset="0"/>
              <a:cs typeface="Times New Roman" pitchFamily="18" charset="0"/>
            </a:endParaRPr>
          </a:p>
          <a:p>
            <a:pPr marL="978408" lvl="2" indent="-457200" algn="just">
              <a:buNone/>
            </a:pPr>
            <a:endParaRPr lang="es-MX" sz="2000" dirty="0" smtClean="0">
              <a:latin typeface="Times New Roman" pitchFamily="18" charset="0"/>
              <a:cs typeface="Times New Roman" pitchFamily="18" charset="0"/>
            </a:endParaRPr>
          </a:p>
          <a:p>
            <a:pPr marL="514350" indent="-514350">
              <a:buNone/>
            </a:pPr>
            <a:endParaRPr lang="es-MX"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6</a:t>
            </a:fld>
            <a:endParaRPr lang="es-MX"/>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343872"/>
          </a:xfrm>
        </p:spPr>
        <p:txBody>
          <a:bodyPr>
            <a:normAutofit/>
          </a:bodyPr>
          <a:lstStyle/>
          <a:p>
            <a:pPr marL="1117854" lvl="2" indent="-514350" algn="just">
              <a:buFont typeface="+mj-lt"/>
              <a:buAutoNum type="arabicParenR" startAt="2"/>
            </a:pPr>
            <a:r>
              <a:rPr lang="es-MX" sz="2000" dirty="0" smtClean="0">
                <a:latin typeface="Times New Roman" pitchFamily="18" charset="0"/>
                <a:cs typeface="Times New Roman" pitchFamily="18" charset="0"/>
              </a:rPr>
              <a:t>Cuando el enajenante es una sociedad mercantil, ya que es ella quien debe  acumular sus ingresos en los términos del título II. (art. 9)</a:t>
            </a:r>
          </a:p>
          <a:p>
            <a:pPr marL="1117854" lvl="2" indent="-514350" algn="just">
              <a:buFont typeface="+mj-lt"/>
              <a:buAutoNum type="arabicParenR" startAt="2"/>
            </a:pPr>
            <a:endParaRPr lang="es-MX" sz="2000" dirty="0" smtClean="0">
              <a:latin typeface="Times New Roman" pitchFamily="18" charset="0"/>
              <a:cs typeface="Times New Roman" pitchFamily="18" charset="0"/>
            </a:endParaRPr>
          </a:p>
          <a:p>
            <a:pPr marL="1117854" lvl="2" indent="-514350" algn="just">
              <a:buFont typeface="+mj-lt"/>
              <a:buAutoNum type="arabicParenR" startAt="2"/>
            </a:pPr>
            <a:r>
              <a:rPr lang="es-MX" sz="2000" dirty="0" smtClean="0">
                <a:latin typeface="Times New Roman" pitchFamily="18" charset="0"/>
                <a:cs typeface="Times New Roman" pitchFamily="18" charset="0"/>
              </a:rPr>
              <a:t>Cuando se trate de personas morales con fines no lucrativos que estén autorizadas a recibir donativos deducibles o se trate de sindicatos, partidos y asociaciones políticas, sociedades de inversión, federación, entidades federativas, municipios y organismos descentralizados. Arts. 80 y 126.</a:t>
            </a:r>
          </a:p>
          <a:p>
            <a:pPr marL="1117854" lvl="2" indent="-514350" algn="just">
              <a:buFont typeface="+mj-lt"/>
              <a:buAutoNum type="arabicParenR" startAt="2"/>
            </a:pPr>
            <a:endParaRPr lang="es-MX" sz="2000" dirty="0" smtClean="0">
              <a:latin typeface="Times New Roman" pitchFamily="18" charset="0"/>
              <a:cs typeface="Times New Roman" pitchFamily="18" charset="0"/>
            </a:endParaRPr>
          </a:p>
          <a:p>
            <a:pPr marL="1117854" lvl="2" indent="-514350" algn="just">
              <a:buFont typeface="+mj-lt"/>
              <a:buAutoNum type="arabicParenR" startAt="2"/>
            </a:pPr>
            <a:r>
              <a:rPr lang="es-MX" sz="2000" dirty="0" smtClean="0">
                <a:latin typeface="Times New Roman" pitchFamily="18" charset="0"/>
                <a:cs typeface="Times New Roman" pitchFamily="18" charset="0"/>
              </a:rPr>
              <a:t>Cuando la realicen personas físicas dedicadas a actividades empresariales y que el inmueble enajenado forme parte del activo de su empresa y nos exhiban las declaraciones de sus impuestos correspondientes al último año de su ejercicio. (art. 212 del reglamento.)</a:t>
            </a:r>
          </a:p>
          <a:p>
            <a:pPr marL="1117854" lvl="2" indent="-514350" algn="just">
              <a:buFont typeface="+mj-lt"/>
              <a:buAutoNum type="arabicParenR" startAt="2"/>
            </a:pPr>
            <a:endParaRPr lang="es-MX" sz="2000" dirty="0" smtClean="0"/>
          </a:p>
          <a:p>
            <a:pPr marL="1117854" lvl="2" indent="-514350" algn="just">
              <a:buNone/>
            </a:pPr>
            <a:endParaRPr lang="es-MX" sz="2000" dirty="0" smtClean="0">
              <a:cs typeface="Browallia New" pitchFamily="34" charset="-34"/>
            </a:endParaRPr>
          </a:p>
          <a:p>
            <a:pPr marL="1117854" lvl="2" indent="-514350" algn="just">
              <a:buNone/>
            </a:pPr>
            <a:endParaRPr lang="es-MX" sz="2600" dirty="0" smtClean="0">
              <a:cs typeface="Browallia New" pitchFamily="34" charset="-34"/>
            </a:endParaRPr>
          </a:p>
          <a:p>
            <a:pPr marL="870966" lvl="1" indent="-514350" algn="just">
              <a:buNone/>
            </a:pPr>
            <a:endParaRPr lang="es-MX" sz="2200" dirty="0" smtClean="0"/>
          </a:p>
          <a:p>
            <a:pPr marL="978408" lvl="2" indent="-457200" algn="just">
              <a:buNone/>
            </a:pPr>
            <a:endParaRPr lang="es-MX" sz="3200" dirty="0" smtClean="0"/>
          </a:p>
          <a:p>
            <a:pPr marL="978408" lvl="2" indent="-457200" algn="just">
              <a:buNone/>
            </a:pPr>
            <a:endParaRPr lang="es-MX" sz="2000" dirty="0" smtClean="0"/>
          </a:p>
          <a:p>
            <a:pPr marL="978408" lvl="2" indent="-457200" algn="just">
              <a:buNone/>
            </a:pPr>
            <a:endParaRPr lang="es-MX" sz="2000" dirty="0" smtClean="0"/>
          </a:p>
          <a:p>
            <a:pPr marL="514350" indent="-514350">
              <a:buNone/>
            </a:pPr>
            <a:endParaRPr lang="es-MX" dirty="0"/>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7</a:t>
            </a:fld>
            <a:endParaRPr lang="es-MX"/>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343872"/>
          </a:xfrm>
        </p:spPr>
        <p:txBody>
          <a:bodyPr>
            <a:normAutofit/>
          </a:bodyPr>
          <a:lstStyle/>
          <a:p>
            <a:pPr marL="1117854" lvl="2" indent="-514350" algn="just">
              <a:buFont typeface="+mj-lt"/>
              <a:buAutoNum type="arabicParenR" startAt="5"/>
            </a:pPr>
            <a:r>
              <a:rPr lang="es-MX" sz="2000" dirty="0" smtClean="0">
                <a:latin typeface="Times New Roman" pitchFamily="18" charset="0"/>
                <a:cs typeface="Times New Roman" pitchFamily="18" charset="0"/>
              </a:rPr>
              <a:t>Cuando se  trate de la  primera enajenación de derechos parcelarios y se hubiera  adoptado el dominio pleno. Art. 93-XXVIII  Ley del Impuesto Sobre la Renta y arts. 82, 84, 86, 89 Ley Agraria. </a:t>
            </a:r>
          </a:p>
          <a:p>
            <a:pPr marL="1117854" lvl="2" indent="-514350" algn="just">
              <a:buFont typeface="+mj-lt"/>
              <a:buAutoNum type="arabicParenR" startAt="5"/>
            </a:pPr>
            <a:endParaRPr lang="es-MX" sz="2000" dirty="0" smtClean="0">
              <a:latin typeface="Times New Roman" pitchFamily="18" charset="0"/>
              <a:cs typeface="Times New Roman" pitchFamily="18" charset="0"/>
            </a:endParaRPr>
          </a:p>
          <a:p>
            <a:pPr marL="457200" indent="-457200" algn="just">
              <a:spcBef>
                <a:spcPts val="24"/>
              </a:spcBef>
              <a:buFont typeface="+mj-lt"/>
              <a:buAutoNum type="alphaUcPeriod" startAt="3"/>
            </a:pPr>
            <a:r>
              <a:rPr lang="es-MX" sz="2000" dirty="0" smtClean="0">
                <a:latin typeface="Times New Roman" pitchFamily="18" charset="0"/>
                <a:cs typeface="Times New Roman" pitchFamily="18" charset="0"/>
              </a:rPr>
              <a:t>Entregar al contribuyente la información relativa a la determinación del cálculo de Impuesto  Sobre la Renta . Regla 3.15.5 de la miscelánea  fiscal para el 2018 y art. 126 tercer párrafo  de la Ley del Impuesto Sobre la Renta. </a:t>
            </a:r>
          </a:p>
          <a:p>
            <a:pPr marL="477774" indent="-514350" algn="just">
              <a:buFont typeface="+mj-lt"/>
              <a:buAutoNum type="alphaUcPeriod" startAt="3"/>
            </a:pPr>
            <a:endParaRPr lang="es-MX" sz="2500" dirty="0" smtClean="0">
              <a:latin typeface="Times New Roman" pitchFamily="18" charset="0"/>
              <a:cs typeface="Times New Roman" pitchFamily="18" charset="0"/>
            </a:endParaRPr>
          </a:p>
          <a:p>
            <a:pPr marL="457200" indent="-457200">
              <a:buFont typeface="+mj-lt"/>
              <a:buAutoNum type="arabicPeriod" startAt="2"/>
            </a:pPr>
            <a:r>
              <a:rPr lang="es-MX" sz="2200" b="1" dirty="0" smtClean="0">
                <a:latin typeface="Times New Roman" pitchFamily="18" charset="0"/>
                <a:cs typeface="Times New Roman" pitchFamily="18" charset="0"/>
              </a:rPr>
              <a:t>Adquisición de Inmuebles.</a:t>
            </a:r>
          </a:p>
          <a:p>
            <a:pPr marL="822960" lvl="1" indent="-457200">
              <a:buNone/>
            </a:pPr>
            <a:endParaRPr lang="es-MX" sz="2200" b="1" dirty="0" smtClean="0">
              <a:latin typeface="Times New Roman" pitchFamily="18" charset="0"/>
              <a:cs typeface="Times New Roman" pitchFamily="18" charset="0"/>
            </a:endParaRPr>
          </a:p>
          <a:p>
            <a:pPr marL="1097280" lvl="2" indent="-457200">
              <a:buFont typeface="+mj-lt"/>
              <a:buAutoNum type="alphaUcPeriod"/>
            </a:pPr>
            <a:r>
              <a:rPr lang="es-MX" sz="2200" dirty="0" smtClean="0">
                <a:latin typeface="Times New Roman" pitchFamily="18" charset="0"/>
                <a:cs typeface="Times New Roman" pitchFamily="18" charset="0"/>
              </a:rPr>
              <a:t>Donaciones: </a:t>
            </a:r>
          </a:p>
          <a:p>
            <a:pPr marL="1097280" lvl="2" indent="-457200" algn="just">
              <a:buNone/>
            </a:pPr>
            <a:r>
              <a:rPr lang="es-MX" sz="2200" dirty="0" smtClean="0">
                <a:latin typeface="Times New Roman" pitchFamily="18" charset="0"/>
                <a:cs typeface="Times New Roman" pitchFamily="18" charset="0"/>
              </a:rPr>
              <a:t>        La regla </a:t>
            </a:r>
            <a:r>
              <a:rPr lang="es-MX" dirty="0" smtClean="0">
                <a:latin typeface="Times New Roman" pitchFamily="18" charset="0"/>
                <a:cs typeface="Times New Roman" pitchFamily="18" charset="0"/>
              </a:rPr>
              <a:t>general es que las donaciones entre cónyuges y entre ascendientes y descendientes y viceversa se encuentran exentas. Art. 93-XXIII Ley del Impuesto Sobre la Renta.</a:t>
            </a:r>
          </a:p>
          <a:p>
            <a:pPr marL="1117854" lvl="2" indent="-514350" algn="just">
              <a:buNone/>
            </a:pPr>
            <a:endParaRPr lang="es-MX" sz="2000" dirty="0" smtClean="0">
              <a:latin typeface="Times New Roman" pitchFamily="18" charset="0"/>
              <a:cs typeface="Times New Roman" pitchFamily="18" charset="0"/>
            </a:endParaRPr>
          </a:p>
          <a:p>
            <a:pPr marL="1117854" lvl="2" indent="-514350" algn="just">
              <a:buNone/>
            </a:pPr>
            <a:endParaRPr lang="es-MX" sz="2000" dirty="0" smtClean="0">
              <a:latin typeface="Times New Roman" pitchFamily="18" charset="0"/>
              <a:cs typeface="Times New Roman" pitchFamily="18" charset="0"/>
            </a:endParaRPr>
          </a:p>
          <a:p>
            <a:pPr marL="1117854" lvl="2" indent="-514350" algn="just">
              <a:buNone/>
            </a:pPr>
            <a:endParaRPr lang="es-MX" sz="2600" dirty="0" smtClean="0">
              <a:latin typeface="Times New Roman" pitchFamily="18" charset="0"/>
              <a:cs typeface="Times New Roman" pitchFamily="18" charset="0"/>
            </a:endParaRPr>
          </a:p>
          <a:p>
            <a:pPr marL="870966" lvl="1" indent="-514350" algn="just">
              <a:buNone/>
            </a:pPr>
            <a:endParaRPr lang="es-MX" sz="2200" dirty="0" smtClean="0">
              <a:latin typeface="Times New Roman" pitchFamily="18" charset="0"/>
              <a:cs typeface="Times New Roman" pitchFamily="18" charset="0"/>
            </a:endParaRPr>
          </a:p>
          <a:p>
            <a:pPr marL="978408" lvl="2" indent="-457200" algn="just">
              <a:buNone/>
            </a:pPr>
            <a:endParaRPr lang="es-MX" sz="3200" dirty="0" smtClean="0">
              <a:latin typeface="Times New Roman" pitchFamily="18" charset="0"/>
              <a:cs typeface="Times New Roman" pitchFamily="18" charset="0"/>
            </a:endParaRPr>
          </a:p>
          <a:p>
            <a:pPr marL="978408" lvl="2" indent="-457200" algn="just">
              <a:buNone/>
            </a:pPr>
            <a:endParaRPr lang="es-MX" sz="2000" dirty="0" smtClean="0">
              <a:latin typeface="Times New Roman" pitchFamily="18" charset="0"/>
              <a:cs typeface="Times New Roman" pitchFamily="18" charset="0"/>
            </a:endParaRPr>
          </a:p>
          <a:p>
            <a:pPr marL="978408" lvl="2" indent="-457200" algn="just">
              <a:buNone/>
            </a:pPr>
            <a:endParaRPr lang="es-MX" sz="2000" dirty="0" smtClean="0">
              <a:latin typeface="Times New Roman" pitchFamily="18" charset="0"/>
              <a:cs typeface="Times New Roman" pitchFamily="18" charset="0"/>
            </a:endParaRPr>
          </a:p>
          <a:p>
            <a:pPr marL="514350" indent="-514350">
              <a:buNone/>
            </a:pPr>
            <a:endParaRPr lang="es-MX" dirty="0">
              <a:latin typeface="Times New Roman" pitchFamily="18" charset="0"/>
              <a:cs typeface="Times New Roman" pitchFamily="18" charset="0"/>
            </a:endParaRPr>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8</a:t>
            </a:fld>
            <a:endParaRPr lang="es-MX"/>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199856"/>
          </a:xfrm>
        </p:spPr>
        <p:txBody>
          <a:bodyPr>
            <a:noAutofit/>
          </a:bodyPr>
          <a:lstStyle/>
          <a:p>
            <a:pPr marL="457200" lvl="2" indent="-457200" algn="just">
              <a:buClr>
                <a:schemeClr val="accent3"/>
              </a:buClr>
              <a:buSzPct val="95000"/>
              <a:buNone/>
            </a:pPr>
            <a:r>
              <a:rPr lang="es-MX" sz="2000" b="1" dirty="0" smtClean="0">
                <a:latin typeface="Times New Roman" pitchFamily="18" charset="0"/>
                <a:cs typeface="Times New Roman" pitchFamily="18" charset="0"/>
              </a:rPr>
              <a:t>       </a:t>
            </a:r>
          </a:p>
          <a:p>
            <a:pPr marL="457200" lvl="2" indent="-457200" algn="just">
              <a:buClr>
                <a:schemeClr val="accent3"/>
              </a:buClr>
              <a:buSzPct val="95000"/>
              <a:buFont typeface="Wingdings" pitchFamily="2" charset="2"/>
              <a:buChar char="Ø"/>
            </a:pPr>
            <a:r>
              <a:rPr lang="es-MX" sz="2000" b="1" dirty="0" smtClean="0">
                <a:latin typeface="Times New Roman" pitchFamily="18" charset="0"/>
                <a:cs typeface="Times New Roman" pitchFamily="18" charset="0"/>
              </a:rPr>
              <a:t>Excepciones:</a:t>
            </a:r>
            <a:r>
              <a:rPr lang="es-MX" sz="2000" b="1" dirty="0" smtClean="0">
                <a:solidFill>
                  <a:srgbClr val="FF0000"/>
                </a:solidFill>
                <a:latin typeface="Times New Roman" pitchFamily="18" charset="0"/>
                <a:cs typeface="Times New Roman" pitchFamily="18" charset="0"/>
              </a:rPr>
              <a:t> </a:t>
            </a:r>
          </a:p>
          <a:p>
            <a:pPr marL="457200" lvl="2" indent="-457200" algn="just">
              <a:buClr>
                <a:schemeClr val="accent3"/>
              </a:buClr>
              <a:buSzPct val="95000"/>
              <a:buFont typeface="+mj-lt"/>
              <a:buAutoNum type="alphaUcPeriod" startAt="3"/>
            </a:pPr>
            <a:endParaRPr lang="es-MX" sz="2000" dirty="0" smtClean="0">
              <a:solidFill>
                <a:srgbClr val="FF0000"/>
              </a:solidFill>
              <a:latin typeface="Times New Roman" pitchFamily="18" charset="0"/>
              <a:cs typeface="Times New Roman" pitchFamily="18" charset="0"/>
            </a:endParaRPr>
          </a:p>
          <a:p>
            <a:pPr marL="1035558" lvl="2" indent="-514350" algn="just">
              <a:buFont typeface="+mj-lt"/>
              <a:buAutoNum type="alphaLcParenR"/>
            </a:pPr>
            <a:r>
              <a:rPr lang="es-MX" sz="2000" dirty="0" smtClean="0">
                <a:latin typeface="Times New Roman" pitchFamily="18" charset="0"/>
                <a:cs typeface="Times New Roman" pitchFamily="18" charset="0"/>
              </a:rPr>
              <a:t>Las que perciban los ascendientes de sus descendientes, si el donatario (padre) se encuentra residiendo en el extranjero.  La tasa es del 25% del valor del inmueble. </a:t>
            </a:r>
          </a:p>
          <a:p>
            <a:pPr marL="1035558" lvl="2" indent="-514350" algn="just">
              <a:buFont typeface="+mj-lt"/>
              <a:buAutoNum type="alphaLcParenR"/>
            </a:pPr>
            <a:endParaRPr lang="es-MX" sz="2000" dirty="0" smtClean="0">
              <a:latin typeface="Times New Roman" pitchFamily="18" charset="0"/>
              <a:cs typeface="Times New Roman" pitchFamily="18" charset="0"/>
            </a:endParaRPr>
          </a:p>
          <a:p>
            <a:pPr marL="1035558" lvl="2" indent="-514350" algn="just">
              <a:buFont typeface="+mj-lt"/>
              <a:buAutoNum type="alphaLcParenR"/>
            </a:pPr>
            <a:r>
              <a:rPr lang="es-MX" sz="2000" dirty="0" smtClean="0">
                <a:latin typeface="Times New Roman" pitchFamily="18" charset="0"/>
                <a:cs typeface="Times New Roman" pitchFamily="18" charset="0"/>
              </a:rPr>
              <a:t>Las donaciones entre concubinos y</a:t>
            </a:r>
          </a:p>
          <a:p>
            <a:pPr marL="1035558" lvl="2" indent="-514350" algn="just">
              <a:buNone/>
            </a:pPr>
            <a:endParaRPr lang="es-MX" sz="2000" dirty="0" smtClean="0">
              <a:latin typeface="Times New Roman" pitchFamily="18" charset="0"/>
              <a:cs typeface="Times New Roman" pitchFamily="18" charset="0"/>
            </a:endParaRPr>
          </a:p>
          <a:p>
            <a:pPr marL="1035558" lvl="2" indent="-514350" algn="just">
              <a:buFont typeface="+mj-lt"/>
              <a:buAutoNum type="alphaLcParenR"/>
            </a:pPr>
            <a:r>
              <a:rPr lang="es-MX" sz="2000" dirty="0" smtClean="0">
                <a:latin typeface="Times New Roman" pitchFamily="18" charset="0"/>
                <a:cs typeface="Times New Roman" pitchFamily="18" charset="0"/>
              </a:rPr>
              <a:t>Todas las demás donaciones causan el impuesto sobre la renta por adquisición de inmuebles a la tasa del 20% del valor del inmueble sin deducción alguna. Este impuesto solo se aplica a personas físicas. Art. 130, 132 y 160 de la Ley del Impuesto Sobre la Renta. </a:t>
            </a:r>
          </a:p>
          <a:p>
            <a:pPr marL="1154430" lvl="2" indent="-514350" algn="just">
              <a:buNone/>
            </a:pPr>
            <a:endParaRPr lang="es-MX" sz="2000" dirty="0" smtClean="0">
              <a:latin typeface="Times New Roman" pitchFamily="18" charset="0"/>
              <a:cs typeface="Times New Roman" pitchFamily="18" charset="0"/>
            </a:endParaRPr>
          </a:p>
          <a:p>
            <a:pPr marL="1154430" lvl="2" indent="-514350" algn="just">
              <a:buNone/>
            </a:pPr>
            <a:endParaRPr lang="es-MX" sz="2000" dirty="0" smtClean="0">
              <a:latin typeface="Times New Roman" pitchFamily="18" charset="0"/>
              <a:cs typeface="Times New Roman" pitchFamily="18" charset="0"/>
            </a:endParaRPr>
          </a:p>
          <a:p>
            <a:pPr marL="514350" lvl="0" indent="-514350">
              <a:buNone/>
            </a:pPr>
            <a:endParaRPr lang="es-MX" sz="2000" dirty="0" smtClean="0"/>
          </a:p>
        </p:txBody>
      </p:sp>
      <p:sp>
        <p:nvSpPr>
          <p:cNvPr id="4" name="3 Marcador de número de diapositiva"/>
          <p:cNvSpPr>
            <a:spLocks noGrp="1"/>
          </p:cNvSpPr>
          <p:nvPr>
            <p:ph type="sldNum" sz="quarter" idx="12"/>
          </p:nvPr>
        </p:nvSpPr>
        <p:spPr/>
        <p:txBody>
          <a:bodyPr/>
          <a:lstStyle/>
          <a:p>
            <a:fld id="{E805C714-14A1-4DFE-BE99-DDD9AABA68D1}" type="slidenum">
              <a:rPr lang="es-MX" smtClean="0"/>
              <a:pPr/>
              <a:t>9</a:t>
            </a:fld>
            <a:endParaRPr lang="es-MX"/>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3398</TotalTime>
  <Words>4888</Words>
  <Application>Microsoft Office PowerPoint</Application>
  <PresentationFormat>Presentación en pantalla (4:3)</PresentationFormat>
  <Paragraphs>489</Paragraphs>
  <Slides>54</Slides>
  <Notes>16</Notes>
  <HiddenSlides>0</HiddenSlides>
  <MMClips>0</MMClips>
  <ScaleCrop>false</ScaleCrop>
  <HeadingPairs>
    <vt:vector size="4" baseType="variant">
      <vt:variant>
        <vt:lpstr>Tema</vt:lpstr>
      </vt:variant>
      <vt:variant>
        <vt:i4>1</vt:i4>
      </vt:variant>
      <vt:variant>
        <vt:lpstr>Títulos de diapositiva</vt:lpstr>
      </vt:variant>
      <vt:variant>
        <vt:i4>54</vt:i4>
      </vt:variant>
    </vt:vector>
  </HeadingPairs>
  <TitlesOfParts>
    <vt:vector size="55" baseType="lpstr">
      <vt:lpstr>Flujo</vt:lpstr>
      <vt:lpstr>OBLIGACIONES DEL NOTARIO CONFORME A LAS LEYES FEDERALES</vt:lpstr>
      <vt:lpstr>  I) OBLIGACIONES FISCALES INMOBILIARIAS </vt:lpstr>
      <vt:lpstr>    1.- En Materia de Impuesto Sobre La Renta  </vt:lpstr>
      <vt:lpstr>Diapositiva 4</vt:lpstr>
      <vt:lpstr>Diapositiva 5</vt:lpstr>
      <vt:lpstr>Diapositiva 6</vt:lpstr>
      <vt:lpstr>Diapositiva 7</vt:lpstr>
      <vt:lpstr>Diapositiva 8</vt:lpstr>
      <vt:lpstr>Diapositiva 9</vt:lpstr>
      <vt:lpstr>Diapositiva 10</vt:lpstr>
      <vt:lpstr>Diapositiva 11</vt:lpstr>
      <vt:lpstr>Diapositiva 12</vt:lpstr>
      <vt:lpstr>  2.-  En lo referente al Impuesto al Valor Agregado</vt:lpstr>
      <vt:lpstr>Diapositiva 14</vt:lpstr>
      <vt:lpstr>Diapositiva 15</vt:lpstr>
      <vt:lpstr>    3.- Complementos de los Comprobantes Fiscales Digitales por Internet o Factura Electrónica. </vt:lpstr>
      <vt:lpstr>Diapositiva 17</vt:lpstr>
      <vt:lpstr>Diapositiva 18</vt:lpstr>
      <vt:lpstr>Diapositiva 19</vt:lpstr>
      <vt:lpstr>  4.- Constancias de Retención. (CFDI Retenciones) </vt:lpstr>
      <vt:lpstr>Diapositiva 21</vt:lpstr>
      <vt:lpstr>  5.- Declaranot (Declaración Informativa de notarios públicos y demás fedatarios)  </vt:lpstr>
      <vt:lpstr>Diapositiva 23</vt:lpstr>
      <vt:lpstr>Diapositiva 24</vt:lpstr>
      <vt:lpstr>Diapositiva 25</vt:lpstr>
      <vt:lpstr>  6.-  Legislación Antilavado de Dinero  </vt:lpstr>
      <vt:lpstr>Diapositiva 27</vt:lpstr>
      <vt:lpstr>Diapositiva 28</vt:lpstr>
      <vt:lpstr>Diapositiva 29</vt:lpstr>
      <vt:lpstr>  II) OBLIGACIONES EN MATERIA CORPORATIVA   </vt:lpstr>
      <vt:lpstr>Diapositiva 31</vt:lpstr>
      <vt:lpstr>Diapositiva 32</vt:lpstr>
      <vt:lpstr>Diapositiva 33</vt:lpstr>
      <vt:lpstr>  III) OBLIGACION CONSTITUCIONAL    </vt:lpstr>
      <vt:lpstr>Diapositiva 35</vt:lpstr>
      <vt:lpstr>  IV) OBLIGACIONES EN MATERIA ADMINISTRATIVA    </vt:lpstr>
      <vt:lpstr>Diapositiva 37</vt:lpstr>
      <vt:lpstr>Diapositiva 38</vt:lpstr>
      <vt:lpstr>Diapositiva 39</vt:lpstr>
      <vt:lpstr>Diapositiva 40</vt:lpstr>
      <vt:lpstr>Diapositiva 41</vt:lpstr>
      <vt:lpstr>Diapositiva 42</vt:lpstr>
      <vt:lpstr>Diapositiva 43</vt:lpstr>
      <vt:lpstr>Diapositiva 44</vt:lpstr>
      <vt:lpstr>Diapositiva 45</vt:lpstr>
      <vt:lpstr>  V) CONCLUSIONES  </vt:lpstr>
      <vt:lpstr>Diapositiva 47</vt:lpstr>
      <vt:lpstr>Diapositiva 48</vt:lpstr>
      <vt:lpstr>Diapositiva 49</vt:lpstr>
      <vt:lpstr>Diapositiva 50</vt:lpstr>
      <vt:lpstr>Diapositiva 51</vt:lpstr>
      <vt:lpstr>Diapositiva 52</vt:lpstr>
      <vt:lpstr>Diapositiva 53</vt:lpstr>
      <vt:lpstr>Diapositiva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Lola Franco</dc:creator>
  <cp:lastModifiedBy>Lola Franco</cp:lastModifiedBy>
  <cp:revision>310</cp:revision>
  <dcterms:created xsi:type="dcterms:W3CDTF">2015-08-06T20:07:03Z</dcterms:created>
  <dcterms:modified xsi:type="dcterms:W3CDTF">2018-07-17T18:10:50Z</dcterms:modified>
</cp:coreProperties>
</file>