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0"/>
  </p:notesMasterIdLst>
  <p:sldIdLst>
    <p:sldId id="256" r:id="rId2"/>
    <p:sldId id="289" r:id="rId3"/>
    <p:sldId id="262" r:id="rId4"/>
    <p:sldId id="263" r:id="rId5"/>
    <p:sldId id="264" r:id="rId6"/>
    <p:sldId id="269" r:id="rId7"/>
    <p:sldId id="270" r:id="rId8"/>
    <p:sldId id="288" r:id="rId9"/>
    <p:sldId id="295" r:id="rId10"/>
    <p:sldId id="292" r:id="rId11"/>
    <p:sldId id="293" r:id="rId12"/>
    <p:sldId id="294" r:id="rId13"/>
    <p:sldId id="290" r:id="rId14"/>
    <p:sldId id="272" r:id="rId15"/>
    <p:sldId id="273" r:id="rId16"/>
    <p:sldId id="274" r:id="rId17"/>
    <p:sldId id="277" r:id="rId18"/>
    <p:sldId id="291" r:id="rId19"/>
    <p:sldId id="275" r:id="rId20"/>
    <p:sldId id="276" r:id="rId21"/>
    <p:sldId id="282" r:id="rId22"/>
    <p:sldId id="278" r:id="rId23"/>
    <p:sldId id="279" r:id="rId24"/>
    <p:sldId id="296" r:id="rId25"/>
    <p:sldId id="297" r:id="rId26"/>
    <p:sldId id="298" r:id="rId27"/>
    <p:sldId id="299" r:id="rId28"/>
    <p:sldId id="300" r:id="rId29"/>
    <p:sldId id="301" r:id="rId30"/>
    <p:sldId id="302" r:id="rId31"/>
    <p:sldId id="303" r:id="rId32"/>
    <p:sldId id="304" r:id="rId33"/>
    <p:sldId id="307" r:id="rId34"/>
    <p:sldId id="305" r:id="rId35"/>
    <p:sldId id="306" r:id="rId36"/>
    <p:sldId id="308" r:id="rId37"/>
    <p:sldId id="309" r:id="rId38"/>
    <p:sldId id="287"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5" autoAdjust="0"/>
    <p:restoredTop sz="94660"/>
  </p:normalViewPr>
  <p:slideViewPr>
    <p:cSldViewPr>
      <p:cViewPr varScale="1">
        <p:scale>
          <a:sx n="69" d="100"/>
          <a:sy n="69" d="100"/>
        </p:scale>
        <p:origin x="172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92576-7447-47D7-8534-568935DCEA80}" type="datetimeFigureOut">
              <a:rPr lang="es-MX" smtClean="0"/>
              <a:t>19/07/2018</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4F45D-1160-4865-B040-1BC5E5C1E462}" type="slidenum">
              <a:rPr lang="es-MX" smtClean="0"/>
              <a:t>‹Nº›</a:t>
            </a:fld>
            <a:endParaRPr lang="es-MX" dirty="0"/>
          </a:p>
        </p:txBody>
      </p:sp>
    </p:spTree>
    <p:extLst>
      <p:ext uri="{BB962C8B-B14F-4D97-AF65-F5344CB8AC3E}">
        <p14:creationId xmlns:p14="http://schemas.microsoft.com/office/powerpoint/2010/main" val="198834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11</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13</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14</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15</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16</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18</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19</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20</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21</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22</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24</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25</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26</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27</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28</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29</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31</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32</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33</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34</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4</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35</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36</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5</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6</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7</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8</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9</a:t>
            </a:fld>
            <a:endParaRPr lang="es-MX" dirty="0"/>
          </a:p>
        </p:txBody>
      </p:sp>
    </p:spTree>
    <p:extLst>
      <p:ext uri="{BB962C8B-B14F-4D97-AF65-F5344CB8AC3E}">
        <p14:creationId xmlns:p14="http://schemas.microsoft.com/office/powerpoint/2010/main" val="371010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B4F45D-1160-4865-B040-1BC5E5C1E462}" type="slidenum">
              <a:rPr lang="es-MX" smtClean="0"/>
              <a:t>10</a:t>
            </a:fld>
            <a:endParaRPr lang="es-MX" dirty="0"/>
          </a:p>
        </p:txBody>
      </p:sp>
    </p:spTree>
    <p:extLst>
      <p:ext uri="{BB962C8B-B14F-4D97-AF65-F5344CB8AC3E}">
        <p14:creationId xmlns:p14="http://schemas.microsoft.com/office/powerpoint/2010/main" val="371010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ACA9724-1CAD-4382-B376-CC42AC6CE813}" type="datetime1">
              <a:rPr lang="es-MX" smtClean="0"/>
              <a:t>19/07/2018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182332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47A6BD-8F1D-43CF-A29E-8B5C4734FE3C}" type="datetime1">
              <a:rPr lang="es-MX" smtClean="0"/>
              <a:t>19/07/2018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356660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760E29C-57F6-4A8A-BE82-E544F1E06380}" type="datetime1">
              <a:rPr lang="es-MX" smtClean="0"/>
              <a:t>19/07/2018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392428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AF7B21B-E7B9-4A7B-AC2C-39C8C92A0562}" type="datetime1">
              <a:rPr lang="es-MX" smtClean="0"/>
              <a:t>19/07/2018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349054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F913E75-923A-407C-B1E1-433421E5D58C}" type="datetime1">
              <a:rPr lang="es-MX" smtClean="0"/>
              <a:t>19/07/2018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190603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CBFE314-A1FE-4E67-B619-8A621962D5CB}" type="datetime1">
              <a:rPr lang="es-MX" smtClean="0"/>
              <a:t>19/07/2018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12832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8BE3C50-F62B-4838-BC8D-36A1C1613554}" type="datetime1">
              <a:rPr lang="es-MX" smtClean="0"/>
              <a:t>19/07/2018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24262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8EBB0E8-F0AE-4BD9-AA81-0FD4983C58A0}" type="datetime1">
              <a:rPr lang="es-MX" smtClean="0"/>
              <a:t>19/07/2018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882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F23263-BB9A-4539-80D1-547EC01FF0B4}" type="datetime1">
              <a:rPr lang="es-MX" smtClean="0"/>
              <a:t>19/07/2018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230260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6AFF46-B450-4B7B-A784-60E3CCB2350C}" type="datetime1">
              <a:rPr lang="es-MX" smtClean="0"/>
              <a:t>19/07/2018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161376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014AF4-7F10-4E86-A3A1-5CFAAB5C451F}" type="datetime1">
              <a:rPr lang="es-MX" smtClean="0"/>
              <a:t>19/07/2018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B47C486-C764-4FEC-A448-7F454DDE2905}" type="slidenum">
              <a:rPr lang="es-MX" smtClean="0"/>
              <a:t>‹Nº›</a:t>
            </a:fld>
            <a:endParaRPr lang="es-MX" dirty="0"/>
          </a:p>
        </p:txBody>
      </p:sp>
    </p:spTree>
    <p:extLst>
      <p:ext uri="{BB962C8B-B14F-4D97-AF65-F5344CB8AC3E}">
        <p14:creationId xmlns:p14="http://schemas.microsoft.com/office/powerpoint/2010/main" val="18217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4C74B8A5-18BB-4B18-9217-0D9E7DF0A8AB}"/>
              </a:ext>
            </a:extLst>
          </p:cNvPr>
          <p:cNvSpPr/>
          <p:nvPr userDrawn="1"/>
        </p:nvSpPr>
        <p:spPr>
          <a:xfrm>
            <a:off x="0" y="6021288"/>
            <a:ext cx="9144000" cy="8367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7885" tIns="33943" rIns="67885" bIns="33943" rtlCol="0" anchor="ctr"/>
          <a:lstStyle/>
          <a:p>
            <a:pPr algn="ctr"/>
            <a:endParaRPr lang="en-US" sz="1300" dirty="0"/>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A5D8E-C7AE-4F90-A480-A9D7C80EE8FB}" type="datetime1">
              <a:rPr lang="es-MX" smtClean="0"/>
              <a:t>19/07/2018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C486-C764-4FEC-A448-7F454DDE2905}" type="slidenum">
              <a:rPr lang="es-MX" smtClean="0"/>
              <a:t>‹Nº›</a:t>
            </a:fld>
            <a:endParaRPr lang="es-MX" dirty="0"/>
          </a:p>
        </p:txBody>
      </p:sp>
      <p:cxnSp>
        <p:nvCxnSpPr>
          <p:cNvPr id="8" name="Straight Connector 20">
            <a:extLst>
              <a:ext uri="{FF2B5EF4-FFF2-40B4-BE49-F238E27FC236}">
                <a16:creationId xmlns:a16="http://schemas.microsoft.com/office/drawing/2014/main" id="{C93AC2CD-1D5B-4956-A91F-86D318F377AE}"/>
              </a:ext>
            </a:extLst>
          </p:cNvPr>
          <p:cNvCxnSpPr>
            <a:cxnSpLocks/>
          </p:cNvCxnSpPr>
          <p:nvPr userDrawn="1"/>
        </p:nvCxnSpPr>
        <p:spPr>
          <a:xfrm>
            <a:off x="8316416" y="6093296"/>
            <a:ext cx="0" cy="68264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9" name="Picture 2" descr="C:\Users\castillos\Pictures\LOGO DAOD BLANC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498" y="6093296"/>
            <a:ext cx="1983222" cy="682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colegio de notarios de jalisco logo 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1593" r="78871" b="6875"/>
          <a:stretch/>
        </p:blipFill>
        <p:spPr bwMode="auto">
          <a:xfrm>
            <a:off x="8498875" y="44624"/>
            <a:ext cx="609629" cy="60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0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48792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a:extLst>
              <a:ext uri="{FF2B5EF4-FFF2-40B4-BE49-F238E27FC236}">
                <a16:creationId xmlns:a16="http://schemas.microsoft.com/office/drawing/2014/main" id="{4C74B8A5-18BB-4B18-9217-0D9E7DF0A8AB}"/>
              </a:ext>
            </a:extLst>
          </p:cNvPr>
          <p:cNvSpPr/>
          <p:nvPr/>
        </p:nvSpPr>
        <p:spPr>
          <a:xfrm>
            <a:off x="0" y="5805264"/>
            <a:ext cx="9140088" cy="10527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7885" tIns="33943" rIns="67885" bIns="33943" rtlCol="0" anchor="ctr"/>
          <a:lstStyle/>
          <a:p>
            <a:pPr algn="ctr"/>
            <a:endParaRPr lang="en-US" sz="1300" dirty="0"/>
          </a:p>
        </p:txBody>
      </p:sp>
      <p:sp>
        <p:nvSpPr>
          <p:cNvPr id="7" name="CuadroTexto 3">
            <a:extLst>
              <a:ext uri="{FF2B5EF4-FFF2-40B4-BE49-F238E27FC236}">
                <a16:creationId xmlns:a16="http://schemas.microsoft.com/office/drawing/2014/main" id="{F11CF71F-F30C-4E47-9555-8F12911D97AA}"/>
              </a:ext>
            </a:extLst>
          </p:cNvPr>
          <p:cNvSpPr txBox="1"/>
          <p:nvPr/>
        </p:nvSpPr>
        <p:spPr>
          <a:xfrm>
            <a:off x="-17142" y="4879269"/>
            <a:ext cx="9161141" cy="987551"/>
          </a:xfrm>
          <a:prstGeom prst="rect">
            <a:avLst/>
          </a:prstGeom>
          <a:solidFill>
            <a:schemeClr val="bg1"/>
          </a:solidFill>
        </p:spPr>
        <p:txBody>
          <a:bodyPr wrap="square" lIns="108000" tIns="108000" rIns="108000" bIns="108000" rtlCol="0">
            <a:spAutoFit/>
          </a:bodyPr>
          <a:lstStyle/>
          <a:p>
            <a:pPr algn="ctr"/>
            <a:r>
              <a:rPr lang="es-MX" b="1" i="1" dirty="0" smtClean="0">
                <a:latin typeface="Georgia" pitchFamily="18" charset="0"/>
              </a:rPr>
              <a:t>Ley Federal para la Prevención e Identificación de Operaciones con Recursos de Procedencia Ilícita</a:t>
            </a:r>
            <a:endParaRPr lang="es-ES" i="1" dirty="0">
              <a:latin typeface="Georgia" panose="02040502050405020303" pitchFamily="18" charset="0"/>
            </a:endParaRPr>
          </a:p>
          <a:p>
            <a:pPr algn="ctr"/>
            <a:r>
              <a:rPr lang="es-ES" sz="1400" dirty="0" smtClean="0">
                <a:latin typeface="Georgia" panose="02040502050405020303" pitchFamily="18" charset="0"/>
              </a:rPr>
              <a:t>Julio </a:t>
            </a:r>
            <a:r>
              <a:rPr lang="es-ES" sz="1400" dirty="0">
                <a:latin typeface="Georgia" panose="02040502050405020303" pitchFamily="18" charset="0"/>
              </a:rPr>
              <a:t>de </a:t>
            </a:r>
            <a:r>
              <a:rPr lang="es-ES" sz="1400" dirty="0" smtClean="0">
                <a:latin typeface="Georgia" panose="02040502050405020303" pitchFamily="18" charset="0"/>
              </a:rPr>
              <a:t>2018</a:t>
            </a:r>
            <a:endParaRPr lang="es-ES" sz="1400" dirty="0">
              <a:latin typeface="Georgia" panose="02040502050405020303" pitchFamily="18" charset="0"/>
            </a:endParaRPr>
          </a:p>
        </p:txBody>
      </p:sp>
      <p:sp>
        <p:nvSpPr>
          <p:cNvPr id="8" name="Shape 332"/>
          <p:cNvSpPr/>
          <p:nvPr/>
        </p:nvSpPr>
        <p:spPr>
          <a:xfrm>
            <a:off x="-1" y="-286"/>
            <a:ext cx="9140089" cy="4879555"/>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9" name="Picture 2" descr="C:\Users\castillos\Pictures\LOGO DAOD BLAN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800" y="5924336"/>
            <a:ext cx="2712487" cy="933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olegio de notarios de jalisco logo 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05328" y="1569152"/>
            <a:ext cx="8929431" cy="185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21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judiciales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9</a:t>
            </a:fld>
            <a:endParaRPr lang="es-MX" sz="1400" b="1" dirty="0">
              <a:solidFill>
                <a:schemeClr val="bg1"/>
              </a:solidFill>
              <a:latin typeface="Georgia" panose="02040502050405020303"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76405579"/>
              </p:ext>
            </p:extLst>
          </p:nvPr>
        </p:nvGraphicFramePr>
        <p:xfrm>
          <a:off x="539552" y="1273378"/>
          <a:ext cx="8064894" cy="438787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1260140">
                  <a:extLst>
                    <a:ext uri="{9D8B030D-6E8A-4147-A177-3AD203B41FA5}">
                      <a16:colId xmlns:a16="http://schemas.microsoft.com/office/drawing/2014/main" val="20003"/>
                    </a:ext>
                  </a:extLst>
                </a:gridCol>
                <a:gridCol w="2112233">
                  <a:extLst>
                    <a:ext uri="{9D8B030D-6E8A-4147-A177-3AD203B41FA5}">
                      <a16:colId xmlns:a16="http://schemas.microsoft.com/office/drawing/2014/main" val="20004"/>
                    </a:ext>
                  </a:extLst>
                </a:gridCol>
                <a:gridCol w="1344149">
                  <a:extLst>
                    <a:ext uri="{9D8B030D-6E8A-4147-A177-3AD203B41FA5}">
                      <a16:colId xmlns:a16="http://schemas.microsoft.com/office/drawing/2014/main" val="20005"/>
                    </a:ext>
                  </a:extLst>
                </a:gridCol>
              </a:tblGrid>
              <a:tr h="501747">
                <a:tc>
                  <a:txBody>
                    <a:bodyPr/>
                    <a:lstStyle/>
                    <a:p>
                      <a:pPr algn="ctr"/>
                      <a:r>
                        <a:rPr lang="es-MX" sz="1200" b="1" dirty="0" smtClean="0">
                          <a:solidFill>
                            <a:srgbClr val="104F94"/>
                          </a:solidFill>
                          <a:latin typeface="Georgia" panose="02040502050405020303" pitchFamily="18" charset="0"/>
                        </a:rPr>
                        <a:t>Expediente: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899/2017</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Asunto:</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Amparo en revisión</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Fecha de resolución:</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08/11/2017</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0"/>
                  </a:ext>
                </a:extLst>
              </a:tr>
              <a:tr h="501747">
                <a:tc gridSpan="2">
                  <a:txBody>
                    <a:bodyPr/>
                    <a:lstStyle/>
                    <a:p>
                      <a:pPr algn="ctr"/>
                      <a:r>
                        <a:rPr lang="es-MX" sz="1200" b="1" dirty="0" smtClean="0">
                          <a:solidFill>
                            <a:srgbClr val="104F94"/>
                          </a:solidFill>
                          <a:latin typeface="Georgia" panose="02040502050405020303" pitchFamily="18" charset="0"/>
                        </a:rPr>
                        <a:t>Argumentos del quejoso</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gridSpan="2">
                  <a:txBody>
                    <a:bodyPr/>
                    <a:lstStyle/>
                    <a:p>
                      <a:pPr algn="ctr"/>
                      <a:r>
                        <a:rPr lang="es-MX" sz="1200" b="1" dirty="0" smtClean="0">
                          <a:solidFill>
                            <a:srgbClr val="104F94"/>
                          </a:solidFill>
                          <a:latin typeface="Georgia" panose="02040502050405020303" pitchFamily="18" charset="0"/>
                        </a:rPr>
                        <a:t>Argumentos de la autoridad responsable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gridSpan="2">
                  <a:txBody>
                    <a:bodyPr/>
                    <a:lstStyle/>
                    <a:p>
                      <a:pPr algn="ctr"/>
                      <a:r>
                        <a:rPr lang="es-MX" sz="1200" b="1" dirty="0" smtClean="0">
                          <a:solidFill>
                            <a:srgbClr val="104F94"/>
                          </a:solidFill>
                          <a:latin typeface="Georgia" panose="02040502050405020303" pitchFamily="18" charset="0"/>
                        </a:rPr>
                        <a:t>Resolución de la</a:t>
                      </a:r>
                      <a:r>
                        <a:rPr lang="es-MX" sz="1200" b="1" baseline="0" dirty="0" smtClean="0">
                          <a:solidFill>
                            <a:srgbClr val="104F94"/>
                          </a:solidFill>
                          <a:latin typeface="Georgia" panose="02040502050405020303" pitchFamily="18" charset="0"/>
                        </a:rPr>
                        <a:t> Corte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384376">
                <a:tc gridSpan="2">
                  <a:txBody>
                    <a:bodyPr/>
                    <a:lstStyle/>
                    <a:p>
                      <a:pPr marL="0" indent="0" algn="just">
                        <a:buFont typeface="Arial" panose="020B0604020202020204" pitchFamily="34" charset="0"/>
                        <a:buNone/>
                      </a:pPr>
                      <a:r>
                        <a:rPr lang="es-MX" sz="1200" b="0" dirty="0" smtClean="0">
                          <a:solidFill>
                            <a:schemeClr val="tx1"/>
                          </a:solidFill>
                          <a:latin typeface="Arial"/>
                          <a:cs typeface="Arial"/>
                        </a:rPr>
                        <a:t>Violación a la garantía de legalidad.</a:t>
                      </a:r>
                      <a:r>
                        <a:rPr lang="es-MX" sz="1200" b="0" baseline="0" dirty="0" smtClean="0">
                          <a:solidFill>
                            <a:schemeClr val="tx1"/>
                          </a:solidFill>
                          <a:latin typeface="Arial"/>
                          <a:cs typeface="Arial"/>
                        </a:rPr>
                        <a:t> Ya que las autoridades federales carecen de competencia para legislar en materia notarial, debido a que es facultad estatal.</a:t>
                      </a:r>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tc gridSpan="2">
                  <a:txBody>
                    <a:bodyPr/>
                    <a:lstStyle/>
                    <a:p>
                      <a:pPr algn="just"/>
                      <a:r>
                        <a:rPr lang="es-MX" sz="1200" b="0" dirty="0" smtClean="0">
                          <a:solidFill>
                            <a:schemeClr val="tx1"/>
                          </a:solidFill>
                          <a:latin typeface="Arial"/>
                          <a:cs typeface="Arial"/>
                        </a:rPr>
                        <a:t>Infundado.</a:t>
                      </a:r>
                      <a:r>
                        <a:rPr lang="es-MX" sz="1200" b="0" baseline="0" dirty="0" smtClean="0">
                          <a:solidFill>
                            <a:schemeClr val="tx1"/>
                          </a:solidFill>
                          <a:latin typeface="Arial"/>
                          <a:cs typeface="Arial"/>
                        </a:rPr>
                        <a:t> Ya que la LFPIORPI no establece disposiciones que involucren las actividades de los notarios y corredores, sino que dicha legislación fue creada con fines de fiscalización en materia de LD. Por lo cual la Ley previene ese tipo de actividades con auxilio de los notarios.</a:t>
                      </a:r>
                    </a:p>
                    <a:p>
                      <a:pPr algn="just"/>
                      <a:endParaRPr lang="es-MX" sz="1200" b="0" baseline="0" dirty="0" smtClean="0">
                        <a:solidFill>
                          <a:schemeClr val="tx1"/>
                        </a:solidFill>
                        <a:latin typeface="Arial"/>
                        <a:cs typeface="Arial"/>
                      </a:endParaRPr>
                    </a:p>
                    <a:p>
                      <a:pPr algn="just"/>
                      <a:r>
                        <a:rPr lang="es-MX" sz="1200" b="0" baseline="0" dirty="0" smtClean="0">
                          <a:solidFill>
                            <a:schemeClr val="tx1"/>
                          </a:solidFill>
                          <a:latin typeface="Arial"/>
                          <a:cs typeface="Arial"/>
                        </a:rPr>
                        <a:t>Además, la finalidad de la ley incide directamente en las materias de seguridad pública y comercio, materias que corresponde legislar al Congreso de la Unión.</a:t>
                      </a:r>
                    </a:p>
                    <a:p>
                      <a:pPr algn="just"/>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tc gridSpan="2">
                  <a:txBody>
                    <a:bodyPr/>
                    <a:lstStyle/>
                    <a:p>
                      <a:pPr algn="just"/>
                      <a:r>
                        <a:rPr lang="es-MX" sz="1200" b="0" dirty="0" smtClean="0">
                          <a:solidFill>
                            <a:schemeClr val="tx1"/>
                          </a:solidFill>
                          <a:latin typeface="Georgia" panose="02040502050405020303" pitchFamily="18" charset="0"/>
                        </a:rPr>
                        <a:t>Agravio infundado. La Ley Antilavado no regula el funcionamiento notarial,</a:t>
                      </a:r>
                      <a:r>
                        <a:rPr lang="es-MX" sz="1200" b="0" baseline="0" dirty="0" smtClean="0">
                          <a:solidFill>
                            <a:schemeClr val="tx1"/>
                          </a:solidFill>
                          <a:latin typeface="Georgia" panose="02040502050405020303" pitchFamily="18" charset="0"/>
                        </a:rPr>
                        <a:t> pues simplemente establece una serie de medidas y procedimientos que permitan prevenir y detectar actos u operaciones relacionados con recursos de procedencia ilícita.</a:t>
                      </a:r>
                    </a:p>
                    <a:p>
                      <a:pPr algn="just"/>
                      <a:endParaRPr lang="es-MX" sz="1200" b="0" baseline="0" dirty="0" smtClean="0">
                        <a:solidFill>
                          <a:schemeClr val="tx1"/>
                        </a:solidFill>
                        <a:latin typeface="Georgia" panose="02040502050405020303" pitchFamily="18" charset="0"/>
                      </a:endParaRPr>
                    </a:p>
                    <a:p>
                      <a:pPr algn="just"/>
                      <a:r>
                        <a:rPr lang="es-MX" sz="1200" b="0" baseline="0" dirty="0" smtClean="0">
                          <a:solidFill>
                            <a:schemeClr val="tx1"/>
                          </a:solidFill>
                          <a:latin typeface="Georgia" panose="02040502050405020303" pitchFamily="18" charset="0"/>
                        </a:rPr>
                        <a:t>Siendo que, las obligaciones y prohibiciones para los notarios se tratan de restricciones que no prohíben el ejercicio absoluto de las funciones notariales y que cumplen con los requisitos de proporcionalidad.</a:t>
                      </a:r>
                    </a:p>
                    <a:p>
                      <a:pPr algn="just"/>
                      <a:endParaRPr lang="es-MX" sz="1200" b="0" baseline="0" dirty="0" smtClean="0">
                        <a:solidFill>
                          <a:schemeClr val="tx1"/>
                        </a:solidFill>
                        <a:latin typeface="Georgia" panose="02040502050405020303" pitchFamily="18" charset="0"/>
                      </a:endParaRPr>
                    </a:p>
                    <a:p>
                      <a:pPr algn="just"/>
                      <a:r>
                        <a:rPr lang="es-MX" sz="1200" b="0" baseline="0" dirty="0" smtClean="0">
                          <a:solidFill>
                            <a:schemeClr val="tx1"/>
                          </a:solidFill>
                          <a:latin typeface="Georgia" panose="02040502050405020303" pitchFamily="18" charset="0"/>
                        </a:rPr>
                        <a:t>La Ley regula a todos aquellos que realizan actividades vulnerables, incluidos los notarios, por lo que no se impone una carga propia que invada la esfera de competencia de las entidades federativas.</a:t>
                      </a:r>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2"/>
                  </a:ext>
                </a:extLst>
              </a:tr>
            </a:tbl>
          </a:graphicData>
        </a:graphic>
      </p:graphicFrame>
      <p:sp>
        <p:nvSpPr>
          <p:cNvPr id="9" name="8 Rectángulo"/>
          <p:cNvSpPr/>
          <p:nvPr/>
        </p:nvSpPr>
        <p:spPr>
          <a:xfrm>
            <a:off x="539552" y="692696"/>
            <a:ext cx="8064896" cy="355995"/>
          </a:xfrm>
          <a:prstGeom prst="rect">
            <a:avLst/>
          </a:prstGeom>
        </p:spPr>
        <p:txBody>
          <a:bodyPr wrap="square">
            <a:spAutoFit/>
          </a:bodyPr>
          <a:lstStyle/>
          <a:p>
            <a:pPr algn="just">
              <a:lnSpc>
                <a:spcPct val="150000"/>
              </a:lnSpc>
            </a:pPr>
            <a:r>
              <a:rPr lang="es-MX" sz="1300" b="1" dirty="0" smtClean="0">
                <a:latin typeface="Georgia" panose="02040502050405020303" pitchFamily="18" charset="0"/>
                <a:ea typeface="Tahoma" pitchFamily="34" charset="0"/>
                <a:cs typeface="Tahoma" pitchFamily="34" charset="0"/>
              </a:rPr>
              <a:t>Suprema Corte de Justicia de la Nación (Resolución)</a:t>
            </a:r>
            <a:endParaRPr lang="es-MX" sz="1300" b="1" dirty="0">
              <a:latin typeface="Georgia" panose="02040502050405020303" pitchFamily="18" charset="0"/>
              <a:ea typeface="Tahoma" pitchFamily="34" charset="0"/>
              <a:cs typeface="Tahoma" pitchFamily="34" charset="0"/>
            </a:endParaRPr>
          </a:p>
        </p:txBody>
      </p:sp>
    </p:spTree>
    <p:extLst>
      <p:ext uri="{BB962C8B-B14F-4D97-AF65-F5344CB8AC3E}">
        <p14:creationId xmlns:p14="http://schemas.microsoft.com/office/powerpoint/2010/main" val="3043311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judiciales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10</a:t>
            </a:fld>
            <a:endParaRPr lang="es-MX" sz="1400" b="1" dirty="0">
              <a:solidFill>
                <a:schemeClr val="bg1"/>
              </a:solidFill>
              <a:latin typeface="Georgia" panose="02040502050405020303"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502677196"/>
              </p:ext>
            </p:extLst>
          </p:nvPr>
        </p:nvGraphicFramePr>
        <p:xfrm>
          <a:off x="539552" y="1273378"/>
          <a:ext cx="8064894" cy="438787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112233">
                  <a:extLst>
                    <a:ext uri="{9D8B030D-6E8A-4147-A177-3AD203B41FA5}">
                      <a16:colId xmlns:a16="http://schemas.microsoft.com/office/drawing/2014/main" val="20004"/>
                    </a:ext>
                  </a:extLst>
                </a:gridCol>
                <a:gridCol w="1344149">
                  <a:extLst>
                    <a:ext uri="{9D8B030D-6E8A-4147-A177-3AD203B41FA5}">
                      <a16:colId xmlns:a16="http://schemas.microsoft.com/office/drawing/2014/main" val="20005"/>
                    </a:ext>
                  </a:extLst>
                </a:gridCol>
              </a:tblGrid>
              <a:tr h="501747">
                <a:tc>
                  <a:txBody>
                    <a:bodyPr/>
                    <a:lstStyle/>
                    <a:p>
                      <a:pPr algn="ctr"/>
                      <a:r>
                        <a:rPr lang="es-MX" sz="1200" b="1" dirty="0" smtClean="0">
                          <a:solidFill>
                            <a:srgbClr val="104F94"/>
                          </a:solidFill>
                          <a:latin typeface="Georgia" panose="02040502050405020303" pitchFamily="18" charset="0"/>
                        </a:rPr>
                        <a:t>Expediente: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899/2017</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Asunto:</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Amparo en revisión</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Fecha de resolución:</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08/11/2017</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0"/>
                  </a:ext>
                </a:extLst>
              </a:tr>
              <a:tr h="501747">
                <a:tc gridSpan="2">
                  <a:txBody>
                    <a:bodyPr/>
                    <a:lstStyle/>
                    <a:p>
                      <a:pPr algn="ctr"/>
                      <a:r>
                        <a:rPr lang="es-MX" sz="1200" b="1" dirty="0" smtClean="0">
                          <a:solidFill>
                            <a:srgbClr val="104F94"/>
                          </a:solidFill>
                          <a:latin typeface="Georgia" panose="02040502050405020303" pitchFamily="18" charset="0"/>
                        </a:rPr>
                        <a:t>Argumentos del quejoso</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gridSpan="2">
                  <a:txBody>
                    <a:bodyPr/>
                    <a:lstStyle/>
                    <a:p>
                      <a:pPr algn="ctr"/>
                      <a:r>
                        <a:rPr lang="es-MX" sz="1200" b="1" dirty="0" smtClean="0">
                          <a:solidFill>
                            <a:srgbClr val="104F94"/>
                          </a:solidFill>
                          <a:latin typeface="Georgia" panose="02040502050405020303" pitchFamily="18" charset="0"/>
                        </a:rPr>
                        <a:t>Argumentos de la autoridad responsable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gridSpan="2">
                  <a:txBody>
                    <a:bodyPr/>
                    <a:lstStyle/>
                    <a:p>
                      <a:pPr algn="ctr"/>
                      <a:r>
                        <a:rPr lang="es-MX" sz="1200" b="1" dirty="0" smtClean="0">
                          <a:solidFill>
                            <a:srgbClr val="104F94"/>
                          </a:solidFill>
                          <a:latin typeface="Georgia" panose="02040502050405020303" pitchFamily="18" charset="0"/>
                        </a:rPr>
                        <a:t>Resolución de la</a:t>
                      </a:r>
                      <a:r>
                        <a:rPr lang="es-MX" sz="1200" b="1" baseline="0" dirty="0" smtClean="0">
                          <a:solidFill>
                            <a:srgbClr val="104F94"/>
                          </a:solidFill>
                          <a:latin typeface="Georgia" panose="02040502050405020303" pitchFamily="18" charset="0"/>
                        </a:rPr>
                        <a:t> Corte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pPr algn="ct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384376">
                <a:tc gridSpan="2">
                  <a:txBody>
                    <a:bodyPr/>
                    <a:lstStyle/>
                    <a:p>
                      <a:pPr marL="0" indent="0" algn="just">
                        <a:buFont typeface="Arial" panose="020B0604020202020204" pitchFamily="34" charset="0"/>
                        <a:buNone/>
                      </a:pPr>
                      <a:r>
                        <a:rPr lang="es-MX" sz="1200" b="0" dirty="0" smtClean="0">
                          <a:solidFill>
                            <a:schemeClr val="tx1"/>
                          </a:solidFill>
                          <a:latin typeface="Arial"/>
                          <a:cs typeface="Arial"/>
                        </a:rPr>
                        <a:t>Violación a la libertad de trabajo y la proscripción de realizar</a:t>
                      </a:r>
                      <a:r>
                        <a:rPr lang="es-MX" sz="1200" b="0" baseline="0" dirty="0" smtClean="0">
                          <a:solidFill>
                            <a:schemeClr val="tx1"/>
                          </a:solidFill>
                          <a:latin typeface="Arial"/>
                          <a:cs typeface="Arial"/>
                        </a:rPr>
                        <a:t> trabajos forzosos, al obligarlo a realizar ciertas actividades de manera continua y sin remuneración alguna, a favor del Estado, bajo pena de ser sancionado.</a:t>
                      </a:r>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tc gridSpan="2">
                  <a:txBody>
                    <a:bodyPr/>
                    <a:lstStyle/>
                    <a:p>
                      <a:pPr algn="just"/>
                      <a:r>
                        <a:rPr lang="es-MX" sz="1200" b="0" dirty="0" smtClean="0">
                          <a:solidFill>
                            <a:schemeClr val="tx1"/>
                          </a:solidFill>
                          <a:latin typeface="Arial"/>
                          <a:cs typeface="Arial"/>
                        </a:rPr>
                        <a:t>Inoperante. No se viola el derecho a la libertad de trabajo y de comercio,</a:t>
                      </a:r>
                      <a:r>
                        <a:rPr lang="es-MX" sz="1200" b="0" baseline="0" dirty="0" smtClean="0">
                          <a:solidFill>
                            <a:schemeClr val="tx1"/>
                          </a:solidFill>
                          <a:latin typeface="Arial"/>
                          <a:cs typeface="Arial"/>
                        </a:rPr>
                        <a:t> porque la Ley Antilavado no prohíbe de manera absoluta el desempeño de las actividades, sino que sólo conlleva una restricción de las operaciones en efectivo de alto valor y el establecimiento de ciertas obligaciones a las actividades consideradas como vulnerables.</a:t>
                      </a:r>
                    </a:p>
                    <a:p>
                      <a:pPr algn="just"/>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tc gridSpan="2">
                  <a:txBody>
                    <a:bodyPr/>
                    <a:lstStyle/>
                    <a:p>
                      <a:pPr algn="just"/>
                      <a:r>
                        <a:rPr lang="es-MX" sz="1200" b="0" dirty="0" smtClean="0">
                          <a:solidFill>
                            <a:schemeClr val="tx1"/>
                          </a:solidFill>
                          <a:latin typeface="Georgia" panose="02040502050405020303" pitchFamily="18" charset="0"/>
                        </a:rPr>
                        <a:t>Agravio infundado. La LFPIORPI</a:t>
                      </a:r>
                      <a:r>
                        <a:rPr lang="es-MX" sz="1200" b="0" baseline="0" dirty="0" smtClean="0">
                          <a:solidFill>
                            <a:schemeClr val="tx1"/>
                          </a:solidFill>
                          <a:latin typeface="Georgia" panose="02040502050405020303" pitchFamily="18" charset="0"/>
                        </a:rPr>
                        <a:t> no vulnera el derecho humano a la libertad de trabajo y, consecuentemente, a la prohibición de realizar trabajos forzosos u obligatorios, ya que las obligaciones que impone la Ley no van dirigidas una persona determinada, sino que constituye una colaboración con el estado para prevenir la comisión de delitos relacionados con recursos de procedencia ilícita.</a:t>
                      </a:r>
                    </a:p>
                    <a:p>
                      <a:pPr algn="just"/>
                      <a:endParaRPr lang="es-MX" sz="1200" b="0" baseline="0" dirty="0" smtClean="0">
                        <a:solidFill>
                          <a:schemeClr val="tx1"/>
                        </a:solidFill>
                        <a:latin typeface="Georgia" panose="02040502050405020303" pitchFamily="18" charset="0"/>
                      </a:endParaRPr>
                    </a:p>
                    <a:p>
                      <a:pPr algn="just"/>
                      <a:r>
                        <a:rPr lang="es-MX" sz="1200" b="0" baseline="0" dirty="0" smtClean="0">
                          <a:solidFill>
                            <a:schemeClr val="tx1"/>
                          </a:solidFill>
                          <a:latin typeface="Georgia" panose="02040502050405020303" pitchFamily="18" charset="0"/>
                        </a:rPr>
                        <a:t>Asimismo, dichas obligaciones no pueden generar una remuneración, ya que los destinatarios de la norma se encuentran vinculados a colaborar con el Estado para cumplir con los fines de la Ley.</a:t>
                      </a:r>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2"/>
                  </a:ext>
                </a:extLst>
              </a:tr>
            </a:tbl>
          </a:graphicData>
        </a:graphic>
      </p:graphicFrame>
      <p:sp>
        <p:nvSpPr>
          <p:cNvPr id="9" name="8 Rectángulo"/>
          <p:cNvSpPr/>
          <p:nvPr/>
        </p:nvSpPr>
        <p:spPr>
          <a:xfrm>
            <a:off x="539552" y="692696"/>
            <a:ext cx="8064896" cy="392415"/>
          </a:xfrm>
          <a:prstGeom prst="rect">
            <a:avLst/>
          </a:prstGeom>
        </p:spPr>
        <p:txBody>
          <a:bodyPr wrap="square">
            <a:spAutoFit/>
          </a:bodyPr>
          <a:lstStyle/>
          <a:p>
            <a:pPr algn="just">
              <a:lnSpc>
                <a:spcPct val="150000"/>
              </a:lnSpc>
            </a:pPr>
            <a:r>
              <a:rPr lang="es-MX" sz="1300" b="1" dirty="0" smtClean="0">
                <a:latin typeface="Georgia" panose="02040502050405020303" pitchFamily="18" charset="0"/>
                <a:ea typeface="Tahoma" pitchFamily="34" charset="0"/>
                <a:cs typeface="Tahoma" pitchFamily="34" charset="0"/>
              </a:rPr>
              <a:t>Suprema Corte de Justicia de la Nación (Resolución)</a:t>
            </a:r>
            <a:endParaRPr lang="es-MX" sz="1300" b="1" dirty="0">
              <a:latin typeface="Georgia" panose="02040502050405020303" pitchFamily="18" charset="0"/>
              <a:ea typeface="Tahoma" pitchFamily="34" charset="0"/>
              <a:cs typeface="Tahoma" pitchFamily="34" charset="0"/>
            </a:endParaRPr>
          </a:p>
        </p:txBody>
      </p:sp>
    </p:spTree>
    <p:extLst>
      <p:ext uri="{BB962C8B-B14F-4D97-AF65-F5344CB8AC3E}">
        <p14:creationId xmlns:p14="http://schemas.microsoft.com/office/powerpoint/2010/main" val="2679886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judiciales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11</a:t>
            </a:fld>
            <a:endParaRPr lang="es-MX" sz="1400" b="1" dirty="0">
              <a:solidFill>
                <a:schemeClr val="bg1"/>
              </a:solidFill>
              <a:latin typeface="Georgia" panose="02040502050405020303" pitchFamily="18" charset="0"/>
            </a:endParaRPr>
          </a:p>
        </p:txBody>
      </p:sp>
      <p:sp>
        <p:nvSpPr>
          <p:cNvPr id="5" name="4 Rectángulo"/>
          <p:cNvSpPr/>
          <p:nvPr/>
        </p:nvSpPr>
        <p:spPr>
          <a:xfrm>
            <a:off x="539552" y="692696"/>
            <a:ext cx="8064896" cy="355995"/>
          </a:xfrm>
          <a:prstGeom prst="rect">
            <a:avLst/>
          </a:prstGeom>
        </p:spPr>
        <p:txBody>
          <a:bodyPr wrap="square">
            <a:spAutoFit/>
          </a:bodyPr>
          <a:lstStyle/>
          <a:p>
            <a:pPr algn="just">
              <a:lnSpc>
                <a:spcPct val="150000"/>
              </a:lnSpc>
            </a:pPr>
            <a:r>
              <a:rPr lang="es-MX" sz="1300" b="1" dirty="0" smtClean="0">
                <a:latin typeface="Georgia" panose="02040502050405020303" pitchFamily="18" charset="0"/>
                <a:ea typeface="Tahoma" pitchFamily="34" charset="0"/>
                <a:cs typeface="Tahoma" pitchFamily="34" charset="0"/>
              </a:rPr>
              <a:t>Tribunal Federal de Justicia Administrativa</a:t>
            </a:r>
            <a:endParaRPr lang="es-MX" sz="1300" b="1" dirty="0">
              <a:latin typeface="Georgia" panose="02040502050405020303" pitchFamily="18" charset="0"/>
              <a:ea typeface="Tahoma" pitchFamily="34" charset="0"/>
              <a:cs typeface="Tahoma"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188228393"/>
              </p:ext>
            </p:extLst>
          </p:nvPr>
        </p:nvGraphicFramePr>
        <p:xfrm>
          <a:off x="539552" y="1273378"/>
          <a:ext cx="8064894" cy="4592484"/>
        </p:xfrm>
        <a:graphic>
          <a:graphicData uri="http://schemas.openxmlformats.org/drawingml/2006/table">
            <a:tbl>
              <a:tblPr firstRow="1" bandRow="1">
                <a:tableStyleId>{2D5ABB26-0587-4C30-8999-92F81FD0307C}</a:tableStyleId>
              </a:tblPr>
              <a:tblGrid>
                <a:gridCol w="1344149">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344149">
                  <a:extLst>
                    <a:ext uri="{9D8B030D-6E8A-4147-A177-3AD203B41FA5}">
                      <a16:colId xmlns:a16="http://schemas.microsoft.com/office/drawing/2014/main" val="20002"/>
                    </a:ext>
                  </a:extLst>
                </a:gridCol>
                <a:gridCol w="1344149">
                  <a:extLst>
                    <a:ext uri="{9D8B030D-6E8A-4147-A177-3AD203B41FA5}">
                      <a16:colId xmlns:a16="http://schemas.microsoft.com/office/drawing/2014/main" val="20003"/>
                    </a:ext>
                  </a:extLst>
                </a:gridCol>
                <a:gridCol w="1344149">
                  <a:extLst>
                    <a:ext uri="{9D8B030D-6E8A-4147-A177-3AD203B41FA5}">
                      <a16:colId xmlns:a16="http://schemas.microsoft.com/office/drawing/2014/main" val="20004"/>
                    </a:ext>
                  </a:extLst>
                </a:gridCol>
                <a:gridCol w="1344149">
                  <a:extLst>
                    <a:ext uri="{9D8B030D-6E8A-4147-A177-3AD203B41FA5}">
                      <a16:colId xmlns:a16="http://schemas.microsoft.com/office/drawing/2014/main" val="20005"/>
                    </a:ext>
                  </a:extLst>
                </a:gridCol>
              </a:tblGrid>
              <a:tr h="342878">
                <a:tc>
                  <a:txBody>
                    <a:bodyPr/>
                    <a:lstStyle/>
                    <a:p>
                      <a:pPr algn="ctr"/>
                      <a:r>
                        <a:rPr lang="es-MX" sz="1200" b="1" dirty="0" smtClean="0">
                          <a:solidFill>
                            <a:srgbClr val="104F94"/>
                          </a:solidFill>
                          <a:latin typeface="Georgia" panose="02040502050405020303" pitchFamily="18" charset="0"/>
                        </a:rPr>
                        <a:t>Identificador:</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43607</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Clave:</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0" dirty="0" smtClean="0">
                          <a:latin typeface="Georgia" panose="02040502050405020303" pitchFamily="18" charset="0"/>
                        </a:rPr>
                        <a:t>VIII-P-SS-138</a:t>
                      </a:r>
                      <a:endParaRPr lang="es-MX" sz="1200" b="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Tipo</a:t>
                      </a:r>
                      <a:r>
                        <a:rPr lang="es-MX" sz="1200" b="1" baseline="0" dirty="0" smtClean="0">
                          <a:solidFill>
                            <a:srgbClr val="104F94"/>
                          </a:solidFill>
                          <a:latin typeface="Georgia" panose="02040502050405020303" pitchFamily="18" charset="0"/>
                        </a:rPr>
                        <a:t> de tesis</a:t>
                      </a:r>
                      <a:r>
                        <a:rPr lang="es-MX" sz="1200" b="1" dirty="0" smtClean="0">
                          <a:solidFill>
                            <a:srgbClr val="104F94"/>
                          </a:solidFill>
                          <a:latin typeface="Georgia" panose="02040502050405020303" pitchFamily="18" charset="0"/>
                        </a:rPr>
                        <a:t>:</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Precedente</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0"/>
                  </a:ext>
                </a:extLst>
              </a:tr>
              <a:tr h="1236680">
                <a:tc gridSpan="6">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MX" sz="1200" b="0" dirty="0" smtClean="0">
                          <a:solidFill>
                            <a:srgbClr val="104F94"/>
                          </a:solidFill>
                          <a:latin typeface="Georgia" panose="02040502050405020303" pitchFamily="18" charset="0"/>
                        </a:rPr>
                        <a:t>NOTARIOS AUXILIARES EN EL ESTADO DE QUINTANA ROO. SON APTOS PARA ATENDER LAS VISITAS DE VERIFICACIÓN EN MATERIA DE PREVENCIÓN E IDENTIFICACIÓN DE OPERACIONES CON RECURSOS DE PROCEDENCIA ILÍCITA ENTABLADAS A LOS TITULARES DE LAS NOTARÍAS A LAS CUALES SE ENCUENTREN ADSCRITOS</a:t>
                      </a: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extLst>
                  <a:ext uri="{0D108BD9-81ED-4DB2-BD59-A6C34878D82A}">
                    <a16:rowId xmlns:a16="http://schemas.microsoft.com/office/drawing/2014/main" val="10001"/>
                  </a:ext>
                </a:extLst>
              </a:tr>
              <a:tr h="3012926">
                <a:tc gridSpan="6">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MX" sz="1200" dirty="0" smtClean="0">
                          <a:latin typeface="Georgia" panose="02040502050405020303" pitchFamily="18" charset="0"/>
                        </a:rPr>
                        <a:t>De la interpretación armónica practicada a los artículos 11, 23, 24, 46 y 60 de la Ley del Notariado para el Estado de Quintana Roo, reformada mediante publicación en el Periódico Oficial del Estado el 29 de diciembre de 2010, se advierte que el Protocolo del Notario pertenece a la Entidad Federativa mencionada y estará bajo la más estricta responsabilidad de los notarios, al tiempo que las ausencias del Titular de la Notaría podrán ser cubiertas por el Notario Auxiliar que estuviere adscrito a la misma, cuya patente será extendida por el Gobernador del Estado, quien tendrá las mismas facultades para ejercer la función notarial que el Titular, para lo cual actuará en su ausencia con el protocolo y sello de este. En consecuencia, no se causa perjuicio alguno a los Notarios Públicos en el Estado de Quintana Roo, cuando alguna verificación en materia de prevención e identificación de </a:t>
                      </a:r>
                      <a:r>
                        <a:rPr lang="es-MX" sz="1200" b="1" dirty="0" smtClean="0">
                          <a:latin typeface="Georgia" panose="02040502050405020303" pitchFamily="18" charset="0"/>
                        </a:rPr>
                        <a:t>operaciones</a:t>
                      </a:r>
                      <a:r>
                        <a:rPr lang="es-MX" sz="1200" dirty="0" smtClean="0">
                          <a:latin typeface="Georgia" panose="02040502050405020303" pitchFamily="18" charset="0"/>
                        </a:rPr>
                        <a:t> con </a:t>
                      </a:r>
                      <a:r>
                        <a:rPr lang="es-MX" sz="1200" b="1" dirty="0" smtClean="0">
                          <a:latin typeface="Georgia" panose="02040502050405020303" pitchFamily="18" charset="0"/>
                        </a:rPr>
                        <a:t>recursos</a:t>
                      </a:r>
                      <a:r>
                        <a:rPr lang="es-MX" sz="1200" dirty="0" smtClean="0">
                          <a:latin typeface="Georgia" panose="02040502050405020303" pitchFamily="18" charset="0"/>
                        </a:rPr>
                        <a:t> de </a:t>
                      </a:r>
                      <a:r>
                        <a:rPr lang="es-MX" sz="1200" b="1" dirty="0" smtClean="0">
                          <a:latin typeface="Georgia" panose="02040502050405020303" pitchFamily="18" charset="0"/>
                        </a:rPr>
                        <a:t>procedencia</a:t>
                      </a:r>
                      <a:r>
                        <a:rPr lang="es-MX" sz="1200" dirty="0" smtClean="0">
                          <a:latin typeface="Georgia" panose="02040502050405020303" pitchFamily="18" charset="0"/>
                        </a:rPr>
                        <a:t> </a:t>
                      </a:r>
                      <a:r>
                        <a:rPr lang="es-MX" sz="1200" b="1" dirty="0" smtClean="0">
                          <a:latin typeface="Georgia" panose="02040502050405020303" pitchFamily="18" charset="0"/>
                        </a:rPr>
                        <a:t>ilícita</a:t>
                      </a:r>
                      <a:r>
                        <a:rPr lang="es-MX" sz="1200" dirty="0" smtClean="0">
                          <a:latin typeface="Georgia" panose="02040502050405020303" pitchFamily="18" charset="0"/>
                        </a:rPr>
                        <a:t>, se entiende con sus Auxiliares y no directamente con aquellos, pues cuentan con su representación en la función notarial y pueden acceder al protocolo.</a:t>
                      </a: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1676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20" name="Picture 4" descr="Resultado de imagen para colegio de notarios de jalisco logo 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5328" y="1052736"/>
            <a:ext cx="8929431" cy="1859848"/>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 y="3861049"/>
            <a:ext cx="1979711" cy="1224136"/>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bg1"/>
                </a:solidFill>
                <a:latin typeface="Georgia" pitchFamily="18" charset="0"/>
              </a:rPr>
              <a:t>Capítulo II</a:t>
            </a:r>
          </a:p>
        </p:txBody>
      </p:sp>
      <p:sp>
        <p:nvSpPr>
          <p:cNvPr id="23" name="22 Rectángulo"/>
          <p:cNvSpPr/>
          <p:nvPr/>
        </p:nvSpPr>
        <p:spPr>
          <a:xfrm>
            <a:off x="1979712" y="3861048"/>
            <a:ext cx="7164288" cy="122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tx1"/>
                </a:solidFill>
                <a:latin typeface="Georgia" pitchFamily="18" charset="0"/>
              </a:rPr>
              <a:t>Evaluación Nacional de Riesgos</a:t>
            </a:r>
            <a:endParaRPr lang="es-MX" sz="2000" b="1" i="1" dirty="0">
              <a:solidFill>
                <a:schemeClr val="tx1"/>
              </a:solidFill>
              <a:latin typeface="Georgia" pitchFamily="18" charset="0"/>
            </a:endParaRPr>
          </a:p>
        </p:txBody>
      </p:sp>
    </p:spTree>
    <p:extLst>
      <p:ext uri="{BB962C8B-B14F-4D97-AF65-F5344CB8AC3E}">
        <p14:creationId xmlns:p14="http://schemas.microsoft.com/office/powerpoint/2010/main" val="384872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iterate type="wd">
                                    <p:tmPct val="2438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MX" sz="1600" b="1" dirty="0">
                <a:solidFill>
                  <a:srgbClr val="104F94"/>
                </a:solidFill>
                <a:latin typeface="Georgia" panose="02040502050405020303" pitchFamily="18" charset="0"/>
                <a:ea typeface="Tahoma" pitchFamily="34" charset="0"/>
                <a:cs typeface="Tahoma" pitchFamily="34" charset="0"/>
              </a:rPr>
              <a:t>Envío de cuestionarios</a:t>
            </a: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13</a:t>
            </a:fld>
            <a:endParaRPr lang="es-MX" sz="1400" b="1" dirty="0">
              <a:solidFill>
                <a:schemeClr val="bg1"/>
              </a:solidFill>
              <a:latin typeface="Georgia" panose="02040502050405020303" pitchFamily="18" charset="0"/>
            </a:endParaRPr>
          </a:p>
        </p:txBody>
      </p:sp>
      <p:sp>
        <p:nvSpPr>
          <p:cNvPr id="17" name="16 Rectángulo"/>
          <p:cNvSpPr/>
          <p:nvPr/>
        </p:nvSpPr>
        <p:spPr>
          <a:xfrm>
            <a:off x="539552" y="836712"/>
            <a:ext cx="8136904" cy="956159"/>
          </a:xfrm>
          <a:prstGeom prst="rect">
            <a:avLst/>
          </a:prstGeom>
        </p:spPr>
        <p:txBody>
          <a:bodyPr wrap="square">
            <a:spAutoFit/>
          </a:bodyPr>
          <a:lstStyle/>
          <a:p>
            <a:pPr algn="just">
              <a:lnSpc>
                <a:spcPct val="150000"/>
              </a:lnSpc>
            </a:pPr>
            <a:r>
              <a:rPr lang="es-MX" sz="1300" dirty="0" smtClean="0">
                <a:latin typeface="Georgia" panose="02040502050405020303" pitchFamily="18" charset="0"/>
                <a:ea typeface="Tahoma" pitchFamily="34" charset="0"/>
                <a:cs typeface="Tahoma" pitchFamily="34" charset="0"/>
              </a:rPr>
              <a:t>En febrero de 2016 la UIF envió  una serie de cuestionarios para identificar la forma en que las actividades vulnerables perciben el riesgo de lavado de dinero. En este sentido, sólo el 58% de los fedatarios públicos dados de alta  lo contestaron, siendo el sector con mayor porcentaje de respuesta.</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62" t="15407" r="7809" b="8741"/>
          <a:stretch/>
        </p:blipFill>
        <p:spPr bwMode="auto">
          <a:xfrm>
            <a:off x="732262" y="1988840"/>
            <a:ext cx="758415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18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MX" sz="1600" b="1" dirty="0">
                <a:solidFill>
                  <a:srgbClr val="104F94"/>
                </a:solidFill>
                <a:latin typeface="Georgia" panose="02040502050405020303" pitchFamily="18" charset="0"/>
                <a:ea typeface="Tahoma" pitchFamily="34" charset="0"/>
                <a:cs typeface="Tahoma" pitchFamily="34" charset="0"/>
              </a:rPr>
              <a:t>Resultado de los cuestionarios</a:t>
            </a: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14</a:t>
            </a:fld>
            <a:endParaRPr lang="es-MX" sz="1400" b="1" dirty="0">
              <a:solidFill>
                <a:schemeClr val="bg1"/>
              </a:solidFill>
              <a:latin typeface="Georgia" panose="02040502050405020303" pitchFamily="18" charset="0"/>
            </a:endParaRPr>
          </a:p>
        </p:txBody>
      </p:sp>
      <p:sp>
        <p:nvSpPr>
          <p:cNvPr id="17" name="16 Rectángulo"/>
          <p:cNvSpPr/>
          <p:nvPr/>
        </p:nvSpPr>
        <p:spPr>
          <a:xfrm>
            <a:off x="395536" y="804337"/>
            <a:ext cx="8407254" cy="392415"/>
          </a:xfrm>
          <a:prstGeom prst="rect">
            <a:avLst/>
          </a:prstGeom>
        </p:spPr>
        <p:txBody>
          <a:bodyPr wrap="square">
            <a:spAutoFit/>
          </a:bodyPr>
          <a:lstStyle/>
          <a:p>
            <a:pPr algn="just">
              <a:lnSpc>
                <a:spcPct val="150000"/>
              </a:lnSpc>
            </a:pPr>
            <a:r>
              <a:rPr lang="es-MX" sz="1300" dirty="0" smtClean="0">
                <a:latin typeface="Georgia" panose="02040502050405020303" pitchFamily="18" charset="0"/>
                <a:ea typeface="Tahoma" pitchFamily="34" charset="0"/>
                <a:cs typeface="Tahoma" pitchFamily="34" charset="0"/>
              </a:rPr>
              <a:t>Tratándose de los fedatarios públicos, los resultados más significativos de las respuestas a los cuestionarios son:</a:t>
            </a:r>
          </a:p>
        </p:txBody>
      </p:sp>
      <p:graphicFrame>
        <p:nvGraphicFramePr>
          <p:cNvPr id="2" name="1 Tabla"/>
          <p:cNvGraphicFramePr>
            <a:graphicFrameLocks noGrp="1"/>
          </p:cNvGraphicFramePr>
          <p:nvPr>
            <p:extLst>
              <p:ext uri="{D42A27DB-BD31-4B8C-83A1-F6EECF244321}">
                <p14:modId xmlns:p14="http://schemas.microsoft.com/office/powerpoint/2010/main" val="2124715516"/>
              </p:ext>
            </p:extLst>
          </p:nvPr>
        </p:nvGraphicFramePr>
        <p:xfrm>
          <a:off x="539552" y="1340768"/>
          <a:ext cx="8064897" cy="4432472"/>
        </p:xfrm>
        <a:graphic>
          <a:graphicData uri="http://schemas.openxmlformats.org/drawingml/2006/table">
            <a:tbl>
              <a:tblPr firstRow="1" bandRow="1">
                <a:tableStyleId>{2D5ABB26-0587-4C30-8999-92F81FD0307C}</a:tableStyleId>
              </a:tblPr>
              <a:tblGrid>
                <a:gridCol w="108012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904655">
                  <a:extLst>
                    <a:ext uri="{9D8B030D-6E8A-4147-A177-3AD203B41FA5}">
                      <a16:colId xmlns:a16="http://schemas.microsoft.com/office/drawing/2014/main" val="20002"/>
                    </a:ext>
                  </a:extLst>
                </a:gridCol>
              </a:tblGrid>
              <a:tr h="505274">
                <a:tc>
                  <a:txBody>
                    <a:bodyPr/>
                    <a:lstStyle/>
                    <a:p>
                      <a:pPr algn="ctr"/>
                      <a:r>
                        <a:rPr lang="es-MX" sz="1250" b="1" dirty="0" smtClean="0">
                          <a:solidFill>
                            <a:schemeClr val="bg1"/>
                          </a:solidFill>
                          <a:latin typeface="Georgia" panose="02040502050405020303" pitchFamily="18" charset="0"/>
                        </a:rPr>
                        <a:t>Porcentaje</a:t>
                      </a:r>
                      <a:endParaRPr lang="es-MX" sz="1250" b="1" dirty="0">
                        <a:solidFill>
                          <a:schemeClr val="bg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rgbClr val="104F9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50" b="1" dirty="0" smtClean="0">
                          <a:solidFill>
                            <a:schemeClr val="bg1"/>
                          </a:solidFill>
                          <a:latin typeface="Georgia" panose="02040502050405020303" pitchFamily="18" charset="0"/>
                        </a:rPr>
                        <a:t>No.</a:t>
                      </a:r>
                      <a:r>
                        <a:rPr lang="es-MX" sz="1250" b="1" baseline="0" dirty="0" smtClean="0">
                          <a:solidFill>
                            <a:schemeClr val="bg1"/>
                          </a:solidFill>
                          <a:latin typeface="Georgia" panose="02040502050405020303" pitchFamily="18" charset="0"/>
                        </a:rPr>
                        <a:t> de fedatarios</a:t>
                      </a:r>
                      <a:endParaRPr lang="es-MX" sz="1250" b="1" dirty="0" smtClean="0">
                        <a:solidFill>
                          <a:schemeClr val="bg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rgbClr val="104F94"/>
                    </a:solidFill>
                  </a:tcPr>
                </a:tc>
                <a:tc>
                  <a:txBody>
                    <a:bodyPr/>
                    <a:lstStyle/>
                    <a:p>
                      <a:pPr algn="ctr"/>
                      <a:r>
                        <a:rPr lang="es-MX" sz="1250" b="1" dirty="0" smtClean="0">
                          <a:solidFill>
                            <a:schemeClr val="bg1"/>
                          </a:solidFill>
                          <a:latin typeface="Georgia" panose="02040502050405020303" pitchFamily="18" charset="0"/>
                        </a:rPr>
                        <a:t>Descripción</a:t>
                      </a:r>
                      <a:endParaRPr lang="es-MX" sz="1250" b="1" dirty="0">
                        <a:solidFill>
                          <a:schemeClr val="bg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rgbClr val="104F94"/>
                    </a:solidFill>
                  </a:tcPr>
                </a:tc>
                <a:extLst>
                  <a:ext uri="{0D108BD9-81ED-4DB2-BD59-A6C34878D82A}">
                    <a16:rowId xmlns:a16="http://schemas.microsoft.com/office/drawing/2014/main" val="10000"/>
                  </a:ext>
                </a:extLst>
              </a:tr>
              <a:tr h="654533">
                <a:tc>
                  <a:txBody>
                    <a:bodyPr/>
                    <a:lstStyle/>
                    <a:p>
                      <a:pPr algn="ctr"/>
                      <a:r>
                        <a:rPr lang="es-MX" sz="1250" dirty="0" smtClean="0">
                          <a:latin typeface="Georgia" panose="02040502050405020303" pitchFamily="18" charset="0"/>
                        </a:rPr>
                        <a:t>32%</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784</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Consideran que la transmisión o constitución de derechos reales sobre inmuebles es atractiva</a:t>
                      </a:r>
                      <a:r>
                        <a:rPr lang="es-MX" sz="1250" baseline="0" dirty="0" smtClean="0">
                          <a:latin typeface="Georgia" panose="02040502050405020303" pitchFamily="18" charset="0"/>
                        </a:rPr>
                        <a:t> para el LD.</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1"/>
                  </a:ext>
                </a:extLst>
              </a:tr>
              <a:tr h="654533">
                <a:tc>
                  <a:txBody>
                    <a:bodyPr/>
                    <a:lstStyle/>
                    <a:p>
                      <a:pPr algn="ctr"/>
                      <a:r>
                        <a:rPr lang="es-MX" sz="1250" dirty="0" smtClean="0">
                          <a:latin typeface="Georgia" panose="02040502050405020303" pitchFamily="18" charset="0"/>
                        </a:rPr>
                        <a:t>31%</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746</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Consideran que la constitución de personas</a:t>
                      </a:r>
                      <a:r>
                        <a:rPr lang="es-MX" sz="1250" baseline="0" dirty="0" smtClean="0">
                          <a:latin typeface="Georgia" panose="02040502050405020303" pitchFamily="18" charset="0"/>
                        </a:rPr>
                        <a:t> morales es atractiva para el LD.</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2"/>
                  </a:ext>
                </a:extLst>
              </a:tr>
              <a:tr h="654533">
                <a:tc>
                  <a:txBody>
                    <a:bodyPr/>
                    <a:lstStyle/>
                    <a:p>
                      <a:pPr algn="ctr"/>
                      <a:r>
                        <a:rPr lang="es-MX" sz="1250" dirty="0" smtClean="0">
                          <a:latin typeface="Georgia" panose="02040502050405020303" pitchFamily="18" charset="0"/>
                        </a:rPr>
                        <a:t>23%</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549</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Consideran que el otorgamiento de poderes para actos de administración y dominio irrevocables es</a:t>
                      </a:r>
                      <a:r>
                        <a:rPr lang="es-MX" sz="1250" baseline="0" dirty="0" smtClean="0">
                          <a:latin typeface="Georgia" panose="02040502050405020303" pitchFamily="18" charset="0"/>
                        </a:rPr>
                        <a:t> atractivo para el LD.</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3"/>
                  </a:ext>
                </a:extLst>
              </a:tr>
              <a:tr h="654533">
                <a:tc>
                  <a:txBody>
                    <a:bodyPr/>
                    <a:lstStyle/>
                    <a:p>
                      <a:pPr algn="ctr"/>
                      <a:r>
                        <a:rPr lang="es-MX" sz="1250" dirty="0" smtClean="0">
                          <a:latin typeface="Georgia" panose="02040502050405020303" pitchFamily="18" charset="0"/>
                        </a:rPr>
                        <a:t>7%</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179</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Identificaron como escenario de riesgo el</a:t>
                      </a:r>
                      <a:r>
                        <a:rPr lang="es-MX" sz="1250" baseline="0" dirty="0" smtClean="0">
                          <a:latin typeface="Georgia" panose="02040502050405020303" pitchFamily="18" charset="0"/>
                        </a:rPr>
                        <a:t> hecho de que las partes involucradas muestran interés en realizar la operación con rapidez, sin que exista justificación.</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4"/>
                  </a:ext>
                </a:extLst>
              </a:tr>
              <a:tr h="654533">
                <a:tc>
                  <a:txBody>
                    <a:bodyPr/>
                    <a:lstStyle/>
                    <a:p>
                      <a:pPr algn="ctr"/>
                      <a:r>
                        <a:rPr lang="es-MX" sz="1250" dirty="0" smtClean="0">
                          <a:latin typeface="Georgia" panose="02040502050405020303" pitchFamily="18" charset="0"/>
                        </a:rPr>
                        <a:t>4%</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99</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Identificaron como escenario de riesgo el</a:t>
                      </a:r>
                      <a:r>
                        <a:rPr lang="es-MX" sz="1250" baseline="0" dirty="0" smtClean="0">
                          <a:latin typeface="Georgia" panose="02040502050405020303" pitchFamily="18" charset="0"/>
                        </a:rPr>
                        <a:t> hecho de que las partes  proporcionaron datos falsos o documentos apócrifos al realizar la operación o acto.</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5"/>
                  </a:ext>
                </a:extLst>
              </a:tr>
              <a:tr h="654533">
                <a:tc>
                  <a:txBody>
                    <a:bodyPr/>
                    <a:lstStyle/>
                    <a:p>
                      <a:pPr algn="ctr"/>
                      <a:r>
                        <a:rPr lang="es-MX" sz="1250" dirty="0" smtClean="0">
                          <a:latin typeface="Georgia" panose="02040502050405020303" pitchFamily="18" charset="0"/>
                        </a:rPr>
                        <a:t>3%</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ctr"/>
                      <a:r>
                        <a:rPr lang="es-MX" sz="1250" dirty="0" smtClean="0">
                          <a:latin typeface="Georgia" panose="02040502050405020303" pitchFamily="18" charset="0"/>
                        </a:rPr>
                        <a:t>77</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dirty="0" smtClean="0">
                          <a:latin typeface="Georgia" panose="02040502050405020303" pitchFamily="18" charset="0"/>
                        </a:rPr>
                        <a:t>Identificaron como escenario de riesgo el</a:t>
                      </a:r>
                      <a:r>
                        <a:rPr lang="es-MX" sz="1250" baseline="0" dirty="0" smtClean="0">
                          <a:latin typeface="Georgia" panose="02040502050405020303" pitchFamily="18" charset="0"/>
                        </a:rPr>
                        <a:t> hecho de que la operación parece estar fuera del alcance de las partes, con base en su ocupación.</a:t>
                      </a:r>
                      <a:endParaRPr lang="es-MX" sz="1250" dirty="0">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5409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MX" sz="1600" b="1" dirty="0">
                <a:solidFill>
                  <a:srgbClr val="104F94"/>
                </a:solidFill>
                <a:latin typeface="Georgia" panose="02040502050405020303" pitchFamily="18" charset="0"/>
                <a:ea typeface="Tahoma" pitchFamily="34" charset="0"/>
                <a:cs typeface="Tahoma" pitchFamily="34" charset="0"/>
              </a:rPr>
              <a:t>Clasificación del riesgo</a:t>
            </a: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15</a:t>
            </a:fld>
            <a:endParaRPr lang="es-MX" sz="1400" b="1" dirty="0">
              <a:solidFill>
                <a:schemeClr val="bg1"/>
              </a:solidFill>
              <a:latin typeface="Georgia" panose="02040502050405020303" pitchFamily="18" charset="0"/>
            </a:endParaRPr>
          </a:p>
        </p:txBody>
      </p:sp>
      <p:sp>
        <p:nvSpPr>
          <p:cNvPr id="17" name="16 Rectángulo"/>
          <p:cNvSpPr/>
          <p:nvPr/>
        </p:nvSpPr>
        <p:spPr>
          <a:xfrm>
            <a:off x="539552" y="764704"/>
            <a:ext cx="8136904" cy="692497"/>
          </a:xfrm>
          <a:prstGeom prst="rect">
            <a:avLst/>
          </a:prstGeom>
        </p:spPr>
        <p:txBody>
          <a:bodyPr wrap="square">
            <a:spAutoFit/>
          </a:bodyPr>
          <a:lstStyle/>
          <a:p>
            <a:pPr algn="just">
              <a:lnSpc>
                <a:spcPct val="150000"/>
              </a:lnSpc>
            </a:pPr>
            <a:r>
              <a:rPr lang="es-MX" sz="1300" dirty="0" smtClean="0">
                <a:latin typeface="Georgia" panose="02040502050405020303" pitchFamily="18" charset="0"/>
                <a:ea typeface="Tahoma" pitchFamily="34" charset="0"/>
                <a:cs typeface="Tahoma" pitchFamily="34" charset="0"/>
              </a:rPr>
              <a:t>Con base en la evaluación del riesgo de las actividades vulnerables y sus avisos enviados, la clasificación que se le dio a la “Fe pública” fue de “Riesgo BAJO-MEDIO”.</a:t>
            </a:r>
          </a:p>
        </p:txBody>
      </p:sp>
      <p:pic>
        <p:nvPicPr>
          <p:cNvPr id="18" name="Imagen 1"/>
          <p:cNvPicPr>
            <a:picLocks noChangeAspect="1"/>
          </p:cNvPicPr>
          <p:nvPr/>
        </p:nvPicPr>
        <p:blipFill>
          <a:blip r:embed="rId3"/>
          <a:stretch>
            <a:fillRect/>
          </a:stretch>
        </p:blipFill>
        <p:spPr>
          <a:xfrm>
            <a:off x="899592" y="1556792"/>
            <a:ext cx="7128792" cy="4248472"/>
          </a:xfrm>
          <a:prstGeom prst="rect">
            <a:avLst/>
          </a:prstGeom>
        </p:spPr>
      </p:pic>
    </p:spTree>
    <p:extLst>
      <p:ext uri="{BB962C8B-B14F-4D97-AF65-F5344CB8AC3E}">
        <p14:creationId xmlns:p14="http://schemas.microsoft.com/office/powerpoint/2010/main" val="953156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Evaluación de riesgos del SAT</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16</a:t>
            </a:fld>
            <a:endParaRPr lang="es-MX" sz="1400" b="1" dirty="0">
              <a:solidFill>
                <a:schemeClr val="bg1"/>
              </a:solidFill>
              <a:latin typeface="Georgia" panose="02040502050405020303" pitchFamily="18" charset="0"/>
            </a:endParaRPr>
          </a:p>
        </p:txBody>
      </p:sp>
      <p:sp>
        <p:nvSpPr>
          <p:cNvPr id="7" name="6 Rectángulo"/>
          <p:cNvSpPr/>
          <p:nvPr/>
        </p:nvSpPr>
        <p:spPr>
          <a:xfrm>
            <a:off x="395536" y="764704"/>
            <a:ext cx="8424936" cy="2024105"/>
          </a:xfrm>
          <a:prstGeom prst="rect">
            <a:avLst/>
          </a:prstGeom>
        </p:spPr>
        <p:txBody>
          <a:bodyPr wrap="square" lIns="123151" tIns="61576" rIns="123151" bIns="61576">
            <a:spAutoFit/>
          </a:bodyPr>
          <a:lstStyle/>
          <a:p>
            <a:pPr lvl="0" algn="just">
              <a:lnSpc>
                <a:spcPct val="150000"/>
              </a:lnSpc>
            </a:pPr>
            <a:r>
              <a:rPr lang="es-MX" sz="1400" dirty="0" smtClean="0">
                <a:latin typeface="Georgia" panose="02040502050405020303" pitchFamily="18" charset="0"/>
              </a:rPr>
              <a:t>El SAT cuenta con su propio modelo de riesgo, asignando una de las tres clasificaciones (alto, medio o bajo) a cada sujeto obligado; complementándolo con información adicional como: datos fiscales, actividades específicas, antecedentes y ubicación geográfica.</a:t>
            </a:r>
          </a:p>
          <a:p>
            <a:pPr lvl="0" algn="just">
              <a:lnSpc>
                <a:spcPct val="150000"/>
              </a:lnSpc>
            </a:pPr>
            <a:endParaRPr lang="es-MX" sz="1400" dirty="0">
              <a:latin typeface="Georgia" panose="02040502050405020303" pitchFamily="18" charset="0"/>
            </a:endParaRPr>
          </a:p>
          <a:p>
            <a:pPr lvl="0" algn="just">
              <a:lnSpc>
                <a:spcPct val="150000"/>
              </a:lnSpc>
            </a:pPr>
            <a:r>
              <a:rPr lang="es-MX" sz="1400" dirty="0" smtClean="0">
                <a:latin typeface="Georgia" panose="02040502050405020303" pitchFamily="18" charset="0"/>
              </a:rPr>
              <a:t>Dicho modelo difiere, en algunos casos, con lo establecido en la Evaluación Nacional de Riesgos. No obstante, tratándose de notarios se otorgó la misma clasificación “Riesgo bajo”.</a:t>
            </a:r>
          </a:p>
        </p:txBody>
      </p:sp>
      <p:graphicFrame>
        <p:nvGraphicFramePr>
          <p:cNvPr id="8" name="7 Tabla"/>
          <p:cNvGraphicFramePr>
            <a:graphicFrameLocks noGrp="1"/>
          </p:cNvGraphicFramePr>
          <p:nvPr>
            <p:extLst>
              <p:ext uri="{D42A27DB-BD31-4B8C-83A1-F6EECF244321}">
                <p14:modId xmlns:p14="http://schemas.microsoft.com/office/powerpoint/2010/main" val="2103494798"/>
              </p:ext>
            </p:extLst>
          </p:nvPr>
        </p:nvGraphicFramePr>
        <p:xfrm>
          <a:off x="755577" y="3068960"/>
          <a:ext cx="7548009" cy="2520282"/>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1757781">
                  <a:extLst>
                    <a:ext uri="{9D8B030D-6E8A-4147-A177-3AD203B41FA5}">
                      <a16:colId xmlns:a16="http://schemas.microsoft.com/office/drawing/2014/main" val="20001"/>
                    </a:ext>
                  </a:extLst>
                </a:gridCol>
                <a:gridCol w="1757781">
                  <a:extLst>
                    <a:ext uri="{9D8B030D-6E8A-4147-A177-3AD203B41FA5}">
                      <a16:colId xmlns:a16="http://schemas.microsoft.com/office/drawing/2014/main" val="20002"/>
                    </a:ext>
                  </a:extLst>
                </a:gridCol>
              </a:tblGrid>
              <a:tr h="420047">
                <a:tc>
                  <a:txBody>
                    <a:bodyPr/>
                    <a:lstStyle/>
                    <a:p>
                      <a:pPr algn="ctr"/>
                      <a:r>
                        <a:rPr lang="es-MX" sz="1400" dirty="0" smtClean="0">
                          <a:latin typeface="Georgia" panose="02040502050405020303" pitchFamily="18" charset="0"/>
                        </a:rPr>
                        <a:t>Actividad vulnerable</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ENR</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SAT</a:t>
                      </a:r>
                      <a:endParaRPr lang="es-MX" sz="1400" dirty="0">
                        <a:latin typeface="Georgia" panose="02040502050405020303" pitchFamily="18" charset="0"/>
                      </a:endParaRPr>
                    </a:p>
                  </a:txBody>
                  <a:tcPr/>
                </a:tc>
                <a:extLst>
                  <a:ext uri="{0D108BD9-81ED-4DB2-BD59-A6C34878D82A}">
                    <a16:rowId xmlns:a16="http://schemas.microsoft.com/office/drawing/2014/main" val="10000"/>
                  </a:ext>
                </a:extLst>
              </a:tr>
              <a:tr h="420047">
                <a:tc>
                  <a:txBody>
                    <a:bodyPr/>
                    <a:lstStyle/>
                    <a:p>
                      <a:pPr algn="ctr"/>
                      <a:r>
                        <a:rPr lang="es-MX" sz="1400" dirty="0" smtClean="0">
                          <a:latin typeface="Georgia" panose="02040502050405020303" pitchFamily="18" charset="0"/>
                        </a:rPr>
                        <a:t>Compra y venta de bienes inmuebles</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Alto</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Alto</a:t>
                      </a:r>
                      <a:endParaRPr lang="es-MX" sz="1400" dirty="0">
                        <a:latin typeface="Georgia" panose="02040502050405020303" pitchFamily="18" charset="0"/>
                      </a:endParaRPr>
                    </a:p>
                  </a:txBody>
                  <a:tcPr/>
                </a:tc>
                <a:extLst>
                  <a:ext uri="{0D108BD9-81ED-4DB2-BD59-A6C34878D82A}">
                    <a16:rowId xmlns:a16="http://schemas.microsoft.com/office/drawing/2014/main" val="10001"/>
                  </a:ext>
                </a:extLst>
              </a:tr>
              <a:tr h="420047">
                <a:tc>
                  <a:txBody>
                    <a:bodyPr/>
                    <a:lstStyle/>
                    <a:p>
                      <a:pPr algn="ctr"/>
                      <a:r>
                        <a:rPr lang="es-MX" sz="1400" dirty="0" smtClean="0">
                          <a:latin typeface="Georgia" panose="02040502050405020303" pitchFamily="18" charset="0"/>
                        </a:rPr>
                        <a:t>Juegos</a:t>
                      </a:r>
                      <a:r>
                        <a:rPr lang="es-MX" sz="1400" baseline="0" dirty="0" smtClean="0">
                          <a:latin typeface="Georgia" panose="02040502050405020303" pitchFamily="18" charset="0"/>
                        </a:rPr>
                        <a:t> con apuesta, concursos y sorteos</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Medio</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Medio</a:t>
                      </a:r>
                      <a:endParaRPr lang="es-MX" sz="1400" dirty="0">
                        <a:latin typeface="Georgia" panose="02040502050405020303" pitchFamily="18" charset="0"/>
                      </a:endParaRPr>
                    </a:p>
                  </a:txBody>
                  <a:tcPr/>
                </a:tc>
                <a:extLst>
                  <a:ext uri="{0D108BD9-81ED-4DB2-BD59-A6C34878D82A}">
                    <a16:rowId xmlns:a16="http://schemas.microsoft.com/office/drawing/2014/main" val="10002"/>
                  </a:ext>
                </a:extLst>
              </a:tr>
              <a:tr h="420047">
                <a:tc>
                  <a:txBody>
                    <a:bodyPr/>
                    <a:lstStyle/>
                    <a:p>
                      <a:pPr algn="ctr"/>
                      <a:r>
                        <a:rPr lang="es-MX" sz="1400" dirty="0" smtClean="0">
                          <a:latin typeface="Georgia" panose="02040502050405020303" pitchFamily="18" charset="0"/>
                        </a:rPr>
                        <a:t>Comerciantes de metales y piedras preciosas</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Medio</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Alto</a:t>
                      </a:r>
                      <a:endParaRPr lang="es-MX" sz="1400" dirty="0">
                        <a:latin typeface="Georgia" panose="02040502050405020303" pitchFamily="18" charset="0"/>
                      </a:endParaRPr>
                    </a:p>
                  </a:txBody>
                  <a:tcPr/>
                </a:tc>
                <a:extLst>
                  <a:ext uri="{0D108BD9-81ED-4DB2-BD59-A6C34878D82A}">
                    <a16:rowId xmlns:a16="http://schemas.microsoft.com/office/drawing/2014/main" val="10003"/>
                  </a:ext>
                </a:extLst>
              </a:tr>
              <a:tr h="420047">
                <a:tc>
                  <a:txBody>
                    <a:bodyPr/>
                    <a:lstStyle/>
                    <a:p>
                      <a:pPr algn="ctr"/>
                      <a:r>
                        <a:rPr lang="es-MX" sz="1400" dirty="0" smtClean="0">
                          <a:latin typeface="Georgia" panose="02040502050405020303" pitchFamily="18" charset="0"/>
                        </a:rPr>
                        <a:t>Notarios</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Bajo</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Bajo</a:t>
                      </a:r>
                      <a:endParaRPr lang="es-MX" sz="1400" dirty="0">
                        <a:latin typeface="Georgia" panose="02040502050405020303" pitchFamily="18" charset="0"/>
                      </a:endParaRPr>
                    </a:p>
                  </a:txBody>
                  <a:tcPr/>
                </a:tc>
                <a:extLst>
                  <a:ext uri="{0D108BD9-81ED-4DB2-BD59-A6C34878D82A}">
                    <a16:rowId xmlns:a16="http://schemas.microsoft.com/office/drawing/2014/main" val="10004"/>
                  </a:ext>
                </a:extLst>
              </a:tr>
              <a:tr h="420047">
                <a:tc>
                  <a:txBody>
                    <a:bodyPr/>
                    <a:lstStyle/>
                    <a:p>
                      <a:pPr algn="ctr"/>
                      <a:r>
                        <a:rPr lang="es-MX" sz="1400" dirty="0" smtClean="0">
                          <a:latin typeface="Georgia" panose="02040502050405020303" pitchFamily="18" charset="0"/>
                        </a:rPr>
                        <a:t>Prestación de servicios profesionales</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Bajo</a:t>
                      </a:r>
                      <a:endParaRPr lang="es-MX" sz="1400" dirty="0">
                        <a:latin typeface="Georgia" panose="02040502050405020303" pitchFamily="18" charset="0"/>
                      </a:endParaRPr>
                    </a:p>
                  </a:txBody>
                  <a:tcPr/>
                </a:tc>
                <a:tc>
                  <a:txBody>
                    <a:bodyPr/>
                    <a:lstStyle/>
                    <a:p>
                      <a:pPr algn="ctr"/>
                      <a:r>
                        <a:rPr lang="es-MX" sz="1400" dirty="0" smtClean="0">
                          <a:latin typeface="Georgia" panose="02040502050405020303" pitchFamily="18" charset="0"/>
                        </a:rPr>
                        <a:t>Medio</a:t>
                      </a:r>
                      <a:endParaRPr lang="es-MX" sz="1400" dirty="0">
                        <a:latin typeface="Georgia" panose="02040502050405020303"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34227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20" name="Picture 4" descr="Resultado de imagen para colegio de notarios de jalisco logo 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5328" y="1052736"/>
            <a:ext cx="8929431" cy="1859848"/>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 y="3861049"/>
            <a:ext cx="1979711" cy="1224136"/>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bg1"/>
                </a:solidFill>
                <a:latin typeface="Georgia" pitchFamily="18" charset="0"/>
              </a:rPr>
              <a:t>Capítulo III</a:t>
            </a:r>
          </a:p>
        </p:txBody>
      </p:sp>
      <p:sp>
        <p:nvSpPr>
          <p:cNvPr id="23" name="22 Rectángulo"/>
          <p:cNvSpPr/>
          <p:nvPr/>
        </p:nvSpPr>
        <p:spPr>
          <a:xfrm>
            <a:off x="1979712" y="3861048"/>
            <a:ext cx="7164288" cy="122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tx1"/>
                </a:solidFill>
                <a:latin typeface="Georgia" pitchFamily="18" charset="0"/>
              </a:rPr>
              <a:t>Informe de evaluación mutua del GAFI 2018</a:t>
            </a:r>
            <a:endParaRPr lang="es-MX" sz="2000" b="1" i="1" dirty="0">
              <a:solidFill>
                <a:schemeClr val="tx1"/>
              </a:solidFill>
              <a:latin typeface="Georgia" pitchFamily="18" charset="0"/>
            </a:endParaRPr>
          </a:p>
        </p:txBody>
      </p:sp>
    </p:spTree>
    <p:extLst>
      <p:ext uri="{BB962C8B-B14F-4D97-AF65-F5344CB8AC3E}">
        <p14:creationId xmlns:p14="http://schemas.microsoft.com/office/powerpoint/2010/main" val="3584281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iterate type="wd">
                                    <p:tmPct val="2438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Informe de evaluación mutua del GAFI</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18</a:t>
            </a:fld>
            <a:endParaRPr lang="es-MX" sz="1400" b="1" dirty="0">
              <a:solidFill>
                <a:schemeClr val="bg1"/>
              </a:solidFill>
              <a:latin typeface="Georgia" panose="02040502050405020303" pitchFamily="18" charset="0"/>
            </a:endParaRPr>
          </a:p>
        </p:txBody>
      </p:sp>
      <p:sp>
        <p:nvSpPr>
          <p:cNvPr id="7" name="6 Rectángulo"/>
          <p:cNvSpPr/>
          <p:nvPr/>
        </p:nvSpPr>
        <p:spPr>
          <a:xfrm>
            <a:off x="467544" y="836712"/>
            <a:ext cx="5040560" cy="4880850"/>
          </a:xfrm>
          <a:prstGeom prst="rect">
            <a:avLst/>
          </a:prstGeom>
        </p:spPr>
        <p:txBody>
          <a:bodyPr wrap="square" lIns="123151" tIns="61576" rIns="123151" bIns="61576">
            <a:spAutoFit/>
          </a:bodyPr>
          <a:lstStyle/>
          <a:p>
            <a:pPr algn="just">
              <a:lnSpc>
                <a:spcPct val="150000"/>
              </a:lnSpc>
            </a:pPr>
            <a:r>
              <a:rPr lang="es-MX" sz="1600" dirty="0" smtClean="0">
                <a:latin typeface="Georgia" panose="02040502050405020303" pitchFamily="18" charset="0"/>
              </a:rPr>
              <a:t>El 03 de enero de 2018, el GAFI publicó el informe de evaluación mutua de México, en el cual, menciona que nuestro país </a:t>
            </a:r>
            <a:r>
              <a:rPr lang="es-MX" sz="1600" dirty="0">
                <a:latin typeface="Georgia" panose="02040502050405020303" pitchFamily="18" charset="0"/>
              </a:rPr>
              <a:t>tiene un régimen antilavado de activos y contra el financiamiento al terrorismo maduro, con un marco legal e institucional consecuentemente bien </a:t>
            </a:r>
            <a:r>
              <a:rPr lang="es-MX" sz="1600" dirty="0" smtClean="0">
                <a:latin typeface="Georgia" panose="02040502050405020303" pitchFamily="18" charset="0"/>
              </a:rPr>
              <a:t>desarrollado.</a:t>
            </a:r>
          </a:p>
          <a:p>
            <a:pPr algn="just">
              <a:lnSpc>
                <a:spcPct val="150000"/>
              </a:lnSpc>
            </a:pPr>
            <a:endParaRPr lang="es-MX" sz="1600" dirty="0">
              <a:latin typeface="Georgia" panose="02040502050405020303" pitchFamily="18" charset="0"/>
            </a:endParaRPr>
          </a:p>
          <a:p>
            <a:pPr algn="just">
              <a:lnSpc>
                <a:spcPct val="150000"/>
              </a:lnSpc>
            </a:pPr>
            <a:r>
              <a:rPr lang="es-MX" sz="1600" dirty="0" smtClean="0">
                <a:latin typeface="Georgia" panose="02040502050405020303" pitchFamily="18" charset="0"/>
              </a:rPr>
              <a:t>No obstante, </a:t>
            </a:r>
            <a:r>
              <a:rPr lang="es-MX" sz="1600" dirty="0">
                <a:latin typeface="Georgia" panose="02040502050405020303" pitchFamily="18" charset="0"/>
              </a:rPr>
              <a:t>las observaciones más rigurosas del organismo intergubernamental </a:t>
            </a:r>
            <a:r>
              <a:rPr lang="es-MX" sz="1600" dirty="0" smtClean="0">
                <a:latin typeface="Georgia" panose="02040502050405020303" pitchFamily="18" charset="0"/>
              </a:rPr>
              <a:t>se centraron en las APNFD. Incluso, calificó como no cumplida la recomendación 23 “APNFD: Otras medidas” y como parcialmente cumplida la recomendación 22 “APNFD: Debida diligencia del cliente”.</a:t>
            </a:r>
            <a:endParaRPr lang="es-MX" sz="1600" dirty="0">
              <a:latin typeface="Georgia" panose="02040502050405020303" pitchFamily="18" charset="0"/>
            </a:endParaRPr>
          </a:p>
        </p:txBody>
      </p:sp>
      <p:pic>
        <p:nvPicPr>
          <p:cNvPr id="8" name="Picture 2" descr="Resultado de imagen para informe de evaluacion mutua 2018 mexico"/>
          <p:cNvPicPr>
            <a:picLocks noChangeAspect="1" noChangeArrowheads="1"/>
          </p:cNvPicPr>
          <p:nvPr/>
        </p:nvPicPr>
        <p:blipFill rotWithShape="1">
          <a:blip r:embed="rId3">
            <a:extLst>
              <a:ext uri="{28A0092B-C50C-407E-A947-70E740481C1C}">
                <a14:useLocalDpi xmlns:a14="http://schemas.microsoft.com/office/drawing/2010/main" val="0"/>
              </a:ext>
            </a:extLst>
          </a:blip>
          <a:srcRect l="9267" r="11734"/>
          <a:stretch/>
        </p:blipFill>
        <p:spPr bwMode="auto">
          <a:xfrm>
            <a:off x="5868144" y="1268760"/>
            <a:ext cx="2858187" cy="3893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86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20" name="Picture 4" descr="Resultado de imagen para colegio de notarios de jalisco logo 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5328" y="1052736"/>
            <a:ext cx="8929431" cy="1859848"/>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 y="3861049"/>
            <a:ext cx="1979711" cy="1224136"/>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bg1"/>
                </a:solidFill>
                <a:latin typeface="Georgia" pitchFamily="18" charset="0"/>
              </a:rPr>
              <a:t>Capítulo I</a:t>
            </a:r>
          </a:p>
        </p:txBody>
      </p:sp>
      <p:sp>
        <p:nvSpPr>
          <p:cNvPr id="23" name="22 Rectángulo"/>
          <p:cNvSpPr/>
          <p:nvPr/>
        </p:nvSpPr>
        <p:spPr>
          <a:xfrm>
            <a:off x="1979712" y="3861048"/>
            <a:ext cx="7164288" cy="122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tx1"/>
                </a:solidFill>
                <a:latin typeface="Georgia" pitchFamily="18" charset="0"/>
              </a:rPr>
              <a:t>Actividades </a:t>
            </a:r>
            <a:r>
              <a:rPr lang="es-MX" sz="2000" b="1" i="1" dirty="0">
                <a:solidFill>
                  <a:schemeClr val="tx1"/>
                </a:solidFill>
                <a:latin typeface="Georgia" pitchFamily="18" charset="0"/>
              </a:rPr>
              <a:t>vulnerables – Servicios de fe pública</a:t>
            </a:r>
          </a:p>
        </p:txBody>
      </p:sp>
    </p:spTree>
    <p:extLst>
      <p:ext uri="{BB962C8B-B14F-4D97-AF65-F5344CB8AC3E}">
        <p14:creationId xmlns:p14="http://schemas.microsoft.com/office/powerpoint/2010/main" val="2487197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iterate type="wd">
                                    <p:tmPct val="2438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Aspectos relevantes del informe</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19</a:t>
            </a:fld>
            <a:endParaRPr lang="es-MX" sz="1400" b="1" dirty="0">
              <a:solidFill>
                <a:schemeClr val="bg1"/>
              </a:solidFill>
              <a:latin typeface="Georgia" panose="02040502050405020303" pitchFamily="18" charset="0"/>
            </a:endParaRPr>
          </a:p>
        </p:txBody>
      </p:sp>
      <p:sp>
        <p:nvSpPr>
          <p:cNvPr id="6" name="5 Rectángulo"/>
          <p:cNvSpPr/>
          <p:nvPr/>
        </p:nvSpPr>
        <p:spPr>
          <a:xfrm>
            <a:off x="467544" y="836712"/>
            <a:ext cx="5040560" cy="4932594"/>
          </a:xfrm>
          <a:prstGeom prst="rect">
            <a:avLst/>
          </a:prstGeom>
        </p:spPr>
        <p:txBody>
          <a:bodyPr wrap="square" lIns="123151" tIns="61576" rIns="123151" bIns="61576">
            <a:spAutoFit/>
          </a:bodyPr>
          <a:lstStyle/>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Existe </a:t>
            </a:r>
            <a:r>
              <a:rPr lang="es-MX" sz="1400" dirty="0">
                <a:latin typeface="Georgia" panose="02040502050405020303" pitchFamily="18" charset="0"/>
              </a:rPr>
              <a:t>una supervisión débil de las APNFD, ya que se ha inspeccionado menos del 0.2% de las actividades vulnerables.</a:t>
            </a:r>
          </a:p>
          <a:p>
            <a:pPr marL="285750" indent="-285750" algn="just">
              <a:lnSpc>
                <a:spcPct val="150000"/>
              </a:lnSpc>
              <a:buFont typeface="Wingdings" panose="05000000000000000000" pitchFamily="2" charset="2"/>
              <a:buChar char="Ø"/>
            </a:pPr>
            <a:endParaRPr lang="es-MX" sz="1400" dirty="0" smtClean="0">
              <a:latin typeface="Georgia" panose="02040502050405020303" pitchFamily="18" charset="0"/>
            </a:endParaRPr>
          </a:p>
          <a:p>
            <a:pPr marL="285750" lvl="0" indent="-285750" algn="just">
              <a:lnSpc>
                <a:spcPct val="150000"/>
              </a:lnSpc>
              <a:buFont typeface="Wingdings" panose="05000000000000000000" pitchFamily="2" charset="2"/>
              <a:buChar char="Ø"/>
            </a:pPr>
            <a:r>
              <a:rPr lang="es-MX" sz="1400" dirty="0">
                <a:latin typeface="Georgia" panose="02040502050405020303" pitchFamily="18" charset="0"/>
              </a:rPr>
              <a:t>No se imponen sanciones de manera efectiva, disuasiva y </a:t>
            </a:r>
            <a:r>
              <a:rPr lang="es-MX" sz="1400" dirty="0" smtClean="0">
                <a:latin typeface="Georgia" panose="02040502050405020303" pitchFamily="18" charset="0"/>
              </a:rPr>
              <a:t>proporcionada, ya que el nivel de multas aplicado es bajo.</a:t>
            </a:r>
          </a:p>
          <a:p>
            <a:pPr marL="285750" lvl="0" indent="-285750" algn="just">
              <a:lnSpc>
                <a:spcPct val="150000"/>
              </a:lnSpc>
              <a:buFont typeface="Wingdings" panose="05000000000000000000" pitchFamily="2" charset="2"/>
              <a:buChar char="Ø"/>
            </a:pPr>
            <a:endParaRPr lang="es-MX" sz="14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El SAT nunca </a:t>
            </a:r>
            <a:r>
              <a:rPr lang="es-MX" sz="1400" dirty="0">
                <a:latin typeface="Georgia" panose="02040502050405020303" pitchFamily="18" charset="0"/>
              </a:rPr>
              <a:t>utilizo la facultad de revocar una autorización para realizar ciertos tipos de negocios (por ejemplo: notarios y casinos</a:t>
            </a:r>
            <a:r>
              <a:rPr lang="es-MX" sz="1400" dirty="0" smtClean="0">
                <a:latin typeface="Georgia" panose="02040502050405020303" pitchFamily="18" charset="0"/>
              </a:rPr>
              <a:t>).</a:t>
            </a:r>
          </a:p>
          <a:p>
            <a:pPr marL="285750" indent="-285750" algn="just">
              <a:lnSpc>
                <a:spcPct val="150000"/>
              </a:lnSpc>
              <a:buFont typeface="Wingdings" panose="05000000000000000000" pitchFamily="2" charset="2"/>
              <a:buChar char="Ø"/>
            </a:pPr>
            <a:endParaRPr lang="es-MX" sz="1400" dirty="0" smtClean="0">
              <a:latin typeface="Georgia" panose="02040502050405020303" pitchFamily="18" charset="0"/>
            </a:endParaRPr>
          </a:p>
          <a:p>
            <a:pPr marL="285750" lvl="0" indent="-285750" algn="just">
              <a:lnSpc>
                <a:spcPct val="150000"/>
              </a:lnSpc>
              <a:buFont typeface="Wingdings" panose="05000000000000000000" pitchFamily="2" charset="2"/>
              <a:buChar char="Ø"/>
            </a:pPr>
            <a:r>
              <a:rPr lang="es-MX" sz="1400" dirty="0" smtClean="0">
                <a:latin typeface="Georgia" panose="02040502050405020303" pitchFamily="18" charset="0"/>
              </a:rPr>
              <a:t>El SAT afirmó que, debido a la ausencia de un procedimiento para evaluar el nivel adecuado de multas conforme a la Ley, hasta ahora, la práctica ha sido imponer la multa mínima.</a:t>
            </a:r>
            <a:endParaRPr lang="es-MX" sz="1400" dirty="0">
              <a:latin typeface="Georgia" panose="02040502050405020303" pitchFamily="18" charset="0"/>
            </a:endParaRPr>
          </a:p>
        </p:txBody>
      </p:sp>
      <p:grpSp>
        <p:nvGrpSpPr>
          <p:cNvPr id="9" name="8 Grupo"/>
          <p:cNvGrpSpPr/>
          <p:nvPr/>
        </p:nvGrpSpPr>
        <p:grpSpPr>
          <a:xfrm>
            <a:off x="5796136" y="2084939"/>
            <a:ext cx="2812393" cy="2856229"/>
            <a:chOff x="323528" y="1700808"/>
            <a:chExt cx="3672408" cy="3720325"/>
          </a:xfrm>
        </p:grpSpPr>
        <p:pic>
          <p:nvPicPr>
            <p:cNvPr id="12" name="Picture 2" descr="Resultado de imagen para supervis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253493"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Resultado de imagen para sanci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9905" y="4078107"/>
              <a:ext cx="1736031" cy="1343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4771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20</a:t>
            </a:fld>
            <a:endParaRPr lang="es-MX" sz="1400" b="1" dirty="0">
              <a:solidFill>
                <a:schemeClr val="bg1"/>
              </a:solidFill>
              <a:latin typeface="Georgia" panose="02040502050405020303" pitchFamily="18" charset="0"/>
            </a:endParaRPr>
          </a:p>
        </p:txBody>
      </p:sp>
      <p:sp>
        <p:nvSpPr>
          <p:cNvPr id="6" name="5 Rectángulo"/>
          <p:cNvSpPr/>
          <p:nvPr/>
        </p:nvSpPr>
        <p:spPr>
          <a:xfrm>
            <a:off x="3930834" y="979811"/>
            <a:ext cx="4824536" cy="4609429"/>
          </a:xfrm>
          <a:prstGeom prst="rect">
            <a:avLst/>
          </a:prstGeom>
        </p:spPr>
        <p:txBody>
          <a:bodyPr wrap="square" lIns="123151" tIns="61576" rIns="123151" bIns="61576">
            <a:spAutoFit/>
          </a:bodyPr>
          <a:lstStyle/>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De mayo 2014 a marzo de 2017, los notarios han recibido la mayor cantidad de inspecciones, dando un total de 33. Lo cual no coincide con su grado de riesgo bajo, ya que  los comerciantes de metales y piedras preciosos, clasificados por el SAT con un grado de riesgo alto, solo recibieron 03 inspecciones.</a:t>
            </a:r>
          </a:p>
          <a:p>
            <a:pPr marL="285750" indent="-285750" algn="just">
              <a:lnSpc>
                <a:spcPct val="150000"/>
              </a:lnSpc>
              <a:buFont typeface="Wingdings" panose="05000000000000000000" pitchFamily="2" charset="2"/>
              <a:buChar char="Ø"/>
            </a:pPr>
            <a:endParaRPr lang="es-MX" sz="14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Del 2014 al 2016, a los notarios les impusieron multas por un total de USD858,295.00</a:t>
            </a:r>
          </a:p>
          <a:p>
            <a:pPr marL="285750" indent="-285750" algn="just">
              <a:lnSpc>
                <a:spcPct val="150000"/>
              </a:lnSpc>
              <a:buFont typeface="Wingdings" panose="05000000000000000000" pitchFamily="2" charset="2"/>
              <a:buChar char="Ø"/>
            </a:pPr>
            <a:endParaRPr lang="es-MX" sz="14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En algunos casos, los notarios pueden estar actuando en connivencia con los testaferros al registrar docenas de sociedades a nombre de la misma persona sin reportar una sospecha.</a:t>
            </a:r>
            <a:endParaRPr lang="es-MX" sz="1400" dirty="0">
              <a:latin typeface="Georgia" panose="02040502050405020303" pitchFamily="18" charset="0"/>
            </a:endParaRPr>
          </a:p>
        </p:txBody>
      </p:sp>
      <p:pic>
        <p:nvPicPr>
          <p:cNvPr id="2050" name="Picture 2" descr="http://notariosjalisco.com.mx/images/textointerior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9049" t="1418" r="15959" b="79165"/>
          <a:stretch/>
        </p:blipFill>
        <p:spPr bwMode="auto">
          <a:xfrm>
            <a:off x="569238" y="1517293"/>
            <a:ext cx="2946833" cy="270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Aspectos relevantes del informe</a:t>
            </a:r>
            <a:endParaRPr lang="es-MX" sz="1600" b="1" i="1" dirty="0">
              <a:solidFill>
                <a:srgbClr val="104F94"/>
              </a:solidFill>
              <a:latin typeface="Georgia" panose="02040502050405020303" pitchFamily="18" charset="0"/>
            </a:endParaRPr>
          </a:p>
        </p:txBody>
      </p:sp>
    </p:spTree>
    <p:extLst>
      <p:ext uri="{BB962C8B-B14F-4D97-AF65-F5344CB8AC3E}">
        <p14:creationId xmlns:p14="http://schemas.microsoft.com/office/powerpoint/2010/main" val="3056392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21</a:t>
            </a:fld>
            <a:endParaRPr lang="es-MX" sz="1400" b="1" dirty="0">
              <a:solidFill>
                <a:schemeClr val="bg1"/>
              </a:solidFill>
              <a:latin typeface="Georgia" panose="02040502050405020303" pitchFamily="18" charset="0"/>
            </a:endParaRPr>
          </a:p>
        </p:txBody>
      </p:sp>
      <p:sp>
        <p:nvSpPr>
          <p:cNvPr id="6" name="5 Rectángulo"/>
          <p:cNvSpPr/>
          <p:nvPr/>
        </p:nvSpPr>
        <p:spPr>
          <a:xfrm>
            <a:off x="467544" y="836712"/>
            <a:ext cx="5040560" cy="5384128"/>
          </a:xfrm>
          <a:prstGeom prst="rect">
            <a:avLst/>
          </a:prstGeom>
        </p:spPr>
        <p:txBody>
          <a:bodyPr wrap="square" lIns="123151" tIns="61576" rIns="123151" bIns="61576">
            <a:spAutoFit/>
          </a:bodyPr>
          <a:lstStyle/>
          <a:p>
            <a:pPr marL="285750" indent="-285750" algn="just">
              <a:lnSpc>
                <a:spcPct val="150000"/>
              </a:lnSpc>
              <a:buFont typeface="Wingdings" panose="05000000000000000000" pitchFamily="2" charset="2"/>
              <a:buChar char="Ø"/>
            </a:pPr>
            <a:r>
              <a:rPr lang="es-MX" sz="1300" dirty="0">
                <a:latin typeface="Georgia" panose="02040502050405020303" pitchFamily="18" charset="0"/>
              </a:rPr>
              <a:t>El nivel de cumplimiento con las obligaciones del beneficiario final entre los notarios continúa siendo débil.</a:t>
            </a:r>
          </a:p>
          <a:p>
            <a:pPr marL="285750" indent="-285750" algn="just">
              <a:lnSpc>
                <a:spcPct val="150000"/>
              </a:lnSpc>
              <a:buFont typeface="Wingdings" panose="05000000000000000000" pitchFamily="2" charset="2"/>
              <a:buChar char="Ø"/>
            </a:pPr>
            <a:endParaRPr lang="es-MX" sz="1300" dirty="0" smtClean="0">
              <a:latin typeface="Georgia" panose="02040502050405020303" pitchFamily="18" charset="0"/>
            </a:endParaRPr>
          </a:p>
          <a:p>
            <a:pPr marL="285750" indent="-285750" algn="just">
              <a:lnSpc>
                <a:spcPct val="150000"/>
              </a:lnSpc>
              <a:buFont typeface="Wingdings" panose="05000000000000000000" pitchFamily="2" charset="2"/>
              <a:buChar char="Ø"/>
            </a:pPr>
            <a:r>
              <a:rPr lang="es-MX" sz="1300" dirty="0" smtClean="0">
                <a:latin typeface="Georgia" panose="02040502050405020303" pitchFamily="18" charset="0"/>
              </a:rPr>
              <a:t>La clasificación de bajo riesgo de los notarios es difícil de entender dado el papel fundamental de la profesión en la creación de sociedades y la transferencia de derechos de propiedad, ambos considerados como mecanismos para lavar los productos del delito en México.</a:t>
            </a:r>
          </a:p>
          <a:p>
            <a:pPr marL="285750" indent="-285750" algn="just">
              <a:lnSpc>
                <a:spcPct val="150000"/>
              </a:lnSpc>
              <a:buFont typeface="Wingdings" panose="05000000000000000000" pitchFamily="2" charset="2"/>
              <a:buChar char="Ø"/>
            </a:pPr>
            <a:endParaRPr lang="es-MX" sz="13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300" dirty="0" smtClean="0">
                <a:latin typeface="Georgia" panose="02040502050405020303" pitchFamily="18" charset="0"/>
              </a:rPr>
              <a:t>La participación en la Evaluación Nacional de Riesgos fue limitada.</a:t>
            </a:r>
          </a:p>
          <a:p>
            <a:pPr marL="285750" indent="-285750" algn="just">
              <a:lnSpc>
                <a:spcPct val="150000"/>
              </a:lnSpc>
              <a:buFont typeface="Wingdings" panose="05000000000000000000" pitchFamily="2" charset="2"/>
              <a:buChar char="Ø"/>
            </a:pPr>
            <a:endParaRPr lang="es-MX" sz="13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300" dirty="0" smtClean="0">
                <a:latin typeface="Georgia" panose="02040502050405020303" pitchFamily="18" charset="0"/>
              </a:rPr>
              <a:t>No se contempla la obligación de realizar una debida diligencia reforzada en situaciones de mayor riesgo.</a:t>
            </a:r>
          </a:p>
          <a:p>
            <a:pPr marL="285750" indent="-285750" algn="just">
              <a:lnSpc>
                <a:spcPct val="150000"/>
              </a:lnSpc>
              <a:buFont typeface="Wingdings" panose="05000000000000000000" pitchFamily="2" charset="2"/>
              <a:buChar char="Ø"/>
            </a:pPr>
            <a:endParaRPr lang="es-MX" sz="1300" dirty="0">
              <a:latin typeface="Georgia" panose="02040502050405020303" pitchFamily="18" charset="0"/>
            </a:endParaRPr>
          </a:p>
          <a:p>
            <a:pPr marL="285750" lvl="0" indent="-285750" algn="just">
              <a:lnSpc>
                <a:spcPct val="150000"/>
              </a:lnSpc>
              <a:buFont typeface="Wingdings" panose="05000000000000000000" pitchFamily="2" charset="2"/>
              <a:buChar char="Ø"/>
            </a:pPr>
            <a:r>
              <a:rPr lang="es-MX" sz="1300" dirty="0">
                <a:latin typeface="Georgia" panose="02040502050405020303" pitchFamily="18" charset="0"/>
              </a:rPr>
              <a:t>Existe un bajo nivel de avisos, mismos que son pobres tanto cuantitativa como cualitativamente</a:t>
            </a:r>
            <a:r>
              <a:rPr lang="es-MX" sz="1300" dirty="0" smtClean="0">
                <a:latin typeface="Georgia" panose="02040502050405020303" pitchFamily="18" charset="0"/>
              </a:rPr>
              <a:t>.</a:t>
            </a:r>
          </a:p>
        </p:txBody>
      </p:sp>
      <p:grpSp>
        <p:nvGrpSpPr>
          <p:cNvPr id="14" name="13 Grupo"/>
          <p:cNvGrpSpPr/>
          <p:nvPr/>
        </p:nvGrpSpPr>
        <p:grpSpPr>
          <a:xfrm>
            <a:off x="5724128" y="1386027"/>
            <a:ext cx="3066093" cy="3843173"/>
            <a:chOff x="362957" y="1176919"/>
            <a:chExt cx="3416955" cy="4196297"/>
          </a:xfrm>
        </p:grpSpPr>
        <p:pic>
          <p:nvPicPr>
            <p:cNvPr id="15"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4302" r="13720" b="6813"/>
            <a:stretch/>
          </p:blipFill>
          <p:spPr bwMode="auto">
            <a:xfrm>
              <a:off x="362957" y="1176919"/>
              <a:ext cx="3416955" cy="4196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n para identificación icono"/>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81991" y="3642013"/>
              <a:ext cx="1443171" cy="1443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sultado de imagen para dinero bajo la lu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933056"/>
              <a:ext cx="1771452" cy="1129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9"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Aspectos relevantes del informe</a:t>
            </a:r>
            <a:endParaRPr lang="es-MX" sz="1600" b="1" i="1" dirty="0">
              <a:solidFill>
                <a:srgbClr val="104F94"/>
              </a:solidFill>
              <a:latin typeface="Georgia" panose="02040502050405020303" pitchFamily="18" charset="0"/>
            </a:endParaRPr>
          </a:p>
        </p:txBody>
      </p:sp>
    </p:spTree>
    <p:extLst>
      <p:ext uri="{BB962C8B-B14F-4D97-AF65-F5344CB8AC3E}">
        <p14:creationId xmlns:p14="http://schemas.microsoft.com/office/powerpoint/2010/main" val="1445232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22</a:t>
            </a:fld>
            <a:endParaRPr lang="es-MX" sz="1400" b="1" dirty="0">
              <a:solidFill>
                <a:schemeClr val="bg1"/>
              </a:solidFill>
              <a:latin typeface="Georgia" panose="02040502050405020303" pitchFamily="18" charset="0"/>
            </a:endParaRPr>
          </a:p>
        </p:txBody>
      </p:sp>
      <p:sp>
        <p:nvSpPr>
          <p:cNvPr id="6" name="5 Rectángulo"/>
          <p:cNvSpPr/>
          <p:nvPr/>
        </p:nvSpPr>
        <p:spPr>
          <a:xfrm>
            <a:off x="3741692" y="905436"/>
            <a:ext cx="5040560" cy="4971836"/>
          </a:xfrm>
          <a:prstGeom prst="rect">
            <a:avLst/>
          </a:prstGeom>
        </p:spPr>
        <p:txBody>
          <a:bodyPr wrap="square" lIns="123151" tIns="61576" rIns="123151" bIns="61576">
            <a:spAutoFit/>
          </a:bodyPr>
          <a:lstStyle/>
          <a:p>
            <a:pPr marL="285750" lvl="0" indent="-285750" algn="just">
              <a:lnSpc>
                <a:spcPct val="150000"/>
              </a:lnSpc>
              <a:buFont typeface="Wingdings" panose="05000000000000000000" pitchFamily="2" charset="2"/>
              <a:buChar char="Ø"/>
            </a:pPr>
            <a:r>
              <a:rPr lang="es-MX" sz="1400" dirty="0" smtClean="0">
                <a:latin typeface="Georgia" panose="02040502050405020303" pitchFamily="18" charset="0"/>
              </a:rPr>
              <a:t>Se debe mejorar la comprensión (particularmente en los notarios, abogados y contadores) del riesgo de LD generado por la corrupción y el uso indebido de sociedades.</a:t>
            </a:r>
          </a:p>
          <a:p>
            <a:pPr marL="285750" lvl="0" indent="-285750" algn="just">
              <a:lnSpc>
                <a:spcPct val="150000"/>
              </a:lnSpc>
              <a:buFont typeface="Wingdings" panose="05000000000000000000" pitchFamily="2" charset="2"/>
              <a:buChar char="Ø"/>
            </a:pPr>
            <a:endParaRPr lang="es-MX" sz="14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400" dirty="0" smtClean="0">
                <a:latin typeface="Georgia" panose="02040502050405020303" pitchFamily="18" charset="0"/>
              </a:rPr>
              <a:t>No existe obligación de identificar </a:t>
            </a:r>
            <a:r>
              <a:rPr lang="es-MX" sz="1400" dirty="0">
                <a:latin typeface="Georgia" panose="02040502050405020303" pitchFamily="18" charset="0"/>
              </a:rPr>
              <a:t>y </a:t>
            </a:r>
            <a:r>
              <a:rPr lang="es-MX" sz="1400" dirty="0" smtClean="0">
                <a:latin typeface="Georgia" panose="02040502050405020303" pitchFamily="18" charset="0"/>
              </a:rPr>
              <a:t>gestionar el </a:t>
            </a:r>
            <a:r>
              <a:rPr lang="es-MX" sz="1400" dirty="0">
                <a:latin typeface="Georgia" panose="02040502050405020303" pitchFamily="18" charset="0"/>
              </a:rPr>
              <a:t>riesgo de las personas políticamente </a:t>
            </a:r>
            <a:r>
              <a:rPr lang="es-MX" sz="1400" dirty="0" smtClean="0">
                <a:latin typeface="Georgia" panose="02040502050405020303" pitchFamily="18" charset="0"/>
              </a:rPr>
              <a:t>expuestas.</a:t>
            </a:r>
          </a:p>
          <a:p>
            <a:pPr marL="285750" indent="-285750" algn="just">
              <a:lnSpc>
                <a:spcPct val="150000"/>
              </a:lnSpc>
              <a:buFont typeface="Wingdings" panose="05000000000000000000" pitchFamily="2" charset="2"/>
              <a:buChar char="Ø"/>
            </a:pPr>
            <a:endParaRPr lang="es-MX" sz="1400" dirty="0" smtClean="0">
              <a:latin typeface="Georgia" panose="02040502050405020303" pitchFamily="18" charset="0"/>
            </a:endParaRPr>
          </a:p>
          <a:p>
            <a:pPr marL="285750" lvl="0" indent="-285750" algn="just">
              <a:lnSpc>
                <a:spcPct val="150000"/>
              </a:lnSpc>
              <a:buFont typeface="Wingdings" panose="05000000000000000000" pitchFamily="2" charset="2"/>
              <a:buChar char="Ø"/>
            </a:pPr>
            <a:r>
              <a:rPr lang="es-MX" sz="1400" dirty="0" smtClean="0">
                <a:latin typeface="Georgia" panose="02040502050405020303" pitchFamily="18" charset="0"/>
              </a:rPr>
              <a:t>México debe revisar el análisis de vulnerabilidades de algunos sectores como los notarios.</a:t>
            </a:r>
          </a:p>
          <a:p>
            <a:pPr marL="285750" lvl="0" indent="-285750" algn="just">
              <a:lnSpc>
                <a:spcPct val="150000"/>
              </a:lnSpc>
              <a:buFont typeface="Wingdings" panose="05000000000000000000" pitchFamily="2" charset="2"/>
              <a:buChar char="Ø"/>
            </a:pPr>
            <a:endParaRPr lang="es-MX" sz="1400" dirty="0">
              <a:latin typeface="Georgia" panose="02040502050405020303" pitchFamily="18" charset="0"/>
            </a:endParaRPr>
          </a:p>
          <a:p>
            <a:pPr marL="285750" indent="-285750" algn="just">
              <a:lnSpc>
                <a:spcPct val="150000"/>
              </a:lnSpc>
              <a:buFont typeface="Wingdings" panose="05000000000000000000" pitchFamily="2" charset="2"/>
              <a:buChar char="Ø"/>
            </a:pPr>
            <a:r>
              <a:rPr lang="es-MX" sz="1400" dirty="0">
                <a:latin typeface="Georgia" panose="02040502050405020303" pitchFamily="18" charset="0"/>
              </a:rPr>
              <a:t>La mayoría de los avisos presentados por los notarios están relacionados con operaciones inmobiliarias, siendo muy pocos los relacionados con el establecimiento de sociedades</a:t>
            </a:r>
            <a:r>
              <a:rPr lang="es-MX" sz="1400" dirty="0" smtClean="0">
                <a:latin typeface="Georgia" panose="02040502050405020303" pitchFamily="18" charset="0"/>
              </a:rPr>
              <a:t>.</a:t>
            </a:r>
            <a:endParaRPr lang="es-MX" sz="1400" dirty="0">
              <a:latin typeface="Georgia" panose="02040502050405020303" pitchFamily="18" charset="0"/>
            </a:endParaRPr>
          </a:p>
        </p:txBody>
      </p:sp>
      <p:pic>
        <p:nvPicPr>
          <p:cNvPr id="1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5061" t="3499" r="28660"/>
          <a:stretch/>
        </p:blipFill>
        <p:spPr bwMode="auto">
          <a:xfrm>
            <a:off x="251520" y="1340768"/>
            <a:ext cx="3384375" cy="396593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Aspectos relevantes del informe</a:t>
            </a:r>
            <a:endParaRPr lang="es-MX" sz="1600" b="1" i="1" dirty="0">
              <a:solidFill>
                <a:srgbClr val="104F94"/>
              </a:solidFill>
              <a:latin typeface="Georgia" panose="02040502050405020303" pitchFamily="18" charset="0"/>
            </a:endParaRPr>
          </a:p>
        </p:txBody>
      </p:sp>
    </p:spTree>
    <p:extLst>
      <p:ext uri="{BB962C8B-B14F-4D97-AF65-F5344CB8AC3E}">
        <p14:creationId xmlns:p14="http://schemas.microsoft.com/office/powerpoint/2010/main" val="34893026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20" name="Picture 4" descr="Resultado de imagen para colegio de notarios de jalisco logo 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5328" y="1052736"/>
            <a:ext cx="8929431" cy="1859848"/>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 y="3861049"/>
            <a:ext cx="1979711" cy="1224136"/>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bg1"/>
                </a:solidFill>
                <a:latin typeface="Georgia" pitchFamily="18" charset="0"/>
              </a:rPr>
              <a:t>Capítulo IV</a:t>
            </a:r>
          </a:p>
        </p:txBody>
      </p:sp>
      <p:sp>
        <p:nvSpPr>
          <p:cNvPr id="23" name="22 Rectángulo"/>
          <p:cNvSpPr/>
          <p:nvPr/>
        </p:nvSpPr>
        <p:spPr>
          <a:xfrm>
            <a:off x="1979712" y="3861048"/>
            <a:ext cx="7164288" cy="122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tx1"/>
                </a:solidFill>
                <a:latin typeface="Georgia" pitchFamily="18" charset="0"/>
              </a:rPr>
              <a:t>Verificación del cumplimiento y medios de defensa</a:t>
            </a:r>
            <a:endParaRPr lang="es-MX" sz="2000" b="1" i="1" dirty="0">
              <a:solidFill>
                <a:schemeClr val="tx1"/>
              </a:solidFill>
              <a:latin typeface="Georgia" pitchFamily="18" charset="0"/>
            </a:endParaRPr>
          </a:p>
        </p:txBody>
      </p:sp>
    </p:spTree>
    <p:extLst>
      <p:ext uri="{BB962C8B-B14F-4D97-AF65-F5344CB8AC3E}">
        <p14:creationId xmlns:p14="http://schemas.microsoft.com/office/powerpoint/2010/main" val="119433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iterate type="wd">
                                    <p:tmPct val="2438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Formas de verificar el cumplimiento</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24</a:t>
            </a:fld>
            <a:endParaRPr lang="es-MX" sz="1400" b="1" dirty="0">
              <a:solidFill>
                <a:schemeClr val="bg1"/>
              </a:solidFill>
              <a:latin typeface="Georgia" panose="02040502050405020303" pitchFamily="18" charset="0"/>
            </a:endParaRPr>
          </a:p>
        </p:txBody>
      </p:sp>
      <p:sp>
        <p:nvSpPr>
          <p:cNvPr id="7" name="6 Rectángulo"/>
          <p:cNvSpPr/>
          <p:nvPr/>
        </p:nvSpPr>
        <p:spPr>
          <a:xfrm>
            <a:off x="467544" y="764704"/>
            <a:ext cx="8335246" cy="724519"/>
          </a:xfrm>
          <a:prstGeom prst="rect">
            <a:avLst/>
          </a:prstGeom>
        </p:spPr>
        <p:txBody>
          <a:bodyPr wrap="square" lIns="123151" tIns="61576" rIns="123151" bIns="61576">
            <a:spAutoFit/>
          </a:bodyPr>
          <a:lstStyle/>
          <a:p>
            <a:pPr algn="just">
              <a:lnSpc>
                <a:spcPct val="150000"/>
              </a:lnSpc>
            </a:pPr>
            <a:r>
              <a:rPr lang="es-MX" sz="1300" dirty="0" smtClean="0">
                <a:latin typeface="Georgia" panose="02040502050405020303" pitchFamily="18" charset="0"/>
              </a:rPr>
              <a:t>La SHCP puede comprobar de oficio y en cualquier tiempo el cumplimiento de las obligaciones previstas en la Ley Antilavado a través de lo siguiente:</a:t>
            </a:r>
            <a:endParaRPr lang="es-MX" sz="1300" dirty="0">
              <a:latin typeface="Georgia" panose="02040502050405020303" pitchFamily="18" charset="0"/>
            </a:endParaRPr>
          </a:p>
        </p:txBody>
      </p:sp>
      <p:sp>
        <p:nvSpPr>
          <p:cNvPr id="32" name="31 Rectángulo redondeado"/>
          <p:cNvSpPr/>
          <p:nvPr/>
        </p:nvSpPr>
        <p:spPr>
          <a:xfrm>
            <a:off x="539552" y="1673071"/>
            <a:ext cx="3888432" cy="612068"/>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Visitas de verificación</a:t>
            </a:r>
            <a:endParaRPr lang="es-MX" sz="1400" b="1" i="1" dirty="0">
              <a:latin typeface="Georgia" panose="02040502050405020303" pitchFamily="18" charset="0"/>
            </a:endParaRPr>
          </a:p>
        </p:txBody>
      </p:sp>
      <p:sp>
        <p:nvSpPr>
          <p:cNvPr id="33" name="32 Rectángulo redondeado"/>
          <p:cNvSpPr/>
          <p:nvPr/>
        </p:nvSpPr>
        <p:spPr>
          <a:xfrm>
            <a:off x="4914358" y="1673071"/>
            <a:ext cx="3888432" cy="599864"/>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Requerimiento de información</a:t>
            </a:r>
            <a:endParaRPr lang="es-MX" sz="1400" b="1" i="1" dirty="0">
              <a:latin typeface="Georgia" panose="02040502050405020303" pitchFamily="18" charset="0"/>
            </a:endParaRPr>
          </a:p>
        </p:txBody>
      </p:sp>
      <p:sp>
        <p:nvSpPr>
          <p:cNvPr id="42" name="41 Rectángulo"/>
          <p:cNvSpPr/>
          <p:nvPr/>
        </p:nvSpPr>
        <p:spPr>
          <a:xfrm>
            <a:off x="611560" y="2564904"/>
            <a:ext cx="3744416" cy="207910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►Su desarrollo se sujeta a la Ley Federal de Procedimiento Administrativo.</a:t>
            </a:r>
          </a:p>
          <a:p>
            <a:pPr algn="just">
              <a:lnSpc>
                <a:spcPct val="150000"/>
              </a:lnSpc>
            </a:pPr>
            <a:endParaRPr lang="es-MX" sz="1300" dirty="0" smtClean="0">
              <a:solidFill>
                <a:schemeClr val="tx1"/>
              </a:solidFill>
              <a:latin typeface="Georgia" panose="02040502050405020303" pitchFamily="18" charset="0"/>
              <a:ea typeface="Tahoma" pitchFamily="34" charset="0"/>
              <a:cs typeface="Tahoma" pitchFamily="34" charset="0"/>
            </a:endParaRPr>
          </a:p>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 La administración competente del SAT para practicarlas (excepto en comercio exterior) es la “Administración General de Auditoría Fiscal Federal”.</a:t>
            </a:r>
            <a:endParaRPr lang="es-MX" sz="1300" dirty="0">
              <a:solidFill>
                <a:schemeClr val="tx1"/>
              </a:solidFill>
            </a:endParaRPr>
          </a:p>
        </p:txBody>
      </p:sp>
      <p:sp>
        <p:nvSpPr>
          <p:cNvPr id="43" name="42 Rectángulo"/>
          <p:cNvSpPr/>
          <p:nvPr/>
        </p:nvSpPr>
        <p:spPr>
          <a:xfrm>
            <a:off x="4914358" y="2488959"/>
            <a:ext cx="3888432" cy="331630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►Su desarrollo se sujeta al Reglamento de la Ley Antilavado.</a:t>
            </a:r>
          </a:p>
          <a:p>
            <a:pPr algn="just">
              <a:lnSpc>
                <a:spcPct val="150000"/>
              </a:lnSpc>
            </a:pPr>
            <a:endParaRPr lang="es-MX" sz="1300" dirty="0" smtClean="0">
              <a:solidFill>
                <a:schemeClr val="tx1"/>
              </a:solidFill>
              <a:latin typeface="Georgia" panose="02040502050405020303" pitchFamily="18" charset="0"/>
              <a:ea typeface="Tahoma" pitchFamily="34" charset="0"/>
              <a:cs typeface="Tahoma" pitchFamily="34" charset="0"/>
            </a:endParaRPr>
          </a:p>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►Las administraciones competente del SAT para requerir información (excepto comercio exterior) es la “Administración General de Auditoría Fiscal Federal” y la “Administración General de Recaudación”.</a:t>
            </a:r>
          </a:p>
          <a:p>
            <a:pPr algn="just">
              <a:lnSpc>
                <a:spcPct val="150000"/>
              </a:lnSpc>
            </a:pPr>
            <a:endParaRPr lang="es-MX" sz="1300" dirty="0" smtClean="0">
              <a:solidFill>
                <a:schemeClr val="tx1"/>
              </a:solidFill>
              <a:latin typeface="Georgia" panose="02040502050405020303" pitchFamily="18" charset="0"/>
              <a:ea typeface="Tahoma" pitchFamily="34" charset="0"/>
              <a:cs typeface="Tahoma" pitchFamily="34" charset="0"/>
            </a:endParaRPr>
          </a:p>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 La Unidad de Inteligencia Financiera también está facultada para requerir información.</a:t>
            </a:r>
            <a:endParaRPr lang="es-MX" sz="1300" dirty="0">
              <a:solidFill>
                <a:schemeClr val="tx1"/>
              </a:solidFill>
            </a:endParaRPr>
          </a:p>
        </p:txBody>
      </p:sp>
      <p:cxnSp>
        <p:nvCxnSpPr>
          <p:cNvPr id="44" name="43 Conector recto"/>
          <p:cNvCxnSpPr/>
          <p:nvPr/>
        </p:nvCxnSpPr>
        <p:spPr>
          <a:xfrm>
            <a:off x="4671171" y="1597040"/>
            <a:ext cx="0" cy="4280232"/>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15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Visitas de verificación</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25</a:t>
            </a:fld>
            <a:endParaRPr lang="es-MX" sz="1400" b="1" dirty="0">
              <a:solidFill>
                <a:schemeClr val="bg1"/>
              </a:solidFill>
              <a:latin typeface="Georgia" panose="02040502050405020303" pitchFamily="18" charset="0"/>
            </a:endParaRPr>
          </a:p>
        </p:txBody>
      </p:sp>
      <p:sp>
        <p:nvSpPr>
          <p:cNvPr id="7" name="6 Rectángulo"/>
          <p:cNvSpPr/>
          <p:nvPr/>
        </p:nvSpPr>
        <p:spPr>
          <a:xfrm>
            <a:off x="2520078" y="964239"/>
            <a:ext cx="6295040" cy="1024601"/>
          </a:xfrm>
          <a:prstGeom prst="rect">
            <a:avLst/>
          </a:prstGeom>
        </p:spPr>
        <p:txBody>
          <a:bodyPr wrap="square" lIns="123151" tIns="61576" rIns="123151" bIns="61576">
            <a:spAutoFit/>
          </a:bodyPr>
          <a:lstStyle/>
          <a:p>
            <a:pPr algn="just">
              <a:lnSpc>
                <a:spcPct val="150000"/>
              </a:lnSpc>
            </a:pPr>
            <a:r>
              <a:rPr lang="es-MX" sz="1300" dirty="0" smtClean="0">
                <a:latin typeface="Georgia" panose="02040502050405020303" pitchFamily="18" charset="0"/>
              </a:rPr>
              <a:t>Se notifica el oficio que ordena la práctica de la visita de verificación, misma que tendrá que ser en días y horas hábiles. Caso contrario,  la autoridad deberá de habilitar los días y horas inhábiles.</a:t>
            </a:r>
            <a:endParaRPr lang="es-MX" sz="1300" dirty="0">
              <a:latin typeface="Georgia" panose="02040502050405020303" pitchFamily="18" charset="0"/>
            </a:endParaRPr>
          </a:p>
        </p:txBody>
      </p:sp>
      <p:cxnSp>
        <p:nvCxnSpPr>
          <p:cNvPr id="3" name="2 Conector recto"/>
          <p:cNvCxnSpPr/>
          <p:nvPr/>
        </p:nvCxnSpPr>
        <p:spPr>
          <a:xfrm>
            <a:off x="539552" y="2348880"/>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2538086" y="2524877"/>
            <a:ext cx="6295040" cy="688099"/>
          </a:xfrm>
          <a:prstGeom prst="rect">
            <a:avLst/>
          </a:prstGeom>
        </p:spPr>
        <p:txBody>
          <a:bodyPr wrap="square" lIns="123151" tIns="61576" rIns="123151" bIns="61576">
            <a:spAutoFit/>
          </a:bodyPr>
          <a:lstStyle/>
          <a:p>
            <a:pPr algn="just">
              <a:lnSpc>
                <a:spcPct val="150000"/>
              </a:lnSpc>
            </a:pPr>
            <a:r>
              <a:rPr lang="es-MX" sz="1300" dirty="0" smtClean="0">
                <a:latin typeface="Georgia" panose="02040502050405020303" pitchFamily="18" charset="0"/>
              </a:rPr>
              <a:t>Los verificadores solicitaran la información relacionada con el cumplimiento de las obligaciones establecidas en la Ley Antilavado, como lo puede ser:</a:t>
            </a:r>
          </a:p>
        </p:txBody>
      </p:sp>
      <p:sp>
        <p:nvSpPr>
          <p:cNvPr id="21" name="20 Rectángulo redondeado"/>
          <p:cNvSpPr/>
          <p:nvPr/>
        </p:nvSpPr>
        <p:spPr>
          <a:xfrm>
            <a:off x="543248" y="3741512"/>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Solicitud de información</a:t>
            </a:r>
            <a:endParaRPr lang="es-MX" sz="1400" b="1" i="1" dirty="0">
              <a:latin typeface="Georgia" panose="02040502050405020303" pitchFamily="18" charset="0"/>
            </a:endParaRPr>
          </a:p>
        </p:txBody>
      </p:sp>
      <p:sp>
        <p:nvSpPr>
          <p:cNvPr id="22" name="21 Rectángulo"/>
          <p:cNvSpPr/>
          <p:nvPr/>
        </p:nvSpPr>
        <p:spPr>
          <a:xfrm>
            <a:off x="2538086" y="3363288"/>
            <a:ext cx="3147520" cy="2525012"/>
          </a:xfrm>
          <a:prstGeom prst="rect">
            <a:avLst/>
          </a:prstGeom>
        </p:spPr>
        <p:txBody>
          <a:bodyPr wrap="square" lIns="123151" tIns="61576" rIns="123151" bIns="61576" numCol="1">
            <a:spAutoFit/>
          </a:bodyPr>
          <a:lstStyle/>
          <a:p>
            <a:pPr algn="just"/>
            <a:r>
              <a:rPr lang="es-MX" sz="1300" dirty="0" smtClean="0">
                <a:latin typeface="Georgia" pitchFamily="18" charset="0"/>
              </a:rPr>
              <a:t>1. El </a:t>
            </a:r>
            <a:r>
              <a:rPr lang="es-MX" sz="1300" dirty="0">
                <a:latin typeface="Georgia" pitchFamily="18" charset="0"/>
              </a:rPr>
              <a:t>acuse </a:t>
            </a:r>
            <a:r>
              <a:rPr lang="es-MX" sz="1300" dirty="0" smtClean="0">
                <a:latin typeface="Georgia" pitchFamily="18" charset="0"/>
              </a:rPr>
              <a:t>de alta. </a:t>
            </a:r>
          </a:p>
          <a:p>
            <a:pPr marL="435414" indent="-435414" algn="just">
              <a:buFont typeface="+mj-lt"/>
              <a:buAutoNum type="arabicPeriod"/>
            </a:pPr>
            <a:endParaRPr lang="es-MX" sz="1300" dirty="0">
              <a:latin typeface="Georgia" pitchFamily="18" charset="0"/>
              <a:cs typeface="Arial"/>
            </a:endParaRPr>
          </a:p>
          <a:p>
            <a:pPr algn="just"/>
            <a:r>
              <a:rPr lang="es-MX" sz="1300" dirty="0" smtClean="0">
                <a:latin typeface="Georgia" pitchFamily="18" charset="0"/>
                <a:cs typeface="Arial"/>
              </a:rPr>
              <a:t>2. La </a:t>
            </a:r>
            <a:r>
              <a:rPr lang="es-MX" sz="1300" dirty="0">
                <a:latin typeface="Georgia" pitchFamily="18" charset="0"/>
                <a:cs typeface="Arial"/>
              </a:rPr>
              <a:t>presentación de los avisos </a:t>
            </a:r>
            <a:r>
              <a:rPr lang="es-MX" sz="1300" dirty="0" smtClean="0">
                <a:latin typeface="Georgia" pitchFamily="18" charset="0"/>
                <a:cs typeface="Arial"/>
              </a:rPr>
              <a:t>e informes</a:t>
            </a:r>
            <a:r>
              <a:rPr lang="es-MX" sz="1300" dirty="0">
                <a:latin typeface="Georgia" pitchFamily="18" charset="0"/>
                <a:cs typeface="Arial"/>
              </a:rPr>
              <a:t>.</a:t>
            </a:r>
          </a:p>
          <a:p>
            <a:pPr marL="435414" indent="-435414" algn="just">
              <a:buFont typeface="+mj-lt"/>
              <a:buAutoNum type="arabicPeriod"/>
            </a:pPr>
            <a:endParaRPr lang="es-MX" sz="1300" dirty="0">
              <a:latin typeface="Georgia" pitchFamily="18" charset="0"/>
              <a:cs typeface="Arial"/>
            </a:endParaRPr>
          </a:p>
          <a:p>
            <a:pPr algn="just"/>
            <a:r>
              <a:rPr lang="es-MX" sz="1300" dirty="0" smtClean="0">
                <a:latin typeface="Georgia" pitchFamily="18" charset="0"/>
                <a:cs typeface="Arial"/>
              </a:rPr>
              <a:t>3. Documento </a:t>
            </a:r>
            <a:r>
              <a:rPr lang="es-MX" sz="1300" dirty="0">
                <a:latin typeface="Georgia" pitchFamily="18" charset="0"/>
                <a:cs typeface="Arial"/>
              </a:rPr>
              <a:t>que contenga el registro y control de todas las </a:t>
            </a:r>
            <a:r>
              <a:rPr lang="es-MX" sz="1300" dirty="0" smtClean="0">
                <a:latin typeface="Georgia" pitchFamily="18" charset="0"/>
                <a:cs typeface="Arial"/>
              </a:rPr>
              <a:t>operaciones.</a:t>
            </a:r>
            <a:endParaRPr lang="es-MX" sz="1300" dirty="0">
              <a:latin typeface="Georgia" pitchFamily="18" charset="0"/>
              <a:cs typeface="Arial"/>
            </a:endParaRPr>
          </a:p>
          <a:p>
            <a:pPr marL="435414" indent="-435414" algn="just">
              <a:buFont typeface="+mj-lt"/>
              <a:buAutoNum type="arabicPeriod"/>
            </a:pPr>
            <a:endParaRPr lang="es-MX" sz="1300" dirty="0">
              <a:latin typeface="Georgia" pitchFamily="18" charset="0"/>
              <a:cs typeface="Arial"/>
            </a:endParaRPr>
          </a:p>
          <a:p>
            <a:pPr algn="just"/>
            <a:r>
              <a:rPr lang="es-MX" sz="1300" dirty="0" smtClean="0">
                <a:latin typeface="Georgia" pitchFamily="18" charset="0"/>
                <a:cs typeface="Arial"/>
              </a:rPr>
              <a:t>4. El manual de cumplimiento.</a:t>
            </a:r>
            <a:endParaRPr lang="es-MX" sz="1300" dirty="0">
              <a:latin typeface="Georgia" pitchFamily="18" charset="0"/>
            </a:endParaRPr>
          </a:p>
          <a:p>
            <a:pPr algn="just"/>
            <a:endParaRPr lang="es-MX" sz="1300" dirty="0" smtClean="0">
              <a:latin typeface="Georgia" pitchFamily="18" charset="0"/>
            </a:endParaRPr>
          </a:p>
          <a:p>
            <a:pPr algn="just"/>
            <a:r>
              <a:rPr lang="es-MX" sz="1300" dirty="0">
                <a:latin typeface="Georgia" pitchFamily="18" charset="0"/>
                <a:cs typeface="Arial"/>
              </a:rPr>
              <a:t>5. Los expedientes únicos de identificación</a:t>
            </a:r>
            <a:r>
              <a:rPr lang="es-MX" sz="1300" dirty="0" smtClean="0">
                <a:latin typeface="Georgia" pitchFamily="18" charset="0"/>
                <a:cs typeface="Arial"/>
              </a:rPr>
              <a:t>.</a:t>
            </a:r>
            <a:endParaRPr lang="es-MX" sz="1300" dirty="0">
              <a:latin typeface="Georgia" pitchFamily="18" charset="0"/>
            </a:endParaRPr>
          </a:p>
        </p:txBody>
      </p:sp>
      <p:sp>
        <p:nvSpPr>
          <p:cNvPr id="23" name="22 Rectángulo"/>
          <p:cNvSpPr/>
          <p:nvPr/>
        </p:nvSpPr>
        <p:spPr>
          <a:xfrm>
            <a:off x="5838030" y="3140968"/>
            <a:ext cx="2982442" cy="2725067"/>
          </a:xfrm>
          <a:prstGeom prst="rect">
            <a:avLst/>
          </a:prstGeom>
        </p:spPr>
        <p:txBody>
          <a:bodyPr wrap="square" lIns="123151" tIns="61576" rIns="123151" bIns="61576" numCol="1">
            <a:spAutoFit/>
          </a:bodyPr>
          <a:lstStyle/>
          <a:p>
            <a:pPr marL="580553" indent="-580553" algn="just">
              <a:buFont typeface="+mj-lt"/>
              <a:buAutoNum type="arabicPeriod" startAt="6"/>
            </a:pPr>
            <a:endParaRPr lang="es-MX" sz="1300" dirty="0">
              <a:latin typeface="Georgia" pitchFamily="18" charset="0"/>
            </a:endParaRPr>
          </a:p>
          <a:p>
            <a:pPr algn="just"/>
            <a:r>
              <a:rPr lang="es-MX" sz="1300" dirty="0" smtClean="0">
                <a:latin typeface="Georgia" pitchFamily="18" charset="0"/>
              </a:rPr>
              <a:t>6. Los  documentos  e instrumentos que identifiquen la forma de pago.</a:t>
            </a:r>
            <a:endParaRPr lang="es-MX" sz="1300" dirty="0">
              <a:latin typeface="Georgia" pitchFamily="18" charset="0"/>
            </a:endParaRPr>
          </a:p>
          <a:p>
            <a:pPr algn="just"/>
            <a:endParaRPr lang="es-MX" sz="1300" dirty="0">
              <a:latin typeface="Georgia" pitchFamily="18" charset="0"/>
            </a:endParaRPr>
          </a:p>
          <a:p>
            <a:pPr algn="just"/>
            <a:r>
              <a:rPr lang="es-MX" sz="1300" dirty="0" smtClean="0">
                <a:latin typeface="Georgia" pitchFamily="18" charset="0"/>
              </a:rPr>
              <a:t>7.La constancia de  la existencia </a:t>
            </a:r>
            <a:r>
              <a:rPr lang="es-MX" sz="1300" dirty="0">
                <a:latin typeface="Georgia" pitchFamily="18" charset="0"/>
              </a:rPr>
              <a:t>del </a:t>
            </a:r>
            <a:r>
              <a:rPr lang="es-MX" sz="1300" dirty="0" smtClean="0">
                <a:latin typeface="Georgia" pitchFamily="18" charset="0"/>
              </a:rPr>
              <a:t>dueño beneficiario</a:t>
            </a:r>
            <a:r>
              <a:rPr lang="es-MX" sz="1300" dirty="0">
                <a:latin typeface="Georgia" pitchFamily="18" charset="0"/>
              </a:rPr>
              <a:t>.</a:t>
            </a:r>
          </a:p>
          <a:p>
            <a:pPr marL="580553" indent="-580553" algn="just">
              <a:buFont typeface="+mj-lt"/>
              <a:buAutoNum type="arabicPeriod" startAt="6"/>
            </a:pPr>
            <a:endParaRPr lang="es-MX" sz="1300" dirty="0">
              <a:latin typeface="Georgia" pitchFamily="18" charset="0"/>
            </a:endParaRPr>
          </a:p>
          <a:p>
            <a:pPr algn="just"/>
            <a:r>
              <a:rPr lang="es-MX" sz="1300" dirty="0" smtClean="0">
                <a:latin typeface="Georgia" pitchFamily="18" charset="0"/>
              </a:rPr>
              <a:t>8. Los </a:t>
            </a:r>
            <a:r>
              <a:rPr lang="es-MX" sz="1300" dirty="0">
                <a:latin typeface="Georgia" pitchFamily="18" charset="0"/>
              </a:rPr>
              <a:t>mecanismos para dar seguimiento y acumular los actos u operaciones.</a:t>
            </a:r>
          </a:p>
          <a:p>
            <a:pPr marL="580553" indent="-580553" algn="just">
              <a:buFont typeface="+mj-lt"/>
              <a:buAutoNum type="arabicPeriod" startAt="6"/>
            </a:pPr>
            <a:endParaRPr lang="es-MX" sz="1300" dirty="0">
              <a:latin typeface="Georgia" pitchFamily="18" charset="0"/>
            </a:endParaRPr>
          </a:p>
          <a:p>
            <a:pPr algn="just"/>
            <a:r>
              <a:rPr lang="es-MX" sz="1300" dirty="0" smtClean="0">
                <a:latin typeface="Georgia" pitchFamily="18" charset="0"/>
              </a:rPr>
              <a:t>9. Los </a:t>
            </a:r>
            <a:r>
              <a:rPr lang="es-MX" sz="1300" dirty="0">
                <a:latin typeface="Georgia" pitchFamily="18" charset="0"/>
              </a:rPr>
              <a:t>mecanismos sobre la lista de personas vinculadas</a:t>
            </a:r>
            <a:r>
              <a:rPr lang="es-MX" sz="1300" dirty="0" smtClean="0">
                <a:latin typeface="Georgia" pitchFamily="18" charset="0"/>
              </a:rPr>
              <a:t>.</a:t>
            </a:r>
            <a:endParaRPr lang="es-MX" sz="1300" dirty="0">
              <a:latin typeface="Georgia" pitchFamily="18" charset="0"/>
            </a:endParaRPr>
          </a:p>
        </p:txBody>
      </p:sp>
      <p:grpSp>
        <p:nvGrpSpPr>
          <p:cNvPr id="6" name="5 Grupo"/>
          <p:cNvGrpSpPr/>
          <p:nvPr/>
        </p:nvGrpSpPr>
        <p:grpSpPr>
          <a:xfrm>
            <a:off x="323528" y="692696"/>
            <a:ext cx="1982210" cy="1395911"/>
            <a:chOff x="323528" y="692696"/>
            <a:chExt cx="1982210" cy="1395911"/>
          </a:xfrm>
        </p:grpSpPr>
        <p:sp>
          <p:nvSpPr>
            <p:cNvPr id="32" name="31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Notificación</a:t>
              </a:r>
              <a:endParaRPr lang="es-MX" sz="1400" b="1" i="1" dirty="0">
                <a:latin typeface="Georgia" panose="02040502050405020303" pitchFamily="18" charset="0"/>
              </a:endParaRPr>
            </a:p>
          </p:txBody>
        </p:sp>
        <p:sp>
          <p:nvSpPr>
            <p:cNvPr id="5" name="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1</a:t>
              </a:r>
              <a:endParaRPr lang="es-MX" b="1" dirty="0">
                <a:latin typeface="Georgia" panose="02040502050405020303" pitchFamily="18" charset="0"/>
              </a:endParaRPr>
            </a:p>
          </p:txBody>
        </p:sp>
      </p:grpSp>
      <p:sp>
        <p:nvSpPr>
          <p:cNvPr id="26" name="25 Elipse"/>
          <p:cNvSpPr/>
          <p:nvPr/>
        </p:nvSpPr>
        <p:spPr>
          <a:xfrm>
            <a:off x="359024" y="357301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2</a:t>
            </a:r>
            <a:endParaRPr lang="es-MX" b="1" dirty="0">
              <a:latin typeface="Georgia" panose="02040502050405020303" pitchFamily="18" charset="0"/>
            </a:endParaRPr>
          </a:p>
        </p:txBody>
      </p:sp>
    </p:spTree>
    <p:extLst>
      <p:ext uri="{BB962C8B-B14F-4D97-AF65-F5344CB8AC3E}">
        <p14:creationId xmlns:p14="http://schemas.microsoft.com/office/powerpoint/2010/main" val="4083301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Visitas de verificación</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26</a:t>
            </a:fld>
            <a:endParaRPr lang="es-MX" sz="1400" b="1" dirty="0">
              <a:solidFill>
                <a:schemeClr val="bg1"/>
              </a:solidFill>
              <a:latin typeface="Georgia" panose="02040502050405020303" pitchFamily="18" charset="0"/>
            </a:endParaRPr>
          </a:p>
        </p:txBody>
      </p:sp>
      <p:sp>
        <p:nvSpPr>
          <p:cNvPr id="7" name="6 Rectángulo"/>
          <p:cNvSpPr/>
          <p:nvPr/>
        </p:nvSpPr>
        <p:spPr>
          <a:xfrm>
            <a:off x="2520078" y="1114279"/>
            <a:ext cx="6295040" cy="724519"/>
          </a:xfrm>
          <a:prstGeom prst="rect">
            <a:avLst/>
          </a:prstGeom>
        </p:spPr>
        <p:txBody>
          <a:bodyPr wrap="square" lIns="123151" tIns="61576" rIns="123151" bIns="61576">
            <a:spAutoFit/>
          </a:bodyPr>
          <a:lstStyle/>
          <a:p>
            <a:pPr algn="just">
              <a:lnSpc>
                <a:spcPct val="150000"/>
              </a:lnSpc>
            </a:pPr>
            <a:r>
              <a:rPr lang="es-MX" sz="1300" dirty="0" smtClean="0">
                <a:latin typeface="Georgia" panose="02040502050405020303" pitchFamily="18" charset="0"/>
              </a:rPr>
              <a:t>Con base en la información proporcionada los verificadores describirán a detalle cada una de las inconsistencias detectadas en el cumplimiento de las obligaciones.</a:t>
            </a:r>
            <a:endParaRPr lang="es-MX" sz="1300" dirty="0">
              <a:latin typeface="Georgia" panose="02040502050405020303" pitchFamily="18" charset="0"/>
            </a:endParaRPr>
          </a:p>
        </p:txBody>
      </p:sp>
      <p:cxnSp>
        <p:nvCxnSpPr>
          <p:cNvPr id="3" name="2 Conector recto"/>
          <p:cNvCxnSpPr/>
          <p:nvPr/>
        </p:nvCxnSpPr>
        <p:spPr>
          <a:xfrm>
            <a:off x="539552" y="2348880"/>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2540542" y="2706308"/>
            <a:ext cx="6295040" cy="1024601"/>
          </a:xfrm>
          <a:prstGeom prst="rect">
            <a:avLst/>
          </a:prstGeom>
        </p:spPr>
        <p:txBody>
          <a:bodyPr wrap="square" lIns="123151" tIns="61576" rIns="123151" bIns="61576">
            <a:spAutoFit/>
          </a:bodyPr>
          <a:lstStyle/>
          <a:p>
            <a:pPr algn="just">
              <a:lnSpc>
                <a:spcPct val="150000"/>
              </a:lnSpc>
            </a:pPr>
            <a:r>
              <a:rPr lang="es-MX" sz="1300" dirty="0" smtClean="0">
                <a:latin typeface="Georgia" panose="02040502050405020303" pitchFamily="18" charset="0"/>
              </a:rPr>
              <a:t>Los verificadores explican el contenido y alcance del acta circunstanciada y se da por terminada la diligencia, solicitando la firma de conformidad de la persona que atendió la visita.</a:t>
            </a:r>
          </a:p>
        </p:txBody>
      </p:sp>
      <p:grpSp>
        <p:nvGrpSpPr>
          <p:cNvPr id="6" name="5 Grupo"/>
          <p:cNvGrpSpPr/>
          <p:nvPr/>
        </p:nvGrpSpPr>
        <p:grpSpPr>
          <a:xfrm>
            <a:off x="323528" y="692696"/>
            <a:ext cx="1982210" cy="1395911"/>
            <a:chOff x="323528" y="692696"/>
            <a:chExt cx="1982210" cy="1395911"/>
          </a:xfrm>
        </p:grpSpPr>
        <p:sp>
          <p:nvSpPr>
            <p:cNvPr id="32" name="31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Resumen de los hechos</a:t>
              </a:r>
              <a:endParaRPr lang="es-MX" sz="1400" b="1" i="1" dirty="0">
                <a:latin typeface="Georgia" panose="02040502050405020303" pitchFamily="18" charset="0"/>
              </a:endParaRPr>
            </a:p>
          </p:txBody>
        </p:sp>
        <p:sp>
          <p:nvSpPr>
            <p:cNvPr id="5" name="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Georgia" panose="02040502050405020303" pitchFamily="18" charset="0"/>
                </a:rPr>
                <a:t>3</a:t>
              </a:r>
            </a:p>
          </p:txBody>
        </p:sp>
      </p:grpSp>
      <p:sp>
        <p:nvSpPr>
          <p:cNvPr id="26" name="25 Elipse"/>
          <p:cNvSpPr/>
          <p:nvPr/>
        </p:nvSpPr>
        <p:spPr>
          <a:xfrm>
            <a:off x="359024" y="357301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2</a:t>
            </a:r>
            <a:endParaRPr lang="es-MX" b="1" dirty="0">
              <a:latin typeface="Georgia" panose="02040502050405020303" pitchFamily="18" charset="0"/>
            </a:endParaRPr>
          </a:p>
        </p:txBody>
      </p:sp>
      <p:grpSp>
        <p:nvGrpSpPr>
          <p:cNvPr id="14" name="13 Grupo"/>
          <p:cNvGrpSpPr/>
          <p:nvPr/>
        </p:nvGrpSpPr>
        <p:grpSpPr>
          <a:xfrm>
            <a:off x="300832" y="2434766"/>
            <a:ext cx="1982210" cy="1395911"/>
            <a:chOff x="323528" y="692696"/>
            <a:chExt cx="1982210" cy="1395911"/>
          </a:xfrm>
        </p:grpSpPr>
        <p:sp>
          <p:nvSpPr>
            <p:cNvPr id="15" name="14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Lectura y cierre del acta</a:t>
              </a:r>
              <a:endParaRPr lang="es-MX" sz="1400" b="1" i="1" dirty="0">
                <a:latin typeface="Georgia" panose="02040502050405020303" pitchFamily="18" charset="0"/>
              </a:endParaRPr>
            </a:p>
          </p:txBody>
        </p:sp>
        <p:sp>
          <p:nvSpPr>
            <p:cNvPr id="16" name="15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4</a:t>
              </a:r>
              <a:endParaRPr lang="es-MX" b="1" dirty="0">
                <a:latin typeface="Georgia" panose="02040502050405020303" pitchFamily="18" charset="0"/>
              </a:endParaRPr>
            </a:p>
          </p:txBody>
        </p:sp>
      </p:grpSp>
      <p:cxnSp>
        <p:nvCxnSpPr>
          <p:cNvPr id="17" name="16 Conector recto"/>
          <p:cNvCxnSpPr/>
          <p:nvPr/>
        </p:nvCxnSpPr>
        <p:spPr>
          <a:xfrm>
            <a:off x="539552" y="4149080"/>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540542" y="4252507"/>
            <a:ext cx="6295040" cy="1624765"/>
          </a:xfrm>
          <a:prstGeom prst="rect">
            <a:avLst/>
          </a:prstGeom>
        </p:spPr>
        <p:txBody>
          <a:bodyPr wrap="square" lIns="123151" tIns="61576" rIns="123151" bIns="61576">
            <a:spAutoFit/>
          </a:bodyPr>
          <a:lstStyle/>
          <a:p>
            <a:pPr algn="just">
              <a:lnSpc>
                <a:spcPct val="150000"/>
              </a:lnSpc>
              <a:buClr>
                <a:schemeClr val="accent2">
                  <a:lumMod val="75000"/>
                </a:schemeClr>
              </a:buClr>
            </a:pPr>
            <a:r>
              <a:rPr lang="es-ES" sz="1300" dirty="0" smtClean="0">
                <a:latin typeface="Georgia" panose="02040502050405020303" pitchFamily="18" charset="0"/>
              </a:rPr>
              <a:t>Dentro de </a:t>
            </a:r>
            <a:r>
              <a:rPr lang="es-ES" sz="1300" dirty="0">
                <a:latin typeface="Georgia" panose="02040502050405020303" pitchFamily="18" charset="0"/>
              </a:rPr>
              <a:t>los cinco días hábiles siguientes a la </a:t>
            </a:r>
            <a:r>
              <a:rPr lang="es-ES" sz="1300" dirty="0" smtClean="0">
                <a:latin typeface="Georgia" panose="02040502050405020303" pitchFamily="18" charset="0"/>
              </a:rPr>
              <a:t>fecha en que se levantó el acta de cierre, el visitado podrá </a:t>
            </a:r>
            <a:r>
              <a:rPr lang="es-ES" sz="1300" dirty="0">
                <a:latin typeface="Georgia" panose="02040502050405020303" pitchFamily="18" charset="0"/>
              </a:rPr>
              <a:t>realizar manifestaciones y ofrecer pruebas por escrito. </a:t>
            </a:r>
            <a:r>
              <a:rPr lang="es-ES" sz="1300" dirty="0" smtClean="0">
                <a:latin typeface="Georgia" panose="02040502050405020303" pitchFamily="18" charset="0"/>
              </a:rPr>
              <a:t>La </a:t>
            </a:r>
            <a:r>
              <a:rPr lang="es-ES" sz="1300" dirty="0">
                <a:latin typeface="Georgia" panose="02040502050405020303" pitchFamily="18" charset="0"/>
              </a:rPr>
              <a:t>autoridad admitirá o, en su caso, negará la admisión de las pruebas. </a:t>
            </a:r>
            <a:r>
              <a:rPr lang="es-ES" sz="1300" dirty="0" smtClean="0">
                <a:latin typeface="Georgia" panose="02040502050405020303" pitchFamily="18" charset="0"/>
              </a:rPr>
              <a:t> Posteriormente, se desahogarán </a:t>
            </a:r>
            <a:r>
              <a:rPr lang="es-ES" sz="1300" dirty="0">
                <a:latin typeface="Georgia" panose="02040502050405020303" pitchFamily="18" charset="0"/>
              </a:rPr>
              <a:t>las pruebas o, en su caso</a:t>
            </a:r>
            <a:r>
              <a:rPr lang="es-ES" sz="1300" dirty="0" smtClean="0">
                <a:latin typeface="Georgia" panose="02040502050405020303" pitchFamily="18" charset="0"/>
              </a:rPr>
              <a:t>, se </a:t>
            </a:r>
            <a:r>
              <a:rPr lang="es-ES" sz="1300" dirty="0">
                <a:latin typeface="Georgia" panose="02040502050405020303" pitchFamily="18" charset="0"/>
              </a:rPr>
              <a:t>designará fecha y hora para su desahogo. </a:t>
            </a:r>
          </a:p>
        </p:txBody>
      </p:sp>
      <p:grpSp>
        <p:nvGrpSpPr>
          <p:cNvPr id="19" name="18 Grupo"/>
          <p:cNvGrpSpPr/>
          <p:nvPr/>
        </p:nvGrpSpPr>
        <p:grpSpPr>
          <a:xfrm>
            <a:off x="300832" y="4366933"/>
            <a:ext cx="1982210" cy="1395911"/>
            <a:chOff x="323528" y="692696"/>
            <a:chExt cx="1982210" cy="1395911"/>
          </a:xfrm>
        </p:grpSpPr>
        <p:sp>
          <p:nvSpPr>
            <p:cNvPr id="24" name="23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i="1" dirty="0" smtClean="0">
                  <a:latin typeface="Georgia" panose="02040502050405020303" pitchFamily="18" charset="0"/>
                </a:rPr>
                <a:t>Escrito de manifestaciones</a:t>
              </a:r>
              <a:endParaRPr lang="es-MX" sz="1350" b="1" i="1" dirty="0">
                <a:latin typeface="Georgia" panose="02040502050405020303" pitchFamily="18" charset="0"/>
              </a:endParaRPr>
            </a:p>
          </p:txBody>
        </p:sp>
        <p:sp>
          <p:nvSpPr>
            <p:cNvPr id="25" name="2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Georgia" panose="02040502050405020303" pitchFamily="18" charset="0"/>
                </a:rPr>
                <a:t>5</a:t>
              </a:r>
            </a:p>
          </p:txBody>
        </p:sp>
      </p:grpSp>
    </p:spTree>
    <p:extLst>
      <p:ext uri="{BB962C8B-B14F-4D97-AF65-F5344CB8AC3E}">
        <p14:creationId xmlns:p14="http://schemas.microsoft.com/office/powerpoint/2010/main" val="1176644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Visitas de verificación</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27</a:t>
            </a:fld>
            <a:endParaRPr lang="es-MX" sz="1400" b="1" dirty="0">
              <a:solidFill>
                <a:schemeClr val="bg1"/>
              </a:solidFill>
              <a:latin typeface="Georgia" panose="02040502050405020303" pitchFamily="18" charset="0"/>
            </a:endParaRPr>
          </a:p>
        </p:txBody>
      </p:sp>
      <p:sp>
        <p:nvSpPr>
          <p:cNvPr id="7" name="6 Rectángulo"/>
          <p:cNvSpPr/>
          <p:nvPr/>
        </p:nvSpPr>
        <p:spPr>
          <a:xfrm>
            <a:off x="2520078" y="928088"/>
            <a:ext cx="6295040" cy="1924848"/>
          </a:xfrm>
          <a:prstGeom prst="rect">
            <a:avLst/>
          </a:prstGeom>
        </p:spPr>
        <p:txBody>
          <a:bodyPr wrap="square" lIns="123151" tIns="61576" rIns="123151" bIns="61576">
            <a:spAutoFit/>
          </a:bodyPr>
          <a:lstStyle/>
          <a:p>
            <a:pPr algn="just">
              <a:lnSpc>
                <a:spcPct val="150000"/>
              </a:lnSpc>
              <a:buClr>
                <a:schemeClr val="accent2">
                  <a:lumMod val="75000"/>
                </a:schemeClr>
              </a:buClr>
            </a:pPr>
            <a:r>
              <a:rPr lang="es-ES" sz="1300" dirty="0">
                <a:latin typeface="Georgia" panose="02040502050405020303" pitchFamily="18" charset="0"/>
              </a:rPr>
              <a:t>Desahogadas las pruebas, se cuenta con un plazo de diez días hábiles para que el ejecutor de actividades vulnerables </a:t>
            </a:r>
            <a:r>
              <a:rPr lang="es-ES" sz="1300" dirty="0" smtClean="0">
                <a:latin typeface="Georgia" panose="02040502050405020303" pitchFamily="18" charset="0"/>
              </a:rPr>
              <a:t>realice alegatos, mismos que deberán de ser tomados en cuenta al dictar la resolución. </a:t>
            </a:r>
            <a:endParaRPr lang="es-ES" sz="1300" dirty="0">
              <a:latin typeface="Georgia" panose="02040502050405020303" pitchFamily="18" charset="0"/>
            </a:endParaRPr>
          </a:p>
          <a:p>
            <a:pPr marL="362845" indent="-362845" algn="just">
              <a:lnSpc>
                <a:spcPct val="150000"/>
              </a:lnSpc>
              <a:buClr>
                <a:schemeClr val="accent2">
                  <a:lumMod val="75000"/>
                </a:schemeClr>
              </a:buClr>
              <a:buFont typeface="Wingdings" panose="05000000000000000000" pitchFamily="2" charset="2"/>
              <a:buChar char="§"/>
            </a:pPr>
            <a:endParaRPr lang="es-ES" sz="1300" dirty="0">
              <a:latin typeface="Georgia" panose="02040502050405020303" pitchFamily="18" charset="0"/>
            </a:endParaRPr>
          </a:p>
          <a:p>
            <a:pPr algn="just">
              <a:lnSpc>
                <a:spcPct val="150000"/>
              </a:lnSpc>
              <a:buClr>
                <a:schemeClr val="accent2">
                  <a:lumMod val="75000"/>
                </a:schemeClr>
              </a:buClr>
            </a:pPr>
            <a:r>
              <a:rPr lang="es-ES" sz="1300" dirty="0">
                <a:latin typeface="Georgia" panose="02040502050405020303" pitchFamily="18" charset="0"/>
              </a:rPr>
              <a:t>El ejecutor de actividades vulnerables tendrá la opción de presentar  o no sus alegatos.  </a:t>
            </a:r>
          </a:p>
        </p:txBody>
      </p:sp>
      <p:cxnSp>
        <p:nvCxnSpPr>
          <p:cNvPr id="3" name="2 Conector recto"/>
          <p:cNvCxnSpPr/>
          <p:nvPr/>
        </p:nvCxnSpPr>
        <p:spPr>
          <a:xfrm>
            <a:off x="539552" y="3140968"/>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2540542" y="3356992"/>
            <a:ext cx="6295040" cy="2494234"/>
          </a:xfrm>
          <a:prstGeom prst="rect">
            <a:avLst/>
          </a:prstGeom>
        </p:spPr>
        <p:txBody>
          <a:bodyPr wrap="square" lIns="123151" tIns="61576" rIns="123151" bIns="61576">
            <a:spAutoFit/>
          </a:bodyPr>
          <a:lstStyle/>
          <a:p>
            <a:pPr marL="435414" indent="-435414" algn="just">
              <a:buFont typeface="+mj-lt"/>
              <a:buAutoNum type="arabicPeriod"/>
            </a:pPr>
            <a:r>
              <a:rPr lang="es-ES" sz="1400" dirty="0">
                <a:latin typeface="Georgia" panose="02040502050405020303" pitchFamily="18" charset="0"/>
              </a:rPr>
              <a:t>Narración de los hechos, desde la visita </a:t>
            </a:r>
            <a:r>
              <a:rPr lang="es-ES" sz="1400" i="1" dirty="0">
                <a:latin typeface="Georgia" panose="02040502050405020303" pitchFamily="18" charset="0"/>
              </a:rPr>
              <a:t>in</a:t>
            </a:r>
            <a:r>
              <a:rPr lang="es-ES" sz="1400" dirty="0">
                <a:latin typeface="Georgia" panose="02040502050405020303" pitchFamily="18" charset="0"/>
              </a:rPr>
              <a:t> </a:t>
            </a:r>
            <a:r>
              <a:rPr lang="es-ES" sz="1400" i="1" dirty="0">
                <a:latin typeface="Georgia" panose="02040502050405020303" pitchFamily="18" charset="0"/>
              </a:rPr>
              <a:t>situ</a:t>
            </a:r>
            <a:r>
              <a:rPr lang="es-ES" sz="1400" dirty="0">
                <a:latin typeface="Georgia" panose="02040502050405020303" pitchFamily="18" charset="0"/>
              </a:rPr>
              <a:t> hasta los alegatos. </a:t>
            </a:r>
          </a:p>
          <a:p>
            <a:pPr marL="435414" indent="-435414" algn="just">
              <a:buFont typeface="+mj-lt"/>
              <a:buAutoNum type="arabicPeriod"/>
            </a:pPr>
            <a:endParaRPr lang="es-ES" sz="1400" dirty="0">
              <a:latin typeface="Georgia" panose="02040502050405020303" pitchFamily="18" charset="0"/>
            </a:endParaRPr>
          </a:p>
          <a:p>
            <a:pPr marL="435414" indent="-435414" algn="just">
              <a:buFont typeface="+mj-lt"/>
              <a:buAutoNum type="arabicPeriod"/>
            </a:pPr>
            <a:r>
              <a:rPr lang="es-ES" sz="1400" dirty="0">
                <a:latin typeface="Georgia" panose="02040502050405020303" pitchFamily="18" charset="0"/>
              </a:rPr>
              <a:t>La valoración de los hechos, así como de las manifestaciones y las pruebas aportadas por los ejecutores de actividades vulnerables. </a:t>
            </a:r>
          </a:p>
          <a:p>
            <a:pPr marL="435414" indent="-435414" algn="just">
              <a:buFont typeface="+mj-lt"/>
              <a:buAutoNum type="arabicPeriod"/>
            </a:pPr>
            <a:endParaRPr lang="es-ES" sz="1400" dirty="0">
              <a:latin typeface="Georgia" panose="02040502050405020303" pitchFamily="18" charset="0"/>
            </a:endParaRPr>
          </a:p>
          <a:p>
            <a:pPr marL="435414" indent="-435414" algn="just">
              <a:buFont typeface="+mj-lt"/>
              <a:buAutoNum type="arabicPeriod"/>
            </a:pPr>
            <a:r>
              <a:rPr lang="es-ES" sz="1400" dirty="0">
                <a:latin typeface="Georgia" panose="02040502050405020303" pitchFamily="18" charset="0"/>
              </a:rPr>
              <a:t>Las conclusiones fundadas y motivadas. </a:t>
            </a:r>
          </a:p>
          <a:p>
            <a:pPr marL="435414" indent="-435414" algn="just">
              <a:buFont typeface="+mj-lt"/>
              <a:buAutoNum type="arabicPeriod"/>
            </a:pPr>
            <a:endParaRPr lang="es-ES" sz="1400" dirty="0">
              <a:latin typeface="Georgia" panose="02040502050405020303" pitchFamily="18" charset="0"/>
            </a:endParaRPr>
          </a:p>
          <a:p>
            <a:pPr marL="435414" indent="-435414" algn="just">
              <a:buFont typeface="+mj-lt"/>
              <a:buAutoNum type="arabicPeriod"/>
            </a:pPr>
            <a:r>
              <a:rPr lang="es-ES" sz="1400" dirty="0">
                <a:latin typeface="Georgia" panose="02040502050405020303" pitchFamily="18" charset="0"/>
              </a:rPr>
              <a:t>La </a:t>
            </a:r>
            <a:r>
              <a:rPr lang="es-ES" sz="1400" dirty="0" smtClean="0">
                <a:latin typeface="Georgia" panose="02040502050405020303" pitchFamily="18" charset="0"/>
              </a:rPr>
              <a:t>finalización de </a:t>
            </a:r>
            <a:r>
              <a:rPr lang="es-ES" sz="1400" dirty="0">
                <a:latin typeface="Georgia" panose="02040502050405020303" pitchFamily="18" charset="0"/>
              </a:rPr>
              <a:t>la visita o, en su caso, el inicio del procedimiento administrativo sancionador.</a:t>
            </a:r>
          </a:p>
          <a:p>
            <a:pPr marL="435414" indent="-435414" algn="just">
              <a:buFont typeface="+mj-lt"/>
              <a:buAutoNum type="arabicPeriod"/>
            </a:pPr>
            <a:endParaRPr lang="es-ES" sz="1400" dirty="0">
              <a:latin typeface="Georgia" panose="02040502050405020303" pitchFamily="18" charset="0"/>
            </a:endParaRPr>
          </a:p>
          <a:p>
            <a:pPr marL="435414" indent="-435414" algn="just">
              <a:buFont typeface="+mj-lt"/>
              <a:buAutoNum type="arabicPeriod"/>
            </a:pPr>
            <a:r>
              <a:rPr lang="es-ES" sz="1400" dirty="0">
                <a:latin typeface="Georgia" panose="02040502050405020303" pitchFamily="18" charset="0"/>
              </a:rPr>
              <a:t>Firma de la autoridad.  </a:t>
            </a:r>
          </a:p>
        </p:txBody>
      </p:sp>
      <p:grpSp>
        <p:nvGrpSpPr>
          <p:cNvPr id="6" name="5 Grupo"/>
          <p:cNvGrpSpPr/>
          <p:nvPr/>
        </p:nvGrpSpPr>
        <p:grpSpPr>
          <a:xfrm>
            <a:off x="317452" y="1081068"/>
            <a:ext cx="1982210" cy="1395911"/>
            <a:chOff x="323528" y="692696"/>
            <a:chExt cx="1982210" cy="1395911"/>
          </a:xfrm>
        </p:grpSpPr>
        <p:sp>
          <p:nvSpPr>
            <p:cNvPr id="32" name="31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Alegatos</a:t>
              </a:r>
              <a:endParaRPr lang="es-MX" sz="1400" b="1" i="1" dirty="0">
                <a:latin typeface="Georgia" panose="02040502050405020303" pitchFamily="18" charset="0"/>
              </a:endParaRPr>
            </a:p>
          </p:txBody>
        </p:sp>
        <p:sp>
          <p:nvSpPr>
            <p:cNvPr id="5" name="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6</a:t>
              </a:r>
              <a:endParaRPr lang="es-MX" b="1" dirty="0">
                <a:latin typeface="Georgia" panose="02040502050405020303" pitchFamily="18" charset="0"/>
              </a:endParaRPr>
            </a:p>
          </p:txBody>
        </p:sp>
      </p:grpSp>
      <p:sp>
        <p:nvSpPr>
          <p:cNvPr id="26" name="25 Elipse"/>
          <p:cNvSpPr/>
          <p:nvPr/>
        </p:nvSpPr>
        <p:spPr>
          <a:xfrm>
            <a:off x="359024" y="357301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2</a:t>
            </a:r>
            <a:endParaRPr lang="es-MX" b="1" dirty="0">
              <a:latin typeface="Georgia" panose="02040502050405020303" pitchFamily="18" charset="0"/>
            </a:endParaRPr>
          </a:p>
        </p:txBody>
      </p:sp>
      <p:grpSp>
        <p:nvGrpSpPr>
          <p:cNvPr id="14" name="13 Grupo"/>
          <p:cNvGrpSpPr/>
          <p:nvPr/>
        </p:nvGrpSpPr>
        <p:grpSpPr>
          <a:xfrm>
            <a:off x="307332" y="3789040"/>
            <a:ext cx="1982210" cy="1395911"/>
            <a:chOff x="323528" y="692696"/>
            <a:chExt cx="1982210" cy="1395911"/>
          </a:xfrm>
        </p:grpSpPr>
        <p:sp>
          <p:nvSpPr>
            <p:cNvPr id="15" name="14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Resolución</a:t>
              </a:r>
              <a:endParaRPr lang="es-MX" sz="1400" b="1" i="1" dirty="0">
                <a:latin typeface="Georgia" panose="02040502050405020303" pitchFamily="18" charset="0"/>
              </a:endParaRPr>
            </a:p>
          </p:txBody>
        </p:sp>
        <p:sp>
          <p:nvSpPr>
            <p:cNvPr id="16" name="15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Georgia" panose="02040502050405020303" pitchFamily="18" charset="0"/>
                </a:rPr>
                <a:t>7</a:t>
              </a:r>
            </a:p>
          </p:txBody>
        </p:sp>
      </p:grpSp>
    </p:spTree>
    <p:extLst>
      <p:ext uri="{BB962C8B-B14F-4D97-AF65-F5344CB8AC3E}">
        <p14:creationId xmlns:p14="http://schemas.microsoft.com/office/powerpoint/2010/main" val="1175472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Requerimiento de información</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28</a:t>
            </a:fld>
            <a:endParaRPr lang="es-MX" sz="1400" b="1" dirty="0">
              <a:solidFill>
                <a:schemeClr val="bg1"/>
              </a:solidFill>
              <a:latin typeface="Georgia" panose="02040502050405020303" pitchFamily="18" charset="0"/>
            </a:endParaRPr>
          </a:p>
        </p:txBody>
      </p:sp>
      <p:sp>
        <p:nvSpPr>
          <p:cNvPr id="7" name="6 Rectángulo"/>
          <p:cNvSpPr/>
          <p:nvPr/>
        </p:nvSpPr>
        <p:spPr>
          <a:xfrm>
            <a:off x="2527842" y="972296"/>
            <a:ext cx="6295040" cy="555242"/>
          </a:xfrm>
          <a:prstGeom prst="rect">
            <a:avLst/>
          </a:prstGeom>
        </p:spPr>
        <p:txBody>
          <a:bodyPr wrap="square" lIns="123151" tIns="61576" rIns="123151" bIns="61576">
            <a:spAutoFit/>
          </a:bodyPr>
          <a:lstStyle/>
          <a:p>
            <a:pPr algn="just"/>
            <a:r>
              <a:rPr lang="es-ES" sz="1400" dirty="0">
                <a:latin typeface="Georgia" panose="02040502050405020303" pitchFamily="18" charset="0"/>
              </a:rPr>
              <a:t>Se notifica el requerimiento de la información por parte de la autoridad. </a:t>
            </a:r>
            <a:r>
              <a:rPr lang="es-ES" sz="1400" dirty="0" smtClean="0">
                <a:latin typeface="Georgia" panose="02040502050405020303" pitchFamily="18" charset="0"/>
              </a:rPr>
              <a:t>En </a:t>
            </a:r>
            <a:r>
              <a:rPr lang="es-ES" sz="1400" dirty="0">
                <a:latin typeface="Georgia" panose="02040502050405020303" pitchFamily="18" charset="0"/>
              </a:rPr>
              <a:t>su caso, se deja citatorio al represente legal de la empresa. </a:t>
            </a:r>
          </a:p>
        </p:txBody>
      </p:sp>
      <p:cxnSp>
        <p:nvCxnSpPr>
          <p:cNvPr id="3" name="2 Conector recto"/>
          <p:cNvCxnSpPr/>
          <p:nvPr/>
        </p:nvCxnSpPr>
        <p:spPr>
          <a:xfrm>
            <a:off x="539552" y="1916832"/>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2538086" y="2132857"/>
            <a:ext cx="6295040" cy="770685"/>
          </a:xfrm>
          <a:prstGeom prst="rect">
            <a:avLst/>
          </a:prstGeom>
        </p:spPr>
        <p:txBody>
          <a:bodyPr wrap="square" lIns="123151" tIns="61576" rIns="123151" bIns="61576">
            <a:spAutoFit/>
          </a:bodyPr>
          <a:lstStyle/>
          <a:p>
            <a:pPr algn="just"/>
            <a:r>
              <a:rPr lang="es-ES" sz="1400" dirty="0">
                <a:latin typeface="Georgia" panose="02040502050405020303" pitchFamily="18" charset="0"/>
              </a:rPr>
              <a:t>Se otorga un plazo de diez días hábiles contados a partir del día en que se reciba el </a:t>
            </a:r>
            <a:r>
              <a:rPr lang="es-ES" sz="1400" dirty="0" smtClean="0">
                <a:latin typeface="Georgia" panose="02040502050405020303" pitchFamily="18" charset="0"/>
              </a:rPr>
              <a:t>requerimiento, para que se presente la información solicitada. En </a:t>
            </a:r>
            <a:r>
              <a:rPr lang="es-ES" sz="1400" dirty="0">
                <a:latin typeface="Georgia" panose="02040502050405020303" pitchFamily="18" charset="0"/>
              </a:rPr>
              <a:t>su caso, se podrá solicitar una prórroga de cinco días hábiles. </a:t>
            </a:r>
          </a:p>
        </p:txBody>
      </p:sp>
      <p:grpSp>
        <p:nvGrpSpPr>
          <p:cNvPr id="6" name="5 Grupo"/>
          <p:cNvGrpSpPr/>
          <p:nvPr/>
        </p:nvGrpSpPr>
        <p:grpSpPr>
          <a:xfrm>
            <a:off x="323528" y="764704"/>
            <a:ext cx="1982210" cy="864095"/>
            <a:chOff x="323528" y="692696"/>
            <a:chExt cx="1982210" cy="1395911"/>
          </a:xfrm>
        </p:grpSpPr>
        <p:sp>
          <p:nvSpPr>
            <p:cNvPr id="32" name="31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a:latin typeface="Georgia" panose="02040502050405020303" pitchFamily="18" charset="0"/>
                </a:rPr>
                <a:t>Solicitud de </a:t>
              </a:r>
              <a:r>
                <a:rPr lang="es-MX" sz="1400" b="1" i="1" dirty="0" smtClean="0">
                  <a:latin typeface="Georgia" panose="02040502050405020303" pitchFamily="18" charset="0"/>
                </a:rPr>
                <a:t>información</a:t>
              </a:r>
              <a:endParaRPr lang="es-MX" sz="1400" b="1" i="1" dirty="0">
                <a:latin typeface="Georgia" panose="02040502050405020303" pitchFamily="18" charset="0"/>
              </a:endParaRPr>
            </a:p>
          </p:txBody>
        </p:sp>
        <p:sp>
          <p:nvSpPr>
            <p:cNvPr id="5" name="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1</a:t>
              </a:r>
              <a:endParaRPr lang="es-MX" b="1" dirty="0">
                <a:latin typeface="Georgia" panose="02040502050405020303" pitchFamily="18" charset="0"/>
              </a:endParaRPr>
            </a:p>
          </p:txBody>
        </p:sp>
      </p:grpSp>
      <p:sp>
        <p:nvSpPr>
          <p:cNvPr id="26" name="25 Elipse"/>
          <p:cNvSpPr/>
          <p:nvPr/>
        </p:nvSpPr>
        <p:spPr>
          <a:xfrm>
            <a:off x="359024" y="357301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2</a:t>
            </a:r>
            <a:endParaRPr lang="es-MX" b="1" dirty="0">
              <a:latin typeface="Georgia" panose="02040502050405020303" pitchFamily="18" charset="0"/>
            </a:endParaRPr>
          </a:p>
        </p:txBody>
      </p:sp>
      <p:grpSp>
        <p:nvGrpSpPr>
          <p:cNvPr id="14" name="13 Grupo"/>
          <p:cNvGrpSpPr/>
          <p:nvPr/>
        </p:nvGrpSpPr>
        <p:grpSpPr>
          <a:xfrm>
            <a:off x="323528" y="2060849"/>
            <a:ext cx="1982210" cy="864095"/>
            <a:chOff x="323528" y="692696"/>
            <a:chExt cx="1982210" cy="1395911"/>
          </a:xfrm>
        </p:grpSpPr>
        <p:sp>
          <p:nvSpPr>
            <p:cNvPr id="15" name="14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a:latin typeface="Georgia" panose="02040502050405020303" pitchFamily="18" charset="0"/>
                </a:rPr>
                <a:t>Contestación</a:t>
              </a:r>
            </a:p>
          </p:txBody>
        </p:sp>
        <p:sp>
          <p:nvSpPr>
            <p:cNvPr id="16" name="15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Georgia" panose="02040502050405020303" pitchFamily="18" charset="0"/>
                </a:rPr>
                <a:t>2</a:t>
              </a:r>
            </a:p>
          </p:txBody>
        </p:sp>
      </p:grpSp>
      <p:cxnSp>
        <p:nvCxnSpPr>
          <p:cNvPr id="17" name="16 Conector recto"/>
          <p:cNvCxnSpPr/>
          <p:nvPr/>
        </p:nvCxnSpPr>
        <p:spPr>
          <a:xfrm>
            <a:off x="575048" y="3212976"/>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573582" y="3378975"/>
            <a:ext cx="6295040" cy="986129"/>
          </a:xfrm>
          <a:prstGeom prst="rect">
            <a:avLst/>
          </a:prstGeom>
        </p:spPr>
        <p:txBody>
          <a:bodyPr wrap="square" lIns="123151" tIns="61576" rIns="123151" bIns="61576">
            <a:spAutoFit/>
          </a:bodyPr>
          <a:lstStyle/>
          <a:p>
            <a:pPr algn="just"/>
            <a:r>
              <a:rPr lang="es-ES" sz="1400" dirty="0">
                <a:latin typeface="Georgia" panose="02040502050405020303" pitchFamily="18" charset="0"/>
              </a:rPr>
              <a:t>El SAT emitirá un oficio en el que se haga constar en forma circunstanciada los hechos u omisiones. </a:t>
            </a:r>
            <a:r>
              <a:rPr lang="es-ES" sz="1400" dirty="0" smtClean="0">
                <a:latin typeface="Georgia" panose="02040502050405020303" pitchFamily="18" charset="0"/>
              </a:rPr>
              <a:t>En </a:t>
            </a:r>
            <a:r>
              <a:rPr lang="es-ES" sz="1400" dirty="0">
                <a:latin typeface="Georgia" panose="02040502050405020303" pitchFamily="18" charset="0"/>
              </a:rPr>
              <a:t>su caso, otorgará un plazo de cinco días hábiles para presentar la información o documentación que desvirtúe las </a:t>
            </a:r>
            <a:r>
              <a:rPr lang="es-ES" sz="1400" dirty="0" smtClean="0">
                <a:latin typeface="Georgia" panose="02040502050405020303" pitchFamily="18" charset="0"/>
              </a:rPr>
              <a:t>inconsistencias detectadas.  </a:t>
            </a:r>
            <a:endParaRPr lang="es-ES" sz="1400" dirty="0">
              <a:latin typeface="Georgia" panose="02040502050405020303" pitchFamily="18" charset="0"/>
            </a:endParaRPr>
          </a:p>
        </p:txBody>
      </p:sp>
      <p:grpSp>
        <p:nvGrpSpPr>
          <p:cNvPr id="19" name="18 Grupo"/>
          <p:cNvGrpSpPr/>
          <p:nvPr/>
        </p:nvGrpSpPr>
        <p:grpSpPr>
          <a:xfrm>
            <a:off x="321916" y="3347271"/>
            <a:ext cx="1982210" cy="864095"/>
            <a:chOff x="323528" y="692696"/>
            <a:chExt cx="1982210" cy="1395911"/>
          </a:xfrm>
        </p:grpSpPr>
        <p:sp>
          <p:nvSpPr>
            <p:cNvPr id="24" name="23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Emisión de oficio</a:t>
              </a:r>
              <a:endParaRPr lang="es-MX" sz="1400" b="1" i="1" dirty="0">
                <a:latin typeface="Georgia" panose="02040502050405020303" pitchFamily="18" charset="0"/>
              </a:endParaRPr>
            </a:p>
          </p:txBody>
        </p:sp>
        <p:sp>
          <p:nvSpPr>
            <p:cNvPr id="25" name="24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3</a:t>
              </a:r>
              <a:endParaRPr lang="es-MX" b="1" dirty="0">
                <a:latin typeface="Georgia" panose="02040502050405020303" pitchFamily="18" charset="0"/>
              </a:endParaRPr>
            </a:p>
          </p:txBody>
        </p:sp>
      </p:grpSp>
      <p:cxnSp>
        <p:nvCxnSpPr>
          <p:cNvPr id="27" name="26 Conector recto"/>
          <p:cNvCxnSpPr/>
          <p:nvPr/>
        </p:nvCxnSpPr>
        <p:spPr>
          <a:xfrm>
            <a:off x="575048" y="4581128"/>
            <a:ext cx="8136904" cy="0"/>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2573582" y="4819135"/>
            <a:ext cx="6295040" cy="986129"/>
          </a:xfrm>
          <a:prstGeom prst="rect">
            <a:avLst/>
          </a:prstGeom>
        </p:spPr>
        <p:txBody>
          <a:bodyPr wrap="square" lIns="123151" tIns="61576" rIns="123151" bIns="61576">
            <a:spAutoFit/>
          </a:bodyPr>
          <a:lstStyle/>
          <a:p>
            <a:pPr algn="just"/>
            <a:r>
              <a:rPr lang="es-ES" sz="1400" dirty="0">
                <a:latin typeface="Georgia" panose="02040502050405020303" pitchFamily="18" charset="0"/>
              </a:rPr>
              <a:t>Si </a:t>
            </a:r>
            <a:r>
              <a:rPr lang="es-ES" sz="1400" dirty="0" smtClean="0">
                <a:latin typeface="Georgia" panose="02040502050405020303" pitchFamily="18" charset="0"/>
              </a:rPr>
              <a:t>no </a:t>
            </a:r>
            <a:r>
              <a:rPr lang="es-ES" sz="1400" dirty="0">
                <a:latin typeface="Georgia" panose="02040502050405020303" pitchFamily="18" charset="0"/>
              </a:rPr>
              <a:t>hubiera observación alguna </a:t>
            </a:r>
            <a:r>
              <a:rPr lang="es-ES" sz="1400" dirty="0" smtClean="0">
                <a:latin typeface="Georgia" panose="02040502050405020303" pitchFamily="18" charset="0"/>
              </a:rPr>
              <a:t>o </a:t>
            </a:r>
            <a:r>
              <a:rPr lang="es-ES" sz="1400" dirty="0">
                <a:latin typeface="Georgia" panose="02040502050405020303" pitchFamily="18" charset="0"/>
              </a:rPr>
              <a:t>bien, las mismas fueron desvirtuadas, se notificará </a:t>
            </a:r>
            <a:r>
              <a:rPr lang="es-ES" sz="1400" dirty="0" smtClean="0">
                <a:latin typeface="Georgia" panose="02040502050405020303" pitchFamily="18" charset="0"/>
              </a:rPr>
              <a:t>la </a:t>
            </a:r>
            <a:r>
              <a:rPr lang="es-ES" sz="1400" dirty="0">
                <a:latin typeface="Georgia" panose="02040502050405020303" pitchFamily="18" charset="0"/>
              </a:rPr>
              <a:t>conclusión de la </a:t>
            </a:r>
            <a:r>
              <a:rPr lang="es-ES" sz="1400" dirty="0" smtClean="0">
                <a:latin typeface="Georgia" panose="02040502050405020303" pitchFamily="18" charset="0"/>
              </a:rPr>
              <a:t>revisión. Caso contrario, </a:t>
            </a:r>
            <a:r>
              <a:rPr lang="es-ES" sz="1400" dirty="0">
                <a:latin typeface="Georgia" panose="02040502050405020303" pitchFamily="18" charset="0"/>
              </a:rPr>
              <a:t>se notificará a la Administración competente para que proceda a la imposición de la sanción correspondiente. </a:t>
            </a:r>
          </a:p>
        </p:txBody>
      </p:sp>
      <p:grpSp>
        <p:nvGrpSpPr>
          <p:cNvPr id="29" name="28 Grupo"/>
          <p:cNvGrpSpPr/>
          <p:nvPr/>
        </p:nvGrpSpPr>
        <p:grpSpPr>
          <a:xfrm>
            <a:off x="321916" y="4776595"/>
            <a:ext cx="1982210" cy="864095"/>
            <a:chOff x="323528" y="692696"/>
            <a:chExt cx="1982210" cy="1395911"/>
          </a:xfrm>
        </p:grpSpPr>
        <p:sp>
          <p:nvSpPr>
            <p:cNvPr id="30" name="29 Rectángulo redondeado"/>
            <p:cNvSpPr/>
            <p:nvPr/>
          </p:nvSpPr>
          <p:spPr>
            <a:xfrm>
              <a:off x="525240" y="864471"/>
              <a:ext cx="1780498" cy="1224136"/>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Resolución</a:t>
              </a:r>
              <a:endParaRPr lang="es-MX" sz="1400" b="1" i="1" dirty="0">
                <a:latin typeface="Georgia" panose="02040502050405020303" pitchFamily="18" charset="0"/>
              </a:endParaRPr>
            </a:p>
          </p:txBody>
        </p:sp>
        <p:sp>
          <p:nvSpPr>
            <p:cNvPr id="31" name="30 Elipse"/>
            <p:cNvSpPr/>
            <p:nvPr/>
          </p:nvSpPr>
          <p:spPr>
            <a:xfrm>
              <a:off x="323528" y="692696"/>
              <a:ext cx="756592" cy="6647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latin typeface="Georgia" panose="02040502050405020303" pitchFamily="18" charset="0"/>
                </a:rPr>
                <a:t>4</a:t>
              </a:r>
              <a:endParaRPr lang="es-MX" b="1" dirty="0">
                <a:latin typeface="Georgia" panose="02040502050405020303" pitchFamily="18" charset="0"/>
              </a:endParaRPr>
            </a:p>
          </p:txBody>
        </p:sp>
      </p:grpSp>
    </p:spTree>
    <p:extLst>
      <p:ext uri="{BB962C8B-B14F-4D97-AF65-F5344CB8AC3E}">
        <p14:creationId xmlns:p14="http://schemas.microsoft.com/office/powerpoint/2010/main" val="1648437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18"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i="1" dirty="0" smtClean="0">
                <a:solidFill>
                  <a:srgbClr val="104F94"/>
                </a:solidFill>
                <a:latin typeface="Georgia" panose="02040502050405020303" pitchFamily="18" charset="0"/>
              </a:rPr>
              <a:t>Actividades vulnerables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r>
              <a:rPr lang="es-MX" sz="1400" b="1" dirty="0" smtClean="0">
                <a:solidFill>
                  <a:schemeClr val="bg1"/>
                </a:solidFill>
                <a:latin typeface="Georgia" panose="02040502050405020303" pitchFamily="18" charset="0"/>
              </a:rPr>
              <a:t>0</a:t>
            </a:r>
            <a:fld id="{BB47C486-C764-4FEC-A448-7F454DDE2905}" type="slidenum">
              <a:rPr lang="es-MX" sz="1400" b="1" smtClean="0">
                <a:solidFill>
                  <a:schemeClr val="bg1"/>
                </a:solidFill>
                <a:latin typeface="Georgia" panose="02040502050405020303" pitchFamily="18" charset="0"/>
              </a:rPr>
              <a:pPr algn="ctr"/>
              <a:t>2</a:t>
            </a:fld>
            <a:endParaRPr lang="es-MX" sz="1400" b="1" dirty="0">
              <a:solidFill>
                <a:schemeClr val="bg1"/>
              </a:solidFill>
              <a:latin typeface="Georgia" panose="02040502050405020303" pitchFamily="18" charset="0"/>
            </a:endParaRPr>
          </a:p>
        </p:txBody>
      </p:sp>
      <p:sp>
        <p:nvSpPr>
          <p:cNvPr id="18" name="17 Rectángulo"/>
          <p:cNvSpPr/>
          <p:nvPr/>
        </p:nvSpPr>
        <p:spPr>
          <a:xfrm>
            <a:off x="539552" y="836712"/>
            <a:ext cx="8064896" cy="656077"/>
          </a:xfrm>
          <a:prstGeom prst="rect">
            <a:avLst/>
          </a:prstGeom>
        </p:spPr>
        <p:txBody>
          <a:bodyPr wrap="square">
            <a:spAutoFit/>
          </a:bodyPr>
          <a:lstStyle/>
          <a:p>
            <a:pPr algn="just">
              <a:lnSpc>
                <a:spcPct val="150000"/>
              </a:lnSpc>
            </a:pPr>
            <a:r>
              <a:rPr lang="es-MX" sz="1300" dirty="0" smtClean="0">
                <a:latin typeface="Georgia" panose="02040502050405020303" pitchFamily="18" charset="0"/>
                <a:ea typeface="Tahoma" pitchFamily="34" charset="0"/>
                <a:cs typeface="Tahoma" pitchFamily="34" charset="0"/>
              </a:rPr>
              <a:t>La Ley Antilavado, en su artículo 17, establece las actividades que serán consideradas como vulnerables. Entre ellas encontramos a los servicios de fe pública que prestan los notarios respecto a los siguientes actos:</a:t>
            </a:r>
            <a:endParaRPr lang="es-MX" sz="1300" dirty="0">
              <a:latin typeface="Georgia" panose="02040502050405020303" pitchFamily="18" charset="0"/>
              <a:ea typeface="Tahoma" pitchFamily="34" charset="0"/>
              <a:cs typeface="Tahoma" pitchFamily="34" charset="0"/>
            </a:endParaRPr>
          </a:p>
        </p:txBody>
      </p:sp>
      <p:graphicFrame>
        <p:nvGraphicFramePr>
          <p:cNvPr id="19" name="Tabla 3"/>
          <p:cNvGraphicFramePr>
            <a:graphicFrameLocks noGrp="1"/>
          </p:cNvGraphicFramePr>
          <p:nvPr>
            <p:extLst>
              <p:ext uri="{D42A27DB-BD31-4B8C-83A1-F6EECF244321}">
                <p14:modId xmlns:p14="http://schemas.microsoft.com/office/powerpoint/2010/main" val="2246494915"/>
              </p:ext>
            </p:extLst>
          </p:nvPr>
        </p:nvGraphicFramePr>
        <p:xfrm>
          <a:off x="683568" y="1844824"/>
          <a:ext cx="7704856" cy="3933392"/>
        </p:xfrm>
        <a:graphic>
          <a:graphicData uri="http://schemas.openxmlformats.org/drawingml/2006/table">
            <a:tbl>
              <a:tblPr/>
              <a:tblGrid>
                <a:gridCol w="2808312">
                  <a:extLst>
                    <a:ext uri="{9D8B030D-6E8A-4147-A177-3AD203B41FA5}">
                      <a16:colId xmlns:a16="http://schemas.microsoft.com/office/drawing/2014/main" val="2575710040"/>
                    </a:ext>
                  </a:extLst>
                </a:gridCol>
                <a:gridCol w="1224136">
                  <a:extLst>
                    <a:ext uri="{9D8B030D-6E8A-4147-A177-3AD203B41FA5}">
                      <a16:colId xmlns:a16="http://schemas.microsoft.com/office/drawing/2014/main" val="393885185"/>
                    </a:ext>
                  </a:extLst>
                </a:gridCol>
                <a:gridCol w="1224136">
                  <a:extLst>
                    <a:ext uri="{9D8B030D-6E8A-4147-A177-3AD203B41FA5}">
                      <a16:colId xmlns:a16="http://schemas.microsoft.com/office/drawing/2014/main" val="724769008"/>
                    </a:ext>
                  </a:extLst>
                </a:gridCol>
                <a:gridCol w="1224136">
                  <a:extLst>
                    <a:ext uri="{9D8B030D-6E8A-4147-A177-3AD203B41FA5}">
                      <a16:colId xmlns:a16="http://schemas.microsoft.com/office/drawing/2014/main" val="3332788251"/>
                    </a:ext>
                  </a:extLst>
                </a:gridCol>
                <a:gridCol w="1224136">
                  <a:extLst>
                    <a:ext uri="{9D8B030D-6E8A-4147-A177-3AD203B41FA5}">
                      <a16:colId xmlns:a16="http://schemas.microsoft.com/office/drawing/2014/main" val="3439646760"/>
                    </a:ext>
                  </a:extLst>
                </a:gridCol>
              </a:tblGrid>
              <a:tr h="342866">
                <a:tc rowSpan="2">
                  <a:txBody>
                    <a:bodyPr/>
                    <a:lstStyle/>
                    <a:p>
                      <a:pPr algn="ctr"/>
                      <a:r>
                        <a:rPr lang="es-ES" sz="1200" b="1" dirty="0">
                          <a:solidFill>
                            <a:srgbClr val="104F94"/>
                          </a:solidFill>
                          <a:effectLst/>
                          <a:latin typeface="Georgia" panose="02040502050405020303" pitchFamily="18" charset="0"/>
                          <a:cs typeface="Arial" panose="020B0604020202020204" pitchFamily="34" charset="0"/>
                        </a:rPr>
                        <a:t>Actividad</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gridSpan="2">
                  <a:txBody>
                    <a:bodyPr/>
                    <a:lstStyle/>
                    <a:p>
                      <a:pPr algn="ctr"/>
                      <a:r>
                        <a:rPr lang="es-ES" sz="1200" b="1" dirty="0">
                          <a:solidFill>
                            <a:srgbClr val="104F94"/>
                          </a:solidFill>
                          <a:effectLst/>
                          <a:latin typeface="Georgia" panose="02040502050405020303" pitchFamily="18" charset="0"/>
                          <a:cs typeface="Arial" panose="020B0604020202020204" pitchFamily="34" charset="0"/>
                        </a:rPr>
                        <a:t>Umbral de </a:t>
                      </a:r>
                      <a:r>
                        <a:rPr lang="es-ES" sz="1200" b="1" dirty="0" smtClean="0">
                          <a:solidFill>
                            <a:srgbClr val="104F94"/>
                          </a:solidFill>
                          <a:effectLst/>
                          <a:latin typeface="Georgia" panose="02040502050405020303" pitchFamily="18" charset="0"/>
                          <a:cs typeface="Arial" panose="020B0604020202020204" pitchFamily="34" charset="0"/>
                        </a:rPr>
                        <a:t>identificación</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hMerge="1">
                  <a:txBody>
                    <a:bodyPr/>
                    <a:lstStyle/>
                    <a:p>
                      <a:endParaRPr lang="es-ES"/>
                    </a:p>
                  </a:txBody>
                  <a:tcPr/>
                </a:tc>
                <a:tc gridSpan="2">
                  <a:txBody>
                    <a:bodyPr/>
                    <a:lstStyle/>
                    <a:p>
                      <a:pPr algn="ctr"/>
                      <a:r>
                        <a:rPr lang="es-ES" sz="1200" b="1" dirty="0">
                          <a:solidFill>
                            <a:srgbClr val="104F94"/>
                          </a:solidFill>
                          <a:effectLst/>
                          <a:latin typeface="Georgia" panose="02040502050405020303" pitchFamily="18" charset="0"/>
                          <a:cs typeface="Arial" panose="020B0604020202020204" pitchFamily="34" charset="0"/>
                        </a:rPr>
                        <a:t>Umbral de aviso</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1047978144"/>
                  </a:ext>
                </a:extLst>
              </a:tr>
              <a:tr h="342866">
                <a:tc vMerge="1">
                  <a:txBody>
                    <a:bodyPr/>
                    <a:lstStyle/>
                    <a:p>
                      <a:pPr algn="ctr"/>
                      <a:endParaRPr lang="es-ES" sz="1400" dirty="0">
                        <a:solidFill>
                          <a:sysClr val="windowText" lastClr="000000"/>
                        </a:solidFill>
                        <a:latin typeface="Arial" panose="020B0604020202020204" pitchFamily="34" charset="0"/>
                        <a:cs typeface="Arial" panose="020B0604020202020204" pitchFamily="34" charset="0"/>
                      </a:endParaRPr>
                    </a:p>
                  </a:txBody>
                  <a:tcPr marL="52881" marR="52881" marT="52881" marB="52881" anchor="ctr">
                    <a:lnL w="6350" cap="flat" cmpd="sng" algn="ctr">
                      <a:solidFill>
                        <a:srgbClr val="00A3A7"/>
                      </a:solidFill>
                      <a:prstDash val="sysDash"/>
                      <a:round/>
                      <a:headEnd type="none" w="med" len="med"/>
                      <a:tailEnd type="none" w="med" len="med"/>
                    </a:lnL>
                    <a:lnR w="6350" cap="flat" cmpd="sng" algn="ctr">
                      <a:solidFill>
                        <a:srgbClr val="00A3A7"/>
                      </a:solidFill>
                      <a:prstDash val="sysDash"/>
                      <a:round/>
                      <a:headEnd type="none" w="med" len="med"/>
                      <a:tailEnd type="none" w="med" len="med"/>
                    </a:lnR>
                    <a:lnT w="6350" cap="flat" cmpd="sng" algn="ctr">
                      <a:solidFill>
                        <a:srgbClr val="00A3A7"/>
                      </a:solidFill>
                      <a:prstDash val="sysDash"/>
                      <a:round/>
                      <a:headEnd type="none" w="med" len="med"/>
                      <a:tailEnd type="none" w="med" len="med"/>
                    </a:lnT>
                    <a:lnB w="6350" cap="flat" cmpd="sng" algn="ctr">
                      <a:solidFill>
                        <a:srgbClr val="00A3A7"/>
                      </a:solidFill>
                      <a:prstDash val="sysDash"/>
                      <a:round/>
                      <a:headEnd type="none" w="med" len="med"/>
                      <a:tailEnd type="none" w="med" len="med"/>
                    </a:lnB>
                    <a:noFill/>
                  </a:tcPr>
                </a:tc>
                <a:tc>
                  <a:txBody>
                    <a:bodyPr/>
                    <a:lstStyle/>
                    <a:p>
                      <a:pPr algn="ctr"/>
                      <a:r>
                        <a:rPr lang="es-ES" sz="1200" b="1" dirty="0" smtClean="0">
                          <a:solidFill>
                            <a:srgbClr val="104F94"/>
                          </a:solidFill>
                          <a:effectLst/>
                          <a:latin typeface="Georgia" panose="02040502050405020303" pitchFamily="18" charset="0"/>
                          <a:cs typeface="Arial" panose="020B0604020202020204" pitchFamily="34" charset="0"/>
                        </a:rPr>
                        <a:t>UMA</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b="1" dirty="0">
                          <a:solidFill>
                            <a:srgbClr val="104F94"/>
                          </a:solidFill>
                          <a:effectLst/>
                          <a:latin typeface="Georgia" panose="02040502050405020303" pitchFamily="18" charset="0"/>
                          <a:cs typeface="Arial" panose="020B0604020202020204" pitchFamily="34" charset="0"/>
                        </a:rPr>
                        <a:t>M.N</a:t>
                      </a:r>
                      <a:r>
                        <a:rPr lang="es-ES" sz="1200" b="1" dirty="0" smtClean="0">
                          <a:solidFill>
                            <a:srgbClr val="104F94"/>
                          </a:solidFill>
                          <a:effectLst/>
                          <a:latin typeface="Georgia" panose="02040502050405020303" pitchFamily="18" charset="0"/>
                          <a:cs typeface="Arial" panose="020B0604020202020204" pitchFamily="34" charset="0"/>
                        </a:rPr>
                        <a:t>.</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b="1" dirty="0" smtClean="0">
                          <a:solidFill>
                            <a:srgbClr val="104F94"/>
                          </a:solidFill>
                          <a:effectLst/>
                          <a:latin typeface="Georgia" panose="02040502050405020303" pitchFamily="18" charset="0"/>
                          <a:cs typeface="Arial" panose="020B0604020202020204" pitchFamily="34" charset="0"/>
                        </a:rPr>
                        <a:t>UMA</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b="1" dirty="0">
                          <a:solidFill>
                            <a:srgbClr val="104F94"/>
                          </a:solidFill>
                          <a:effectLst/>
                          <a:latin typeface="Georgia" panose="02040502050405020303" pitchFamily="18" charset="0"/>
                          <a:cs typeface="Arial" panose="020B0604020202020204" pitchFamily="34" charset="0"/>
                        </a:rPr>
                        <a:t>M.N</a:t>
                      </a:r>
                      <a:r>
                        <a:rPr lang="es-ES" sz="1200" b="1" dirty="0" smtClean="0">
                          <a:solidFill>
                            <a:srgbClr val="104F94"/>
                          </a:solidFill>
                          <a:effectLst/>
                          <a:latin typeface="Georgia" panose="02040502050405020303" pitchFamily="18" charset="0"/>
                          <a:cs typeface="Arial" panose="020B0604020202020204" pitchFamily="34" charset="0"/>
                        </a:rPr>
                        <a:t>.</a:t>
                      </a:r>
                      <a:endParaRPr lang="es-ES" sz="1200" dirty="0">
                        <a:solidFill>
                          <a:srgbClr val="104F94"/>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3804449945"/>
                  </a:ext>
                </a:extLst>
              </a:tr>
              <a:tr h="649532">
                <a:tc>
                  <a:txBody>
                    <a:bodyPr/>
                    <a:lstStyle/>
                    <a:p>
                      <a:pPr algn="just">
                        <a:lnSpc>
                          <a:spcPct val="100000"/>
                        </a:lnSpc>
                      </a:pPr>
                      <a:r>
                        <a:rPr lang="es-ES" sz="1200" b="0" dirty="0">
                          <a:solidFill>
                            <a:sysClr val="windowText" lastClr="000000"/>
                          </a:solidFill>
                          <a:latin typeface="Georgia" panose="02040502050405020303" pitchFamily="18" charset="0"/>
                          <a:cs typeface="Arial" panose="020B0604020202020204" pitchFamily="34" charset="0"/>
                        </a:rPr>
                        <a:t>Transmisión o constitución de derechos reales sobre </a:t>
                      </a:r>
                      <a:r>
                        <a:rPr lang="es-ES" sz="1200" b="0" dirty="0" smtClean="0">
                          <a:solidFill>
                            <a:sysClr val="windowText" lastClr="000000"/>
                          </a:solidFill>
                          <a:latin typeface="Georgia" panose="02040502050405020303" pitchFamily="18" charset="0"/>
                          <a:cs typeface="Arial" panose="020B0604020202020204" pitchFamily="34" charset="0"/>
                        </a:rPr>
                        <a:t>inmuebles.</a:t>
                      </a:r>
                      <a:endParaRPr lang="es-ES" sz="1200" b="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16,000</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smtClean="0">
                          <a:solidFill>
                            <a:sysClr val="windowText" lastClr="000000"/>
                          </a:solidFill>
                          <a:latin typeface="Georgia" panose="02040502050405020303" pitchFamily="18" charset="0"/>
                          <a:cs typeface="Arial" panose="020B0604020202020204" pitchFamily="34" charset="0"/>
                        </a:rPr>
                        <a:t>$1,289,600.00</a:t>
                      </a:r>
                      <a:endParaRPr lang="es-ES" sz="120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212158031"/>
                  </a:ext>
                </a:extLst>
              </a:tr>
              <a:tr h="649532">
                <a:tc>
                  <a:txBody>
                    <a:bodyPr/>
                    <a:lstStyle/>
                    <a:p>
                      <a:pPr algn="just">
                        <a:lnSpc>
                          <a:spcPct val="100000"/>
                        </a:lnSpc>
                      </a:pPr>
                      <a:r>
                        <a:rPr lang="es-ES" sz="1200" b="0" dirty="0">
                          <a:solidFill>
                            <a:sysClr val="windowText" lastClr="000000"/>
                          </a:solidFill>
                          <a:latin typeface="Georgia" panose="02040502050405020303" pitchFamily="18" charset="0"/>
                          <a:cs typeface="Arial" panose="020B0604020202020204" pitchFamily="34" charset="0"/>
                        </a:rPr>
                        <a:t>Otorgamiento de poderes para actos de administración o dominio otorgados con carácter </a:t>
                      </a:r>
                      <a:r>
                        <a:rPr lang="es-ES" sz="1200" b="0" dirty="0" smtClean="0">
                          <a:solidFill>
                            <a:sysClr val="windowText" lastClr="000000"/>
                          </a:solidFill>
                          <a:latin typeface="Georgia" panose="02040502050405020303" pitchFamily="18" charset="0"/>
                          <a:cs typeface="Arial" panose="020B0604020202020204" pitchFamily="34" charset="0"/>
                        </a:rPr>
                        <a:t>irrevocable.</a:t>
                      </a:r>
                      <a:endParaRPr lang="es-ES" sz="1200" b="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935210774"/>
                  </a:ext>
                </a:extLst>
              </a:tr>
              <a:tr h="649532">
                <a:tc>
                  <a:txBody>
                    <a:bodyPr/>
                    <a:lstStyle/>
                    <a:p>
                      <a:pPr algn="just">
                        <a:lnSpc>
                          <a:spcPct val="100000"/>
                        </a:lnSpc>
                      </a:pPr>
                      <a:r>
                        <a:rPr lang="es-ES" sz="1200" b="0" dirty="0">
                          <a:solidFill>
                            <a:sysClr val="windowText" lastClr="000000"/>
                          </a:solidFill>
                          <a:latin typeface="Georgia" panose="02040502050405020303" pitchFamily="18" charset="0"/>
                          <a:cs typeface="Arial" panose="020B0604020202020204" pitchFamily="34" charset="0"/>
                        </a:rPr>
                        <a:t>Constitución de personas </a:t>
                      </a:r>
                      <a:r>
                        <a:rPr lang="es-ES" sz="1200" b="0" dirty="0" smtClean="0">
                          <a:solidFill>
                            <a:sysClr val="windowText" lastClr="000000"/>
                          </a:solidFill>
                          <a:latin typeface="Georgia" panose="02040502050405020303" pitchFamily="18" charset="0"/>
                          <a:cs typeface="Arial" panose="020B0604020202020204" pitchFamily="34" charset="0"/>
                        </a:rPr>
                        <a:t>morales, </a:t>
                      </a:r>
                      <a:r>
                        <a:rPr lang="es-ES" sz="1200" b="0" dirty="0">
                          <a:solidFill>
                            <a:sysClr val="windowText" lastClr="000000"/>
                          </a:solidFill>
                          <a:latin typeface="Georgia" panose="02040502050405020303" pitchFamily="18" charset="0"/>
                          <a:cs typeface="Arial" panose="020B0604020202020204" pitchFamily="34" charset="0"/>
                        </a:rPr>
                        <a:t>su modificación </a:t>
                      </a:r>
                      <a:r>
                        <a:rPr lang="es-ES" sz="1200" b="0" dirty="0" smtClean="0">
                          <a:solidFill>
                            <a:sysClr val="windowText" lastClr="000000"/>
                          </a:solidFill>
                          <a:latin typeface="Georgia" panose="02040502050405020303" pitchFamily="18" charset="0"/>
                          <a:cs typeface="Arial" panose="020B0604020202020204" pitchFamily="34" charset="0"/>
                        </a:rPr>
                        <a:t>patrimonial, así como la compraventa de acciones.</a:t>
                      </a:r>
                      <a:endParaRPr lang="es-ES" sz="1200" b="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8,025</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a:t>
                      </a:r>
                      <a:r>
                        <a:rPr lang="es-ES" sz="1200" dirty="0" smtClean="0">
                          <a:solidFill>
                            <a:sysClr val="windowText" lastClr="000000"/>
                          </a:solidFill>
                          <a:latin typeface="Georgia" panose="02040502050405020303" pitchFamily="18" charset="0"/>
                          <a:cs typeface="Arial" panose="020B0604020202020204" pitchFamily="34" charset="0"/>
                        </a:rPr>
                        <a:t>646,815.00</a:t>
                      </a:r>
                      <a:endParaRPr lang="es-ES" sz="120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3122066865"/>
                  </a:ext>
                </a:extLst>
              </a:tr>
              <a:tr h="649532">
                <a:tc>
                  <a:txBody>
                    <a:bodyPr/>
                    <a:lstStyle/>
                    <a:p>
                      <a:pPr algn="just">
                        <a:lnSpc>
                          <a:spcPct val="100000"/>
                        </a:lnSpc>
                      </a:pPr>
                      <a:r>
                        <a:rPr lang="es-ES" sz="1200" b="0" dirty="0">
                          <a:solidFill>
                            <a:sysClr val="windowText" lastClr="000000"/>
                          </a:solidFill>
                          <a:latin typeface="Georgia" panose="02040502050405020303" pitchFamily="18" charset="0"/>
                          <a:cs typeface="Arial" panose="020B0604020202020204" pitchFamily="34" charset="0"/>
                        </a:rPr>
                        <a:t>Constitución o modificación de fideicomisos traslativos de dominio o de garantía sobre </a:t>
                      </a:r>
                      <a:r>
                        <a:rPr lang="es-ES" sz="1200" b="0" dirty="0" smtClean="0">
                          <a:solidFill>
                            <a:sysClr val="windowText" lastClr="000000"/>
                          </a:solidFill>
                          <a:latin typeface="Georgia" panose="02040502050405020303" pitchFamily="18" charset="0"/>
                          <a:cs typeface="Arial" panose="020B0604020202020204" pitchFamily="34" charset="0"/>
                        </a:rPr>
                        <a:t>inmuebles.</a:t>
                      </a:r>
                      <a:endParaRPr lang="es-ES" sz="1200" b="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8,025</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smtClean="0">
                          <a:solidFill>
                            <a:sysClr val="windowText" lastClr="000000"/>
                          </a:solidFill>
                          <a:latin typeface="Georgia" panose="02040502050405020303" pitchFamily="18" charset="0"/>
                          <a:cs typeface="Arial" panose="020B0604020202020204" pitchFamily="34" charset="0"/>
                        </a:rPr>
                        <a:t>$646,815.00</a:t>
                      </a:r>
                      <a:endParaRPr lang="es-ES" sz="120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2606506279"/>
                  </a:ext>
                </a:extLst>
              </a:tr>
              <a:tr h="649532">
                <a:tc>
                  <a:txBody>
                    <a:bodyPr/>
                    <a:lstStyle/>
                    <a:p>
                      <a:pPr algn="just">
                        <a:lnSpc>
                          <a:spcPct val="100000"/>
                        </a:lnSpc>
                      </a:pPr>
                      <a:r>
                        <a:rPr lang="es-ES" sz="1200" b="0" dirty="0">
                          <a:solidFill>
                            <a:sysClr val="windowText" lastClr="000000"/>
                          </a:solidFill>
                          <a:latin typeface="Georgia" panose="02040502050405020303" pitchFamily="18" charset="0"/>
                          <a:cs typeface="Arial" panose="020B0604020202020204" pitchFamily="34" charset="0"/>
                        </a:rPr>
                        <a:t>Otorgamiento de contratos de mutuo o crédito, con o sin </a:t>
                      </a:r>
                      <a:r>
                        <a:rPr lang="es-ES" sz="1200" b="0" dirty="0" smtClean="0">
                          <a:solidFill>
                            <a:sysClr val="windowText" lastClr="000000"/>
                          </a:solidFill>
                          <a:latin typeface="Georgia" panose="02040502050405020303" pitchFamily="18" charset="0"/>
                          <a:cs typeface="Arial" panose="020B0604020202020204" pitchFamily="34" charset="0"/>
                        </a:rPr>
                        <a:t>garantía.</a:t>
                      </a:r>
                      <a:endParaRPr lang="es-ES" sz="1200" b="0" dirty="0">
                        <a:solidFill>
                          <a:sysClr val="windowText" lastClr="000000"/>
                        </a:solidFill>
                        <a:latin typeface="Georgia" panose="02040502050405020303" pitchFamily="18" charset="0"/>
                        <a:cs typeface="Arial" panose="020B0604020202020204" pitchFamily="34" charset="0"/>
                      </a:endParaRP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tc>
                  <a:txBody>
                    <a:bodyPr/>
                    <a:lstStyle/>
                    <a:p>
                      <a:pPr algn="ctr"/>
                      <a:r>
                        <a:rPr lang="es-ES" sz="1200" dirty="0">
                          <a:solidFill>
                            <a:sysClr val="windowText" lastClr="000000"/>
                          </a:solidFill>
                          <a:latin typeface="Georgia" panose="02040502050405020303" pitchFamily="18" charset="0"/>
                          <a:cs typeface="Arial" panose="020B0604020202020204" pitchFamily="34" charset="0"/>
                        </a:rPr>
                        <a:t>Siempre</a:t>
                      </a:r>
                    </a:p>
                  </a:txBody>
                  <a:tcPr marL="54000" marR="54000" marT="24297" marB="24297"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noFill/>
                  </a:tcPr>
                </a:tc>
                <a:extLst>
                  <a:ext uri="{0D108BD9-81ED-4DB2-BD59-A6C34878D82A}">
                    <a16:rowId xmlns:a16="http://schemas.microsoft.com/office/drawing/2014/main" val="3296959456"/>
                  </a:ext>
                </a:extLst>
              </a:tr>
            </a:tbl>
          </a:graphicData>
        </a:graphic>
      </p:graphicFrame>
    </p:spTree>
    <p:extLst>
      <p:ext uri="{BB962C8B-B14F-4D97-AF65-F5344CB8AC3E}">
        <p14:creationId xmlns:p14="http://schemas.microsoft.com/office/powerpoint/2010/main" val="2186527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Medios de defensa</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29</a:t>
            </a:fld>
            <a:endParaRPr lang="es-MX" sz="1400" b="1" dirty="0">
              <a:solidFill>
                <a:schemeClr val="bg1"/>
              </a:solidFill>
              <a:latin typeface="Georgia" panose="02040502050405020303" pitchFamily="18" charset="0"/>
            </a:endParaRPr>
          </a:p>
        </p:txBody>
      </p:sp>
      <p:sp>
        <p:nvSpPr>
          <p:cNvPr id="7" name="6 Rectángulo"/>
          <p:cNvSpPr/>
          <p:nvPr/>
        </p:nvSpPr>
        <p:spPr>
          <a:xfrm>
            <a:off x="467544" y="775073"/>
            <a:ext cx="8335246" cy="493687"/>
          </a:xfrm>
          <a:prstGeom prst="rect">
            <a:avLst/>
          </a:prstGeom>
        </p:spPr>
        <p:txBody>
          <a:bodyPr wrap="square" lIns="123151" tIns="61576" rIns="123151" bIns="61576">
            <a:spAutoFit/>
          </a:bodyPr>
          <a:lstStyle/>
          <a:p>
            <a:pPr algn="just"/>
            <a:r>
              <a:rPr lang="es-MX" sz="1200" dirty="0" smtClean="0">
                <a:latin typeface="Georgia" panose="02040502050405020303" pitchFamily="18" charset="0"/>
              </a:rPr>
              <a:t>Ante la emisión de una </a:t>
            </a:r>
            <a:r>
              <a:rPr lang="es-MX" sz="1200" dirty="0" smtClean="0">
                <a:latin typeface="Georgia" panose="02040502050405020303" pitchFamily="18" charset="0"/>
              </a:rPr>
              <a:t>resolución administrativa </a:t>
            </a:r>
            <a:r>
              <a:rPr lang="es-MX" sz="1200" dirty="0" smtClean="0">
                <a:latin typeface="Georgia" panose="02040502050405020303" pitchFamily="18" charset="0"/>
              </a:rPr>
              <a:t>no favorable para el ejecutor de actividades vulnerables, se cuentan con los siguientes medios de defensa:</a:t>
            </a:r>
            <a:endParaRPr lang="es-MX" sz="1200" dirty="0">
              <a:latin typeface="Georgia" panose="02040502050405020303" pitchFamily="18" charset="0"/>
            </a:endParaRPr>
          </a:p>
        </p:txBody>
      </p:sp>
      <p:sp>
        <p:nvSpPr>
          <p:cNvPr id="32" name="31 Rectángulo redondeado"/>
          <p:cNvSpPr/>
          <p:nvPr/>
        </p:nvSpPr>
        <p:spPr>
          <a:xfrm>
            <a:off x="539552" y="1412776"/>
            <a:ext cx="3888432" cy="612068"/>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Juicio de nulidad</a:t>
            </a:r>
            <a:endParaRPr lang="es-MX" sz="1400" b="1" i="1" dirty="0">
              <a:latin typeface="Georgia" panose="02040502050405020303" pitchFamily="18" charset="0"/>
            </a:endParaRPr>
          </a:p>
        </p:txBody>
      </p:sp>
      <p:sp>
        <p:nvSpPr>
          <p:cNvPr id="33" name="32 Rectángulo redondeado"/>
          <p:cNvSpPr/>
          <p:nvPr/>
        </p:nvSpPr>
        <p:spPr>
          <a:xfrm>
            <a:off x="4914358" y="1412776"/>
            <a:ext cx="3888432" cy="599864"/>
          </a:xfrm>
          <a:prstGeom prst="roundRect">
            <a:avLst/>
          </a:prstGeom>
          <a:solidFill>
            <a:srgbClr val="104F9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i="1" dirty="0" smtClean="0">
                <a:latin typeface="Georgia" panose="02040502050405020303" pitchFamily="18" charset="0"/>
              </a:rPr>
              <a:t>Juicio de amparo</a:t>
            </a:r>
            <a:endParaRPr lang="es-MX" sz="1400" b="1" i="1" dirty="0">
              <a:latin typeface="Georgia" panose="02040502050405020303" pitchFamily="18" charset="0"/>
            </a:endParaRPr>
          </a:p>
        </p:txBody>
      </p:sp>
      <p:sp>
        <p:nvSpPr>
          <p:cNvPr id="42" name="41 Rectángulo"/>
          <p:cNvSpPr/>
          <p:nvPr/>
        </p:nvSpPr>
        <p:spPr>
          <a:xfrm>
            <a:off x="727881" y="2240868"/>
            <a:ext cx="3484079" cy="3492388"/>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Georgia" panose="02040502050405020303" pitchFamily="18" charset="0"/>
                <a:ea typeface="Tahoma" pitchFamily="34" charset="0"/>
                <a:cs typeface="Tahoma" pitchFamily="34" charset="0"/>
              </a:rPr>
              <a:t>►Se presentará la demanda de nulidad dentro de los 30 días siguientes a la fecha de la resolución.</a:t>
            </a:r>
          </a:p>
          <a:p>
            <a:pPr algn="just"/>
            <a:endParaRPr lang="es-MX" sz="1200" dirty="0" smtClean="0">
              <a:solidFill>
                <a:schemeClr val="tx1"/>
              </a:solidFill>
              <a:latin typeface="Georgia" panose="02040502050405020303" pitchFamily="18" charset="0"/>
              <a:ea typeface="Tahoma" pitchFamily="34" charset="0"/>
              <a:cs typeface="Tahoma" pitchFamily="34" charset="0"/>
            </a:endParaRPr>
          </a:p>
          <a:p>
            <a:pPr algn="just"/>
            <a:r>
              <a:rPr lang="es-MX" sz="1200" dirty="0" smtClean="0">
                <a:solidFill>
                  <a:schemeClr val="tx1"/>
                </a:solidFill>
                <a:latin typeface="Georgia" panose="02040502050405020303" pitchFamily="18" charset="0"/>
                <a:ea typeface="Tahoma" pitchFamily="34" charset="0"/>
                <a:cs typeface="Tahoma" pitchFamily="34" charset="0"/>
              </a:rPr>
              <a:t>►Admitida la demanda, se tiene el plazo de 30 días para contestar la demanda.</a:t>
            </a:r>
          </a:p>
          <a:p>
            <a:pPr algn="just"/>
            <a:endParaRPr lang="es-MX" sz="1200" dirty="0" smtClean="0">
              <a:solidFill>
                <a:schemeClr val="tx1"/>
              </a:solidFill>
              <a:latin typeface="Georgia" panose="02040502050405020303" pitchFamily="18" charset="0"/>
              <a:ea typeface="Tahoma" pitchFamily="34" charset="0"/>
              <a:cs typeface="Tahoma" pitchFamily="34" charset="0"/>
            </a:endParaRPr>
          </a:p>
          <a:p>
            <a:pPr algn="just"/>
            <a:r>
              <a:rPr lang="es-MX" sz="1200" dirty="0" smtClean="0">
                <a:solidFill>
                  <a:schemeClr val="tx1"/>
                </a:solidFill>
                <a:latin typeface="Georgia" panose="02040502050405020303" pitchFamily="18" charset="0"/>
                <a:ea typeface="Tahoma" pitchFamily="34" charset="0"/>
                <a:cs typeface="Tahoma" pitchFamily="34" charset="0"/>
              </a:rPr>
              <a:t>►Si no existen cuestiones pendientes, se cuenta con un plazo de 5 días para formular alegatos.</a:t>
            </a:r>
          </a:p>
          <a:p>
            <a:pPr algn="just"/>
            <a:endParaRPr lang="es-MX" sz="1200" dirty="0" smtClean="0">
              <a:solidFill>
                <a:schemeClr val="tx1"/>
              </a:solidFill>
              <a:latin typeface="Georgia" panose="02040502050405020303" pitchFamily="18" charset="0"/>
              <a:ea typeface="Tahoma" pitchFamily="34" charset="0"/>
              <a:cs typeface="Tahoma" pitchFamily="34" charset="0"/>
            </a:endParaRPr>
          </a:p>
          <a:p>
            <a:pPr algn="just"/>
            <a:r>
              <a:rPr lang="es-MX" sz="1200" dirty="0" smtClean="0">
                <a:solidFill>
                  <a:schemeClr val="tx1"/>
                </a:solidFill>
                <a:latin typeface="Georgia" panose="02040502050405020303" pitchFamily="18" charset="0"/>
                <a:ea typeface="Tahoma" pitchFamily="34" charset="0"/>
                <a:cs typeface="Tahoma" pitchFamily="34" charset="0"/>
              </a:rPr>
              <a:t>►Con alegatos o sin ellos, en el plazo de 5 días queda cerrada la instrucción .</a:t>
            </a:r>
          </a:p>
          <a:p>
            <a:pPr algn="just"/>
            <a:endParaRPr lang="es-MX" sz="1200" dirty="0" smtClean="0">
              <a:solidFill>
                <a:schemeClr val="tx1"/>
              </a:solidFill>
              <a:latin typeface="Georgia" panose="02040502050405020303" pitchFamily="18" charset="0"/>
              <a:ea typeface="Tahoma" pitchFamily="34" charset="0"/>
              <a:cs typeface="Tahoma" pitchFamily="34" charset="0"/>
            </a:endParaRPr>
          </a:p>
          <a:p>
            <a:pPr algn="just"/>
            <a:r>
              <a:rPr lang="es-MX" sz="1200" dirty="0" smtClean="0">
                <a:solidFill>
                  <a:schemeClr val="tx1"/>
                </a:solidFill>
                <a:latin typeface="Georgia" panose="02040502050405020303" pitchFamily="18" charset="0"/>
                <a:ea typeface="Tahoma" pitchFamily="34" charset="0"/>
                <a:cs typeface="Tahoma" pitchFamily="34" charset="0"/>
              </a:rPr>
              <a:t>►La sentencia se pronunciará por unanimidad o mayoría de votos, dentro de los 45 días siguientes al cierre de la instrucción.</a:t>
            </a:r>
          </a:p>
          <a:p>
            <a:pPr algn="just"/>
            <a:endParaRPr lang="es-MX" sz="1200" dirty="0">
              <a:solidFill>
                <a:schemeClr val="tx1"/>
              </a:solidFill>
              <a:latin typeface="Georgia" panose="02040502050405020303" pitchFamily="18" charset="0"/>
              <a:ea typeface="Tahoma" pitchFamily="34" charset="0"/>
              <a:cs typeface="Tahoma" pitchFamily="34" charset="0"/>
            </a:endParaRPr>
          </a:p>
          <a:p>
            <a:pPr algn="just"/>
            <a:r>
              <a:rPr lang="es-MX" sz="1200" dirty="0" smtClean="0">
                <a:solidFill>
                  <a:schemeClr val="tx1"/>
                </a:solidFill>
                <a:latin typeface="Georgia" panose="02040502050405020303" pitchFamily="18" charset="0"/>
                <a:ea typeface="Tahoma" pitchFamily="34" charset="0"/>
                <a:cs typeface="Tahoma" pitchFamily="34" charset="0"/>
              </a:rPr>
              <a:t>►Impugnación de la sentencia.</a:t>
            </a:r>
            <a:endParaRPr lang="es-MX" sz="1200" dirty="0">
              <a:solidFill>
                <a:schemeClr val="tx1"/>
              </a:solidFill>
            </a:endParaRPr>
          </a:p>
        </p:txBody>
      </p:sp>
      <p:sp>
        <p:nvSpPr>
          <p:cNvPr id="43" name="42 Rectángulo"/>
          <p:cNvSpPr/>
          <p:nvPr/>
        </p:nvSpPr>
        <p:spPr>
          <a:xfrm>
            <a:off x="5076056" y="2348880"/>
            <a:ext cx="3618082" cy="3348372"/>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200" dirty="0">
                <a:solidFill>
                  <a:schemeClr val="tx1"/>
                </a:solidFill>
                <a:latin typeface="Georgia" panose="02040502050405020303" pitchFamily="18" charset="0"/>
                <a:ea typeface="Tahoma" pitchFamily="34" charset="0"/>
                <a:cs typeface="Tahoma" pitchFamily="34" charset="0"/>
              </a:rPr>
              <a:t>►Amparo indirecto. </a:t>
            </a:r>
            <a:r>
              <a:rPr lang="es-MX" sz="1200" dirty="0" smtClean="0">
                <a:solidFill>
                  <a:schemeClr val="tx1"/>
                </a:solidFill>
                <a:latin typeface="Georgia" panose="02040502050405020303" pitchFamily="18" charset="0"/>
                <a:ea typeface="Tahoma" pitchFamily="34" charset="0"/>
                <a:cs typeface="Tahoma" pitchFamily="34" charset="0"/>
              </a:rPr>
              <a:t>Contra la resolución administrativa, siempre y cuando, carezca de fundamentación o se aleguen violaciones directas a la Constitución (normas inconstitucionales). En estos casos no operará el principio de </a:t>
            </a:r>
            <a:r>
              <a:rPr lang="es-MX" sz="1200" dirty="0" err="1" smtClean="0">
                <a:solidFill>
                  <a:schemeClr val="tx1"/>
                </a:solidFill>
                <a:latin typeface="Georgia" panose="02040502050405020303" pitchFamily="18" charset="0"/>
                <a:ea typeface="Tahoma" pitchFamily="34" charset="0"/>
                <a:cs typeface="Tahoma" pitchFamily="34" charset="0"/>
              </a:rPr>
              <a:t>definitividad</a:t>
            </a:r>
            <a:r>
              <a:rPr lang="es-MX" sz="1200" dirty="0" smtClean="0">
                <a:solidFill>
                  <a:schemeClr val="tx1"/>
                </a:solidFill>
                <a:latin typeface="Georgia" panose="02040502050405020303" pitchFamily="18" charset="0"/>
                <a:ea typeface="Tahoma" pitchFamily="34" charset="0"/>
                <a:cs typeface="Tahoma" pitchFamily="34" charset="0"/>
              </a:rPr>
              <a:t>.</a:t>
            </a:r>
            <a:endParaRPr lang="es-MX" sz="1200" dirty="0" smtClean="0">
              <a:solidFill>
                <a:schemeClr val="tx1"/>
              </a:solidFill>
              <a:latin typeface="Georgia" panose="02040502050405020303" pitchFamily="18" charset="0"/>
              <a:ea typeface="Tahoma" pitchFamily="34" charset="0"/>
              <a:cs typeface="Tahoma" pitchFamily="34" charset="0"/>
            </a:endParaRPr>
          </a:p>
          <a:p>
            <a:pPr algn="just">
              <a:lnSpc>
                <a:spcPct val="150000"/>
              </a:lnSpc>
            </a:pPr>
            <a:endParaRPr lang="es-MX" sz="1200" dirty="0" smtClean="0">
              <a:solidFill>
                <a:schemeClr val="tx1"/>
              </a:solidFill>
              <a:latin typeface="Georgia" panose="02040502050405020303" pitchFamily="18" charset="0"/>
              <a:ea typeface="Tahoma" pitchFamily="34" charset="0"/>
              <a:cs typeface="Tahoma" pitchFamily="34" charset="0"/>
            </a:endParaRPr>
          </a:p>
          <a:p>
            <a:pPr algn="just">
              <a:lnSpc>
                <a:spcPct val="150000"/>
              </a:lnSpc>
            </a:pPr>
            <a:r>
              <a:rPr lang="es-MX" sz="1200" dirty="0" smtClean="0">
                <a:solidFill>
                  <a:schemeClr val="tx1"/>
                </a:solidFill>
                <a:latin typeface="Georgia" panose="02040502050405020303" pitchFamily="18" charset="0"/>
                <a:ea typeface="Tahoma" pitchFamily="34" charset="0"/>
                <a:cs typeface="Tahoma" pitchFamily="34" charset="0"/>
              </a:rPr>
              <a:t>►Amparo directo. </a:t>
            </a:r>
            <a:r>
              <a:rPr lang="es-MX" sz="1200" dirty="0" smtClean="0">
                <a:solidFill>
                  <a:schemeClr val="tx1"/>
                </a:solidFill>
                <a:latin typeface="Georgia" panose="02040502050405020303" pitchFamily="18" charset="0"/>
                <a:ea typeface="Tahoma" pitchFamily="34" charset="0"/>
                <a:cs typeface="Tahoma" pitchFamily="34" charset="0"/>
              </a:rPr>
              <a:t>Contra la </a:t>
            </a:r>
            <a:r>
              <a:rPr lang="es-MX" sz="1200" dirty="0" smtClean="0">
                <a:solidFill>
                  <a:schemeClr val="tx1"/>
                </a:solidFill>
                <a:latin typeface="Georgia" panose="02040502050405020303" pitchFamily="18" charset="0"/>
                <a:ea typeface="Tahoma" pitchFamily="34" charset="0"/>
                <a:cs typeface="Tahoma" pitchFamily="34" charset="0"/>
              </a:rPr>
              <a:t>sentencia del Tribunal Federal de Justicia Administrativa, por violaciones cometidas en ella, o durante el procedimiento </a:t>
            </a:r>
            <a:r>
              <a:rPr lang="es-MX" sz="1200" dirty="0">
                <a:solidFill>
                  <a:schemeClr val="tx1"/>
                </a:solidFill>
                <a:latin typeface="Georgia" panose="02040502050405020303" pitchFamily="18" charset="0"/>
                <a:ea typeface="Tahoma" pitchFamily="34" charset="0"/>
                <a:cs typeface="Tahoma" pitchFamily="34" charset="0"/>
              </a:rPr>
              <a:t>que </a:t>
            </a:r>
            <a:r>
              <a:rPr lang="es-MX" sz="1200" dirty="0" smtClean="0">
                <a:solidFill>
                  <a:schemeClr val="tx1"/>
                </a:solidFill>
                <a:latin typeface="Georgia" panose="02040502050405020303" pitchFamily="18" charset="0"/>
                <a:ea typeface="Tahoma" pitchFamily="34" charset="0"/>
                <a:cs typeface="Tahoma" pitchFamily="34" charset="0"/>
              </a:rPr>
              <a:t>afecte las defensas del quejoso trascendiendo al resultado del fallo.</a:t>
            </a:r>
            <a:endParaRPr lang="es-MX" sz="1200" dirty="0">
              <a:solidFill>
                <a:schemeClr val="tx1"/>
              </a:solidFill>
            </a:endParaRPr>
          </a:p>
        </p:txBody>
      </p:sp>
      <p:cxnSp>
        <p:nvCxnSpPr>
          <p:cNvPr id="44" name="43 Conector recto"/>
          <p:cNvCxnSpPr/>
          <p:nvPr/>
        </p:nvCxnSpPr>
        <p:spPr>
          <a:xfrm>
            <a:off x="4671171" y="1597040"/>
            <a:ext cx="0" cy="4280232"/>
          </a:xfrm>
          <a:prstGeom prst="line">
            <a:avLst/>
          </a:prstGeom>
          <a:ln w="19050">
            <a:solidFill>
              <a:srgbClr val="104F9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82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20" name="Picture 4" descr="Resultado de imagen para colegio de notarios de jalisco logo 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5328" y="1052736"/>
            <a:ext cx="8929431" cy="1859848"/>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 y="3861049"/>
            <a:ext cx="1979711" cy="1224136"/>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bg1"/>
                </a:solidFill>
                <a:latin typeface="Georgia" pitchFamily="18" charset="0"/>
              </a:rPr>
              <a:t>Capítulo V</a:t>
            </a:r>
          </a:p>
        </p:txBody>
      </p:sp>
      <p:sp>
        <p:nvSpPr>
          <p:cNvPr id="23" name="22 Rectángulo"/>
          <p:cNvSpPr/>
          <p:nvPr/>
        </p:nvSpPr>
        <p:spPr>
          <a:xfrm>
            <a:off x="1979712" y="3861048"/>
            <a:ext cx="7164288" cy="122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dirty="0" smtClean="0">
                <a:solidFill>
                  <a:schemeClr val="tx1"/>
                </a:solidFill>
                <a:latin typeface="Georgia" pitchFamily="18" charset="0"/>
              </a:rPr>
              <a:t>Casos prácticos</a:t>
            </a:r>
            <a:endParaRPr lang="es-MX" sz="2000" b="1" i="1" dirty="0">
              <a:solidFill>
                <a:schemeClr val="tx1"/>
              </a:solidFill>
              <a:latin typeface="Georgia" pitchFamily="18" charset="0"/>
            </a:endParaRPr>
          </a:p>
        </p:txBody>
      </p:sp>
    </p:spTree>
    <p:extLst>
      <p:ext uri="{BB962C8B-B14F-4D97-AF65-F5344CB8AC3E}">
        <p14:creationId xmlns:p14="http://schemas.microsoft.com/office/powerpoint/2010/main" val="3210846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iterate type="wd">
                                    <p:tmPct val="24380"/>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31</a:t>
            </a:fld>
            <a:endParaRPr lang="es-MX" sz="1400" b="1" dirty="0">
              <a:solidFill>
                <a:schemeClr val="bg1"/>
              </a:solidFill>
              <a:latin typeface="Georgia" panose="02040502050405020303" pitchFamily="18" charset="0"/>
            </a:endParaRPr>
          </a:p>
        </p:txBody>
      </p:sp>
      <p:sp>
        <p:nvSpPr>
          <p:cNvPr id="12" name="11 Rectángulo">
            <a:extLst>
              <a:ext uri="{FF2B5EF4-FFF2-40B4-BE49-F238E27FC236}">
                <a16:creationId xmlns:a16="http://schemas.microsoft.com/office/drawing/2014/main" id="{32BA70FF-4E7B-4371-A4AA-6A0BE7E37D6A}"/>
              </a:ext>
            </a:extLst>
          </p:cNvPr>
          <p:cNvSpPr/>
          <p:nvPr/>
        </p:nvSpPr>
        <p:spPr>
          <a:xfrm>
            <a:off x="564828" y="285707"/>
            <a:ext cx="7373434" cy="369332"/>
          </a:xfrm>
          <a:prstGeom prst="rect">
            <a:avLst/>
          </a:prstGeom>
        </p:spPr>
        <p:txBody>
          <a:bodyPr wrap="square">
            <a:spAutoFit/>
          </a:bodyPr>
          <a:lstStyle/>
          <a:p>
            <a:r>
              <a:rPr lang="es-MX" i="1" dirty="0" smtClean="0">
                <a:solidFill>
                  <a:srgbClr val="104F94"/>
                </a:solidFill>
                <a:latin typeface="Georgia" pitchFamily="18" charset="0"/>
              </a:rPr>
              <a:t>Descripción del caso 1</a:t>
            </a:r>
            <a:endParaRPr lang="es-MX" i="1" dirty="0">
              <a:solidFill>
                <a:srgbClr val="104F94"/>
              </a:solidFill>
              <a:latin typeface="Georgia" pitchFamily="18" charset="0"/>
            </a:endParaRPr>
          </a:p>
        </p:txBody>
      </p:sp>
      <p:sp>
        <p:nvSpPr>
          <p:cNvPr id="13" name="Rectángulo 8">
            <a:extLst>
              <a:ext uri="{FF2B5EF4-FFF2-40B4-BE49-F238E27FC236}">
                <a16:creationId xmlns:a16="http://schemas.microsoft.com/office/drawing/2014/main" id="{A13901D1-9857-4862-8F56-083CE0E45E8E}"/>
              </a:ext>
            </a:extLst>
          </p:cNvPr>
          <p:cNvSpPr/>
          <p:nvPr/>
        </p:nvSpPr>
        <p:spPr>
          <a:xfrm>
            <a:off x="554533" y="763053"/>
            <a:ext cx="7678689" cy="738664"/>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En una visita, los verificadores solicitaron, entre otras cosas, la siguiente información y documentación:</a:t>
            </a:r>
          </a:p>
        </p:txBody>
      </p:sp>
      <p:sp>
        <p:nvSpPr>
          <p:cNvPr id="14" name="13 Rectángulo">
            <a:extLst>
              <a:ext uri="{FF2B5EF4-FFF2-40B4-BE49-F238E27FC236}">
                <a16:creationId xmlns:a16="http://schemas.microsoft.com/office/drawing/2014/main" id="{32BA70FF-4E7B-4371-A4AA-6A0BE7E37D6A}"/>
              </a:ext>
            </a:extLst>
          </p:cNvPr>
          <p:cNvSpPr/>
          <p:nvPr/>
        </p:nvSpPr>
        <p:spPr>
          <a:xfrm>
            <a:off x="577375" y="4219872"/>
            <a:ext cx="7373434" cy="369332"/>
          </a:xfrm>
          <a:prstGeom prst="rect">
            <a:avLst/>
          </a:prstGeom>
        </p:spPr>
        <p:txBody>
          <a:bodyPr wrap="square">
            <a:spAutoFit/>
          </a:bodyPr>
          <a:lstStyle/>
          <a:p>
            <a:r>
              <a:rPr lang="es-MX" i="1" dirty="0" smtClean="0">
                <a:solidFill>
                  <a:srgbClr val="104F94"/>
                </a:solidFill>
                <a:latin typeface="Georgia" pitchFamily="18" charset="0"/>
              </a:rPr>
              <a:t>Planteamiento del problema</a:t>
            </a:r>
            <a:endParaRPr lang="es-MX" i="1" dirty="0">
              <a:solidFill>
                <a:srgbClr val="104F94"/>
              </a:solidFill>
              <a:latin typeface="Georgia" pitchFamily="18" charset="0"/>
            </a:endParaRPr>
          </a:p>
        </p:txBody>
      </p:sp>
      <p:sp>
        <p:nvSpPr>
          <p:cNvPr id="15" name="Rectángulo 8">
            <a:extLst>
              <a:ext uri="{FF2B5EF4-FFF2-40B4-BE49-F238E27FC236}">
                <a16:creationId xmlns:a16="http://schemas.microsoft.com/office/drawing/2014/main" id="{A13901D1-9857-4862-8F56-083CE0E45E8E}"/>
              </a:ext>
            </a:extLst>
          </p:cNvPr>
          <p:cNvSpPr/>
          <p:nvPr/>
        </p:nvSpPr>
        <p:spPr>
          <a:xfrm>
            <a:off x="1640509" y="4916947"/>
            <a:ext cx="6456728" cy="738664"/>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¿El ejecutor de actividades vulnerables se encuentra obligado a proporcionar toda la información solicitada por los verificadores? </a:t>
            </a:r>
            <a:endParaRPr lang="es-ES" sz="1400" dirty="0">
              <a:latin typeface="Georgia" panose="02040502050405020303" pitchFamily="18" charset="0"/>
            </a:endParaRPr>
          </a:p>
        </p:txBody>
      </p:sp>
      <p:sp>
        <p:nvSpPr>
          <p:cNvPr id="16" name="Rectángulo 8">
            <a:extLst>
              <a:ext uri="{FF2B5EF4-FFF2-40B4-BE49-F238E27FC236}">
                <a16:creationId xmlns:a16="http://schemas.microsoft.com/office/drawing/2014/main" id="{A13901D1-9857-4862-8F56-083CE0E45E8E}"/>
              </a:ext>
            </a:extLst>
          </p:cNvPr>
          <p:cNvSpPr/>
          <p:nvPr/>
        </p:nvSpPr>
        <p:spPr>
          <a:xfrm>
            <a:off x="554533" y="1652872"/>
            <a:ext cx="3760459" cy="2315249"/>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1. Alta  </a:t>
            </a:r>
            <a:r>
              <a:rPr lang="es-ES" sz="1400" dirty="0">
                <a:latin typeface="Georgia" panose="02040502050405020303" pitchFamily="18" charset="0"/>
              </a:rPr>
              <a:t>y registro como actividad vulnerable en el </a:t>
            </a:r>
            <a:r>
              <a:rPr lang="es-ES" sz="1400" dirty="0" smtClean="0">
                <a:latin typeface="Georgia" panose="02040502050405020303" pitchFamily="18" charset="0"/>
              </a:rPr>
              <a:t>Portal.</a:t>
            </a:r>
          </a:p>
          <a:p>
            <a:pPr algn="just">
              <a:lnSpc>
                <a:spcPct val="150000"/>
              </a:lnSpc>
            </a:pPr>
            <a:r>
              <a:rPr lang="es-ES" sz="1400" dirty="0" smtClean="0">
                <a:latin typeface="Georgia" panose="02040502050405020303" pitchFamily="18" charset="0"/>
              </a:rPr>
              <a:t>2. Avisos </a:t>
            </a:r>
            <a:r>
              <a:rPr lang="es-ES" sz="1400" dirty="0">
                <a:latin typeface="Georgia" panose="02040502050405020303" pitchFamily="18" charset="0"/>
              </a:rPr>
              <a:t>presentados.</a:t>
            </a:r>
          </a:p>
          <a:p>
            <a:pPr algn="just">
              <a:lnSpc>
                <a:spcPct val="150000"/>
              </a:lnSpc>
            </a:pPr>
            <a:r>
              <a:rPr lang="es-ES" sz="1400" dirty="0" smtClean="0">
                <a:latin typeface="Georgia" panose="02040502050405020303" pitchFamily="18" charset="0"/>
              </a:rPr>
              <a:t>3. Expedientes </a:t>
            </a:r>
            <a:r>
              <a:rPr lang="es-ES" sz="1400" dirty="0">
                <a:latin typeface="Georgia" panose="02040502050405020303" pitchFamily="18" charset="0"/>
              </a:rPr>
              <a:t>únicos de identificación de los clientes.</a:t>
            </a:r>
          </a:p>
          <a:p>
            <a:pPr algn="just">
              <a:lnSpc>
                <a:spcPct val="150000"/>
              </a:lnSpc>
            </a:pPr>
            <a:r>
              <a:rPr lang="es-ES" sz="1400" dirty="0" smtClean="0">
                <a:latin typeface="Georgia" panose="02040502050405020303" pitchFamily="18" charset="0"/>
              </a:rPr>
              <a:t>4. Documentos </a:t>
            </a:r>
            <a:r>
              <a:rPr lang="es-ES" sz="1400" dirty="0">
                <a:latin typeface="Georgia" panose="02040502050405020303" pitchFamily="18" charset="0"/>
              </a:rPr>
              <a:t>que acrediten la forma de pago y el instrumento monetario</a:t>
            </a:r>
            <a:r>
              <a:rPr lang="es-ES" sz="1400" dirty="0" smtClean="0">
                <a:latin typeface="Georgia" panose="02040502050405020303" pitchFamily="18" charset="0"/>
              </a:rPr>
              <a:t>.</a:t>
            </a:r>
          </a:p>
        </p:txBody>
      </p:sp>
      <p:pic>
        <p:nvPicPr>
          <p:cNvPr id="17"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2" y="4652384"/>
            <a:ext cx="1296896" cy="1296896"/>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8">
            <a:extLst>
              <a:ext uri="{FF2B5EF4-FFF2-40B4-BE49-F238E27FC236}">
                <a16:creationId xmlns:a16="http://schemas.microsoft.com/office/drawing/2014/main" id="{A13901D1-9857-4862-8F56-083CE0E45E8E}"/>
              </a:ext>
            </a:extLst>
          </p:cNvPr>
          <p:cNvSpPr/>
          <p:nvPr/>
        </p:nvSpPr>
        <p:spPr>
          <a:xfrm>
            <a:off x="4632792" y="1700808"/>
            <a:ext cx="3965518" cy="2354491"/>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5. Estados de cuenta bancarios de todas las cuentas del ejecutor de actividades vulnerables</a:t>
            </a:r>
            <a:endParaRPr lang="es-ES" sz="1400" dirty="0">
              <a:latin typeface="Georgia" panose="02040502050405020303" pitchFamily="18" charset="0"/>
            </a:endParaRPr>
          </a:p>
          <a:p>
            <a:pPr algn="just">
              <a:lnSpc>
                <a:spcPct val="150000"/>
              </a:lnSpc>
            </a:pPr>
            <a:r>
              <a:rPr lang="es-ES" sz="1400" dirty="0" smtClean="0">
                <a:latin typeface="Georgia" panose="02040502050405020303" pitchFamily="18" charset="0"/>
              </a:rPr>
              <a:t>6. Mecanismo </a:t>
            </a:r>
            <a:r>
              <a:rPr lang="es-ES" sz="1400" dirty="0">
                <a:latin typeface="Georgia" panose="02040502050405020303" pitchFamily="18" charset="0"/>
              </a:rPr>
              <a:t>de la lista de personas vinculadas</a:t>
            </a:r>
            <a:r>
              <a:rPr lang="es-ES" sz="1400" dirty="0" smtClean="0">
                <a:latin typeface="Georgia" panose="02040502050405020303" pitchFamily="18" charset="0"/>
              </a:rPr>
              <a:t>.</a:t>
            </a:r>
          </a:p>
          <a:p>
            <a:pPr algn="just">
              <a:lnSpc>
                <a:spcPct val="150000"/>
              </a:lnSpc>
            </a:pPr>
            <a:r>
              <a:rPr lang="es-ES" sz="1400" dirty="0" smtClean="0">
                <a:latin typeface="Georgia" panose="02040502050405020303" pitchFamily="18" charset="0"/>
              </a:rPr>
              <a:t>7. Auxiliares contables de bancos, clientes e ingresos.</a:t>
            </a:r>
          </a:p>
          <a:p>
            <a:pPr algn="just">
              <a:lnSpc>
                <a:spcPct val="150000"/>
              </a:lnSpc>
            </a:pPr>
            <a:r>
              <a:rPr lang="es-ES" sz="1400" dirty="0" smtClean="0">
                <a:latin typeface="Georgia" panose="02040502050405020303" pitchFamily="18" charset="0"/>
              </a:rPr>
              <a:t>8. Balanzas de comprobación mensuales</a:t>
            </a:r>
            <a:endParaRPr lang="es-ES" sz="1400" dirty="0">
              <a:latin typeface="Georgia" panose="02040502050405020303" pitchFamily="18" charset="0"/>
            </a:endParaRPr>
          </a:p>
        </p:txBody>
      </p:sp>
    </p:spTree>
    <p:extLst>
      <p:ext uri="{BB962C8B-B14F-4D97-AF65-F5344CB8AC3E}">
        <p14:creationId xmlns:p14="http://schemas.microsoft.com/office/powerpoint/2010/main" val="2696875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32</a:t>
            </a:fld>
            <a:endParaRPr lang="es-MX" sz="1400" b="1" dirty="0">
              <a:solidFill>
                <a:schemeClr val="bg1"/>
              </a:solidFill>
              <a:latin typeface="Georgia" panose="02040502050405020303" pitchFamily="18" charset="0"/>
            </a:endParaRPr>
          </a:p>
        </p:txBody>
      </p:sp>
      <p:sp>
        <p:nvSpPr>
          <p:cNvPr id="3" name="2 Rectángulo"/>
          <p:cNvSpPr/>
          <p:nvPr/>
        </p:nvSpPr>
        <p:spPr>
          <a:xfrm>
            <a:off x="457203" y="2676883"/>
            <a:ext cx="387839" cy="293573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MX" b="1" dirty="0" smtClean="0">
                <a:latin typeface="Georgia" panose="02040502050405020303" pitchFamily="18" charset="0"/>
              </a:rPr>
              <a:t>Con obligación</a:t>
            </a:r>
            <a:endParaRPr lang="es-MX" b="1" dirty="0">
              <a:latin typeface="Georgia" panose="02040502050405020303" pitchFamily="18" charset="0"/>
            </a:endParaRPr>
          </a:p>
        </p:txBody>
      </p:sp>
      <p:sp>
        <p:nvSpPr>
          <p:cNvPr id="4" name="3 Rectángulo">
            <a:extLst>
              <a:ext uri="{FF2B5EF4-FFF2-40B4-BE49-F238E27FC236}">
                <a16:creationId xmlns:a16="http://schemas.microsoft.com/office/drawing/2014/main" id="{32BA70FF-4E7B-4371-A4AA-6A0BE7E37D6A}"/>
              </a:ext>
            </a:extLst>
          </p:cNvPr>
          <p:cNvSpPr/>
          <p:nvPr/>
        </p:nvSpPr>
        <p:spPr>
          <a:xfrm>
            <a:off x="577375" y="476672"/>
            <a:ext cx="7373434" cy="369332"/>
          </a:xfrm>
          <a:prstGeom prst="rect">
            <a:avLst/>
          </a:prstGeom>
        </p:spPr>
        <p:txBody>
          <a:bodyPr wrap="square">
            <a:spAutoFit/>
          </a:bodyPr>
          <a:lstStyle/>
          <a:p>
            <a:r>
              <a:rPr lang="es-MX" i="1" dirty="0" smtClean="0">
                <a:solidFill>
                  <a:srgbClr val="104F94"/>
                </a:solidFill>
                <a:latin typeface="Georgia" pitchFamily="18" charset="0"/>
              </a:rPr>
              <a:t>Solución</a:t>
            </a:r>
            <a:endParaRPr lang="es-MX" i="1" dirty="0">
              <a:solidFill>
                <a:srgbClr val="104F94"/>
              </a:solidFill>
              <a:latin typeface="Georgia" pitchFamily="18" charset="0"/>
            </a:endParaRPr>
          </a:p>
        </p:txBody>
      </p:sp>
      <p:sp>
        <p:nvSpPr>
          <p:cNvPr id="5" name="Rectángulo 8">
            <a:extLst>
              <a:ext uri="{FF2B5EF4-FFF2-40B4-BE49-F238E27FC236}">
                <a16:creationId xmlns:a16="http://schemas.microsoft.com/office/drawing/2014/main" id="{A13901D1-9857-4862-8F56-083CE0E45E8E}"/>
              </a:ext>
            </a:extLst>
          </p:cNvPr>
          <p:cNvSpPr/>
          <p:nvPr/>
        </p:nvSpPr>
        <p:spPr>
          <a:xfrm>
            <a:off x="554533" y="889527"/>
            <a:ext cx="7678689" cy="1061829"/>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El ejecutor de la actividad vulnerable no se encuentra obligado a proporcionar la totalidad de la información, ya que, con base en el artículo 34 de la Ley, están obligados a proporcionar exclusivamente la información y documentación relacionada con actividades vulnerables.</a:t>
            </a:r>
          </a:p>
        </p:txBody>
      </p:sp>
      <p:sp>
        <p:nvSpPr>
          <p:cNvPr id="6" name="Rectángulo 8">
            <a:extLst>
              <a:ext uri="{FF2B5EF4-FFF2-40B4-BE49-F238E27FC236}">
                <a16:creationId xmlns:a16="http://schemas.microsoft.com/office/drawing/2014/main" id="{A13901D1-9857-4862-8F56-083CE0E45E8E}"/>
              </a:ext>
            </a:extLst>
          </p:cNvPr>
          <p:cNvSpPr/>
          <p:nvPr/>
        </p:nvSpPr>
        <p:spPr>
          <a:xfrm>
            <a:off x="864252" y="2768610"/>
            <a:ext cx="3294794" cy="3000821"/>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1. Alta  </a:t>
            </a:r>
            <a:r>
              <a:rPr lang="es-ES" sz="1400" dirty="0">
                <a:latin typeface="Georgia" panose="02040502050405020303" pitchFamily="18" charset="0"/>
              </a:rPr>
              <a:t>y registro como actividad vulnerable en el </a:t>
            </a:r>
            <a:r>
              <a:rPr lang="es-ES" sz="1400" dirty="0" smtClean="0">
                <a:latin typeface="Georgia" panose="02040502050405020303" pitchFamily="18" charset="0"/>
              </a:rPr>
              <a:t>Portal.</a:t>
            </a:r>
          </a:p>
          <a:p>
            <a:pPr algn="just">
              <a:lnSpc>
                <a:spcPct val="150000"/>
              </a:lnSpc>
            </a:pPr>
            <a:r>
              <a:rPr lang="es-ES" sz="1400" dirty="0" smtClean="0">
                <a:latin typeface="Georgia" panose="02040502050405020303" pitchFamily="18" charset="0"/>
              </a:rPr>
              <a:t>2. Avisos </a:t>
            </a:r>
            <a:r>
              <a:rPr lang="es-ES" sz="1400" dirty="0">
                <a:latin typeface="Georgia" panose="02040502050405020303" pitchFamily="18" charset="0"/>
              </a:rPr>
              <a:t>presentados.</a:t>
            </a:r>
          </a:p>
          <a:p>
            <a:pPr algn="just">
              <a:lnSpc>
                <a:spcPct val="150000"/>
              </a:lnSpc>
            </a:pPr>
            <a:r>
              <a:rPr lang="es-ES" sz="1400" dirty="0" smtClean="0">
                <a:latin typeface="Georgia" panose="02040502050405020303" pitchFamily="18" charset="0"/>
              </a:rPr>
              <a:t>3. Expedientes </a:t>
            </a:r>
            <a:r>
              <a:rPr lang="es-ES" sz="1400" dirty="0">
                <a:latin typeface="Georgia" panose="02040502050405020303" pitchFamily="18" charset="0"/>
              </a:rPr>
              <a:t>únicos de identificación de los clientes.</a:t>
            </a:r>
          </a:p>
          <a:p>
            <a:pPr algn="just">
              <a:lnSpc>
                <a:spcPct val="150000"/>
              </a:lnSpc>
            </a:pPr>
            <a:r>
              <a:rPr lang="es-ES" sz="1400" dirty="0" smtClean="0">
                <a:latin typeface="Georgia" panose="02040502050405020303" pitchFamily="18" charset="0"/>
              </a:rPr>
              <a:t>4. Documentos </a:t>
            </a:r>
            <a:r>
              <a:rPr lang="es-ES" sz="1400" dirty="0">
                <a:latin typeface="Georgia" panose="02040502050405020303" pitchFamily="18" charset="0"/>
              </a:rPr>
              <a:t>que acrediten la forma de pago y el instrumento monetario</a:t>
            </a:r>
            <a:r>
              <a:rPr lang="es-ES" sz="1400" dirty="0" smtClean="0">
                <a:latin typeface="Georgia" panose="02040502050405020303" pitchFamily="18" charset="0"/>
              </a:rPr>
              <a:t>.</a:t>
            </a:r>
          </a:p>
          <a:p>
            <a:pPr algn="just">
              <a:lnSpc>
                <a:spcPct val="150000"/>
              </a:lnSpc>
            </a:pPr>
            <a:r>
              <a:rPr lang="es-ES" sz="1400" dirty="0" smtClean="0">
                <a:latin typeface="Georgia" panose="02040502050405020303" pitchFamily="18" charset="0"/>
              </a:rPr>
              <a:t>5. Mecanismo de la lista de personas vinculadas.</a:t>
            </a:r>
          </a:p>
        </p:txBody>
      </p:sp>
      <p:sp>
        <p:nvSpPr>
          <p:cNvPr id="7" name="Rectángulo 8">
            <a:extLst>
              <a:ext uri="{FF2B5EF4-FFF2-40B4-BE49-F238E27FC236}">
                <a16:creationId xmlns:a16="http://schemas.microsoft.com/office/drawing/2014/main" id="{A13901D1-9857-4862-8F56-083CE0E45E8E}"/>
              </a:ext>
            </a:extLst>
          </p:cNvPr>
          <p:cNvSpPr/>
          <p:nvPr/>
        </p:nvSpPr>
        <p:spPr>
          <a:xfrm>
            <a:off x="5288770" y="2960498"/>
            <a:ext cx="3239802" cy="2354491"/>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6. Estados de cuenta bancarios de todas las cuentas del ejecutor de actividades vulnerables.</a:t>
            </a:r>
            <a:endParaRPr lang="es-ES" sz="1400" dirty="0">
              <a:latin typeface="Georgia" panose="02040502050405020303" pitchFamily="18" charset="0"/>
            </a:endParaRPr>
          </a:p>
          <a:p>
            <a:pPr algn="just">
              <a:lnSpc>
                <a:spcPct val="150000"/>
              </a:lnSpc>
            </a:pPr>
            <a:r>
              <a:rPr lang="es-ES" sz="1400" dirty="0" smtClean="0">
                <a:latin typeface="Georgia" panose="02040502050405020303" pitchFamily="18" charset="0"/>
              </a:rPr>
              <a:t>7. Auxiliares contables de bancos, clientes e ingresos.</a:t>
            </a:r>
          </a:p>
          <a:p>
            <a:pPr algn="just">
              <a:lnSpc>
                <a:spcPct val="150000"/>
              </a:lnSpc>
            </a:pPr>
            <a:r>
              <a:rPr lang="es-ES" sz="1400" dirty="0" smtClean="0">
                <a:latin typeface="Georgia" panose="02040502050405020303" pitchFamily="18" charset="0"/>
              </a:rPr>
              <a:t>8. Balanzas de comprobación mensuales.</a:t>
            </a:r>
            <a:endParaRPr lang="es-ES" sz="1400" dirty="0">
              <a:latin typeface="Georgia" panose="02040502050405020303" pitchFamily="18" charset="0"/>
            </a:endParaRPr>
          </a:p>
        </p:txBody>
      </p:sp>
      <p:sp>
        <p:nvSpPr>
          <p:cNvPr id="8" name="7 Rectángulo"/>
          <p:cNvSpPr/>
          <p:nvPr/>
        </p:nvSpPr>
        <p:spPr>
          <a:xfrm rot="5400000">
            <a:off x="2114206" y="632044"/>
            <a:ext cx="387839" cy="370184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MX" b="1" dirty="0" smtClean="0">
                <a:latin typeface="Georgia" panose="02040502050405020303" pitchFamily="18" charset="0"/>
              </a:rPr>
              <a:t>Con obligación</a:t>
            </a:r>
            <a:endParaRPr lang="es-MX" b="1" dirty="0">
              <a:latin typeface="Georgia" panose="02040502050405020303" pitchFamily="18" charset="0"/>
            </a:endParaRPr>
          </a:p>
        </p:txBody>
      </p:sp>
      <p:sp>
        <p:nvSpPr>
          <p:cNvPr id="9" name="8 Rectángulo"/>
          <p:cNvSpPr/>
          <p:nvPr/>
        </p:nvSpPr>
        <p:spPr>
          <a:xfrm>
            <a:off x="4878077" y="2676883"/>
            <a:ext cx="387839" cy="2935736"/>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MX" b="1" dirty="0" smtClean="0">
                <a:latin typeface="Georgia" panose="02040502050405020303" pitchFamily="18" charset="0"/>
              </a:rPr>
              <a:t>Sin obligación</a:t>
            </a:r>
            <a:endParaRPr lang="es-MX" b="1" dirty="0">
              <a:latin typeface="Georgia" panose="02040502050405020303" pitchFamily="18" charset="0"/>
            </a:endParaRPr>
          </a:p>
        </p:txBody>
      </p:sp>
      <p:sp>
        <p:nvSpPr>
          <p:cNvPr id="10" name="9 Rectángulo"/>
          <p:cNvSpPr/>
          <p:nvPr/>
        </p:nvSpPr>
        <p:spPr>
          <a:xfrm rot="5400000">
            <a:off x="6509405" y="657717"/>
            <a:ext cx="387839" cy="3650494"/>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MX" b="1" dirty="0" smtClean="0">
                <a:latin typeface="Georgia" panose="02040502050405020303" pitchFamily="18" charset="0"/>
              </a:rPr>
              <a:t>Sin obligación</a:t>
            </a:r>
            <a:endParaRPr lang="es-MX" b="1" dirty="0">
              <a:latin typeface="Georgia" panose="02040502050405020303" pitchFamily="18" charset="0"/>
            </a:endParaRPr>
          </a:p>
        </p:txBody>
      </p:sp>
    </p:spTree>
    <p:extLst>
      <p:ext uri="{BB962C8B-B14F-4D97-AF65-F5344CB8AC3E}">
        <p14:creationId xmlns:p14="http://schemas.microsoft.com/office/powerpoint/2010/main" val="3969301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33</a:t>
            </a:fld>
            <a:endParaRPr lang="es-MX" sz="1400" b="1" dirty="0">
              <a:solidFill>
                <a:schemeClr val="bg1"/>
              </a:solidFill>
              <a:latin typeface="Georgia" panose="02040502050405020303" pitchFamily="18" charset="0"/>
            </a:endParaRPr>
          </a:p>
        </p:txBody>
      </p:sp>
      <p:sp>
        <p:nvSpPr>
          <p:cNvPr id="10" name="9 Rectángulo">
            <a:extLst>
              <a:ext uri="{FF2B5EF4-FFF2-40B4-BE49-F238E27FC236}">
                <a16:creationId xmlns:a16="http://schemas.microsoft.com/office/drawing/2014/main" id="{32BA70FF-4E7B-4371-A4AA-6A0BE7E37D6A}"/>
              </a:ext>
            </a:extLst>
          </p:cNvPr>
          <p:cNvSpPr/>
          <p:nvPr/>
        </p:nvSpPr>
        <p:spPr>
          <a:xfrm>
            <a:off x="564828" y="502800"/>
            <a:ext cx="7373434" cy="369332"/>
          </a:xfrm>
          <a:prstGeom prst="rect">
            <a:avLst/>
          </a:prstGeom>
        </p:spPr>
        <p:txBody>
          <a:bodyPr wrap="square">
            <a:spAutoFit/>
          </a:bodyPr>
          <a:lstStyle/>
          <a:p>
            <a:r>
              <a:rPr lang="es-MX" i="1" dirty="0" smtClean="0">
                <a:solidFill>
                  <a:srgbClr val="104F94"/>
                </a:solidFill>
                <a:latin typeface="Georgia" pitchFamily="18" charset="0"/>
              </a:rPr>
              <a:t>Descripción del caso 2</a:t>
            </a:r>
            <a:endParaRPr lang="es-MX" i="1" dirty="0">
              <a:solidFill>
                <a:srgbClr val="104F94"/>
              </a:solidFill>
              <a:latin typeface="Georgia" pitchFamily="18" charset="0"/>
            </a:endParaRPr>
          </a:p>
        </p:txBody>
      </p:sp>
      <p:sp>
        <p:nvSpPr>
          <p:cNvPr id="19" name="Rectángulo 8">
            <a:extLst>
              <a:ext uri="{FF2B5EF4-FFF2-40B4-BE49-F238E27FC236}">
                <a16:creationId xmlns:a16="http://schemas.microsoft.com/office/drawing/2014/main" id="{A13901D1-9857-4862-8F56-083CE0E45E8E}"/>
              </a:ext>
            </a:extLst>
          </p:cNvPr>
          <p:cNvSpPr/>
          <p:nvPr/>
        </p:nvSpPr>
        <p:spPr>
          <a:xfrm>
            <a:off x="554533" y="1127626"/>
            <a:ext cx="7678689" cy="2354491"/>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En la descripción de los hechos del acta circunstanciada, los verificadores señalaron que existía una indebida identificación del cliente. Ello, toda vez que en el formato de identificación de un cliente persona moral, se asentó el nombre completo, fecha de nacimiento y datos de la identificación del representante legal, pero no así, el dato sobre su R.F.C. o C.U.R.P.</a:t>
            </a:r>
          </a:p>
          <a:p>
            <a:pPr algn="just">
              <a:lnSpc>
                <a:spcPct val="150000"/>
              </a:lnSpc>
            </a:pPr>
            <a:endParaRPr lang="es-ES" sz="1400" dirty="0">
              <a:latin typeface="Georgia" panose="02040502050405020303" pitchFamily="18" charset="0"/>
            </a:endParaRPr>
          </a:p>
          <a:p>
            <a:pPr algn="just">
              <a:lnSpc>
                <a:spcPct val="150000"/>
              </a:lnSpc>
            </a:pPr>
            <a:r>
              <a:rPr lang="es-ES" sz="1400" dirty="0" smtClean="0">
                <a:latin typeface="Georgia" panose="02040502050405020303" pitchFamily="18" charset="0"/>
              </a:rPr>
              <a:t>Por tal motivo, se quiere imponer una multa equivalente a 200 veces el valor de la U.M.A., por no haber asentado el R.F.C. o C.U.R.P. del representante legal.</a:t>
            </a:r>
          </a:p>
        </p:txBody>
      </p:sp>
      <p:sp>
        <p:nvSpPr>
          <p:cNvPr id="20" name="19 Rectángulo">
            <a:extLst>
              <a:ext uri="{FF2B5EF4-FFF2-40B4-BE49-F238E27FC236}">
                <a16:creationId xmlns:a16="http://schemas.microsoft.com/office/drawing/2014/main" id="{32BA70FF-4E7B-4371-A4AA-6A0BE7E37D6A}"/>
              </a:ext>
            </a:extLst>
          </p:cNvPr>
          <p:cNvSpPr/>
          <p:nvPr/>
        </p:nvSpPr>
        <p:spPr>
          <a:xfrm>
            <a:off x="577375" y="3746495"/>
            <a:ext cx="7373434" cy="369332"/>
          </a:xfrm>
          <a:prstGeom prst="rect">
            <a:avLst/>
          </a:prstGeom>
        </p:spPr>
        <p:txBody>
          <a:bodyPr wrap="square">
            <a:spAutoFit/>
          </a:bodyPr>
          <a:lstStyle/>
          <a:p>
            <a:r>
              <a:rPr lang="es-MX" i="1" dirty="0" smtClean="0">
                <a:solidFill>
                  <a:srgbClr val="104F94"/>
                </a:solidFill>
                <a:latin typeface="Georgia" pitchFamily="18" charset="0"/>
              </a:rPr>
              <a:t>Planteamiento del problema</a:t>
            </a:r>
            <a:endParaRPr lang="es-MX" i="1" dirty="0">
              <a:solidFill>
                <a:srgbClr val="104F94"/>
              </a:solidFill>
              <a:latin typeface="Georgia" pitchFamily="18" charset="0"/>
            </a:endParaRPr>
          </a:p>
        </p:txBody>
      </p:sp>
      <p:sp>
        <p:nvSpPr>
          <p:cNvPr id="21" name="Rectángulo 8">
            <a:extLst>
              <a:ext uri="{FF2B5EF4-FFF2-40B4-BE49-F238E27FC236}">
                <a16:creationId xmlns:a16="http://schemas.microsoft.com/office/drawing/2014/main" id="{A13901D1-9857-4862-8F56-083CE0E45E8E}"/>
              </a:ext>
            </a:extLst>
          </p:cNvPr>
          <p:cNvSpPr/>
          <p:nvPr/>
        </p:nvSpPr>
        <p:spPr>
          <a:xfrm>
            <a:off x="1832759" y="4690336"/>
            <a:ext cx="6309774" cy="738664"/>
          </a:xfrm>
          <a:prstGeom prst="rect">
            <a:avLst/>
          </a:prstGeom>
        </p:spPr>
        <p:txBody>
          <a:bodyPr wrap="square">
            <a:spAutoFit/>
          </a:bodyPr>
          <a:lstStyle/>
          <a:p>
            <a:pPr algn="just">
              <a:lnSpc>
                <a:spcPct val="150000"/>
              </a:lnSpc>
            </a:pPr>
            <a:r>
              <a:rPr lang="es-ES" sz="1400" dirty="0" smtClean="0">
                <a:latin typeface="Georgia" panose="02040502050405020303" pitchFamily="18" charset="0"/>
              </a:rPr>
              <a:t>¿Es procedente la multa que se pretende imponer al ejecutor de la actividad vulnerable? </a:t>
            </a:r>
            <a:endParaRPr lang="es-ES" sz="1400" dirty="0">
              <a:latin typeface="Georgia" panose="02040502050405020303" pitchFamily="18" charset="0"/>
            </a:endParaRPr>
          </a:p>
        </p:txBody>
      </p:sp>
      <p:pic>
        <p:nvPicPr>
          <p:cNvPr id="22"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1" y="4331355"/>
            <a:ext cx="1617925" cy="16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08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34</a:t>
            </a:fld>
            <a:endParaRPr lang="es-MX" sz="1400" b="1" dirty="0">
              <a:solidFill>
                <a:schemeClr val="bg1"/>
              </a:solidFill>
              <a:latin typeface="Georgia" panose="02040502050405020303" pitchFamily="18" charset="0"/>
            </a:endParaRPr>
          </a:p>
        </p:txBody>
      </p:sp>
      <p:sp>
        <p:nvSpPr>
          <p:cNvPr id="12" name="11 Rectángulo">
            <a:extLst>
              <a:ext uri="{FF2B5EF4-FFF2-40B4-BE49-F238E27FC236}">
                <a16:creationId xmlns:a16="http://schemas.microsoft.com/office/drawing/2014/main" id="{32BA70FF-4E7B-4371-A4AA-6A0BE7E37D6A}"/>
              </a:ext>
            </a:extLst>
          </p:cNvPr>
          <p:cNvSpPr/>
          <p:nvPr/>
        </p:nvSpPr>
        <p:spPr>
          <a:xfrm>
            <a:off x="577375" y="476672"/>
            <a:ext cx="7373434" cy="369332"/>
          </a:xfrm>
          <a:prstGeom prst="rect">
            <a:avLst/>
          </a:prstGeom>
        </p:spPr>
        <p:txBody>
          <a:bodyPr wrap="square">
            <a:spAutoFit/>
          </a:bodyPr>
          <a:lstStyle/>
          <a:p>
            <a:r>
              <a:rPr lang="es-MX" i="1" dirty="0" smtClean="0">
                <a:solidFill>
                  <a:srgbClr val="104F94"/>
                </a:solidFill>
                <a:latin typeface="Georgia" pitchFamily="18" charset="0"/>
              </a:rPr>
              <a:t>Solución</a:t>
            </a:r>
            <a:endParaRPr lang="es-MX" i="1" dirty="0">
              <a:solidFill>
                <a:srgbClr val="104F94"/>
              </a:solidFill>
              <a:latin typeface="Georgia" pitchFamily="18" charset="0"/>
            </a:endParaRPr>
          </a:p>
        </p:txBody>
      </p:sp>
      <p:sp>
        <p:nvSpPr>
          <p:cNvPr id="13" name="Rectángulo 8">
            <a:extLst>
              <a:ext uri="{FF2B5EF4-FFF2-40B4-BE49-F238E27FC236}">
                <a16:creationId xmlns:a16="http://schemas.microsoft.com/office/drawing/2014/main" id="{A13901D1-9857-4862-8F56-083CE0E45E8E}"/>
              </a:ext>
            </a:extLst>
          </p:cNvPr>
          <p:cNvSpPr/>
          <p:nvPr/>
        </p:nvSpPr>
        <p:spPr>
          <a:xfrm>
            <a:off x="643022" y="1066503"/>
            <a:ext cx="3977225" cy="4524315"/>
          </a:xfrm>
          <a:prstGeom prst="rect">
            <a:avLst/>
          </a:prstGeom>
        </p:spPr>
        <p:txBody>
          <a:bodyPr wrap="square">
            <a:spAutoFit/>
          </a:bodyPr>
          <a:lstStyle/>
          <a:p>
            <a:pPr algn="just">
              <a:lnSpc>
                <a:spcPct val="150000"/>
              </a:lnSpc>
            </a:pPr>
            <a:r>
              <a:rPr lang="es-ES" sz="1600" dirty="0" smtClean="0">
                <a:latin typeface="Georgia" panose="02040502050405020303" pitchFamily="18" charset="0"/>
              </a:rPr>
              <a:t>La multa no es procedente</a:t>
            </a:r>
            <a:r>
              <a:rPr lang="es-ES" sz="1600" dirty="0">
                <a:latin typeface="Georgia" panose="02040502050405020303" pitchFamily="18" charset="0"/>
              </a:rPr>
              <a:t> </a:t>
            </a:r>
            <a:r>
              <a:rPr lang="es-ES" sz="1600" dirty="0" smtClean="0">
                <a:latin typeface="Georgia" panose="02040502050405020303" pitchFamily="18" charset="0"/>
              </a:rPr>
              <a:t>debido a que</a:t>
            </a:r>
            <a:r>
              <a:rPr lang="es-ES" sz="1600" dirty="0">
                <a:latin typeface="Georgia" panose="02040502050405020303" pitchFamily="18" charset="0"/>
              </a:rPr>
              <a:t>,</a:t>
            </a:r>
            <a:r>
              <a:rPr lang="es-ES" sz="1600" dirty="0" smtClean="0">
                <a:latin typeface="Georgia" panose="02040502050405020303" pitchFamily="18" charset="0"/>
              </a:rPr>
              <a:t> de conformidad con el artículo 12 de las Reglas de Carácter General y su anexo 4, las actividades vulnerables tienen la obligación de asentar la fecha de nacimiento, R.F.C. o C.U.R.P. del representante o apoderado legal. </a:t>
            </a:r>
            <a:endParaRPr lang="es-ES" sz="1600" dirty="0">
              <a:latin typeface="Georgia" panose="02040502050405020303" pitchFamily="18" charset="0"/>
            </a:endParaRPr>
          </a:p>
          <a:p>
            <a:pPr algn="just">
              <a:lnSpc>
                <a:spcPct val="150000"/>
              </a:lnSpc>
            </a:pPr>
            <a:endParaRPr lang="es-ES" sz="1600" dirty="0" smtClean="0">
              <a:latin typeface="Georgia" panose="02040502050405020303" pitchFamily="18" charset="0"/>
            </a:endParaRPr>
          </a:p>
          <a:p>
            <a:pPr algn="just">
              <a:lnSpc>
                <a:spcPct val="150000"/>
              </a:lnSpc>
            </a:pPr>
            <a:r>
              <a:rPr lang="es-ES" sz="1600" dirty="0" smtClean="0">
                <a:latin typeface="Georgia" panose="02040502050405020303" pitchFamily="18" charset="0"/>
              </a:rPr>
              <a:t>Por ello, si el formato de identificación tiene asentado alguno de los tres datos, se estaría cumpliendo jurídicamente con la obligación.</a:t>
            </a:r>
          </a:p>
        </p:txBody>
      </p:sp>
      <p:pic>
        <p:nvPicPr>
          <p:cNvPr id="14" name="Picture 4" descr="Resultado de imagen para celebrar icono"/>
          <p:cNvPicPr>
            <a:picLocks noChangeAspect="1" noChangeArrowheads="1"/>
          </p:cNvPicPr>
          <p:nvPr/>
        </p:nvPicPr>
        <p:blipFill rotWithShape="1">
          <a:blip r:embed="rId3">
            <a:extLst>
              <a:ext uri="{28A0092B-C50C-407E-A947-70E740481C1C}">
                <a14:useLocalDpi xmlns:a14="http://schemas.microsoft.com/office/drawing/2010/main" val="0"/>
              </a:ext>
            </a:extLst>
          </a:blip>
          <a:srcRect l="15475" r="18236" b="8544"/>
          <a:stretch/>
        </p:blipFill>
        <p:spPr bwMode="auto">
          <a:xfrm>
            <a:off x="5132439" y="1066502"/>
            <a:ext cx="3303638" cy="45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11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35</a:t>
            </a:fld>
            <a:endParaRPr lang="es-MX" sz="1400" b="1" dirty="0">
              <a:solidFill>
                <a:schemeClr val="bg1"/>
              </a:solidFill>
              <a:latin typeface="Georgia" panose="02040502050405020303" pitchFamily="18" charset="0"/>
            </a:endParaRPr>
          </a:p>
        </p:txBody>
      </p:sp>
      <p:sp>
        <p:nvSpPr>
          <p:cNvPr id="3" name="2 Rectángulo">
            <a:extLst>
              <a:ext uri="{FF2B5EF4-FFF2-40B4-BE49-F238E27FC236}">
                <a16:creationId xmlns:a16="http://schemas.microsoft.com/office/drawing/2014/main" id="{32BA70FF-4E7B-4371-A4AA-6A0BE7E37D6A}"/>
              </a:ext>
            </a:extLst>
          </p:cNvPr>
          <p:cNvSpPr/>
          <p:nvPr/>
        </p:nvSpPr>
        <p:spPr>
          <a:xfrm>
            <a:off x="564828" y="620688"/>
            <a:ext cx="7373434" cy="369332"/>
          </a:xfrm>
          <a:prstGeom prst="rect">
            <a:avLst/>
          </a:prstGeom>
        </p:spPr>
        <p:txBody>
          <a:bodyPr wrap="square">
            <a:spAutoFit/>
          </a:bodyPr>
          <a:lstStyle/>
          <a:p>
            <a:r>
              <a:rPr lang="es-MX" i="1" dirty="0" smtClean="0">
                <a:solidFill>
                  <a:srgbClr val="104F94"/>
                </a:solidFill>
                <a:latin typeface="Georgia" pitchFamily="18" charset="0"/>
              </a:rPr>
              <a:t>Descripción del caso 3</a:t>
            </a:r>
            <a:endParaRPr lang="es-MX" i="1" dirty="0">
              <a:solidFill>
                <a:srgbClr val="104F94"/>
              </a:solidFill>
              <a:latin typeface="Georgia" pitchFamily="18" charset="0"/>
            </a:endParaRPr>
          </a:p>
        </p:txBody>
      </p:sp>
      <p:sp>
        <p:nvSpPr>
          <p:cNvPr id="4" name="Rectángulo 8">
            <a:extLst>
              <a:ext uri="{FF2B5EF4-FFF2-40B4-BE49-F238E27FC236}">
                <a16:creationId xmlns:a16="http://schemas.microsoft.com/office/drawing/2014/main" id="{A13901D1-9857-4862-8F56-083CE0E45E8E}"/>
              </a:ext>
            </a:extLst>
          </p:cNvPr>
          <p:cNvSpPr/>
          <p:nvPr/>
        </p:nvSpPr>
        <p:spPr>
          <a:xfrm>
            <a:off x="554533" y="1124744"/>
            <a:ext cx="7678689" cy="2308324"/>
          </a:xfrm>
          <a:prstGeom prst="rect">
            <a:avLst/>
          </a:prstGeom>
        </p:spPr>
        <p:txBody>
          <a:bodyPr wrap="square">
            <a:spAutoFit/>
          </a:bodyPr>
          <a:lstStyle/>
          <a:p>
            <a:pPr algn="just">
              <a:lnSpc>
                <a:spcPct val="150000"/>
              </a:lnSpc>
            </a:pPr>
            <a:r>
              <a:rPr lang="es-ES" sz="1600" dirty="0" smtClean="0">
                <a:latin typeface="Georgia" panose="02040502050405020303" pitchFamily="18" charset="0"/>
              </a:rPr>
              <a:t>La Administración General Jurídica del Servicio de Administración Tributaria, realizó un requerimiento de información a un ejecutor de actividades vulnerables, mediante el cual le solicitó los avisos e informes presentados respecto a las operaciones realizadas de enero 2015 a diciembre 2015. Para ello, fundó su actuación en la Ley Federal de Procedimiento Administrativo, norma supletoria en términos del artículo 4 de la Ley Antilavado.</a:t>
            </a:r>
          </a:p>
        </p:txBody>
      </p:sp>
      <p:sp>
        <p:nvSpPr>
          <p:cNvPr id="5" name="4 Rectángulo">
            <a:extLst>
              <a:ext uri="{FF2B5EF4-FFF2-40B4-BE49-F238E27FC236}">
                <a16:creationId xmlns:a16="http://schemas.microsoft.com/office/drawing/2014/main" id="{32BA70FF-4E7B-4371-A4AA-6A0BE7E37D6A}"/>
              </a:ext>
            </a:extLst>
          </p:cNvPr>
          <p:cNvSpPr/>
          <p:nvPr/>
        </p:nvSpPr>
        <p:spPr>
          <a:xfrm>
            <a:off x="577375" y="3645024"/>
            <a:ext cx="7373434" cy="369332"/>
          </a:xfrm>
          <a:prstGeom prst="rect">
            <a:avLst/>
          </a:prstGeom>
        </p:spPr>
        <p:txBody>
          <a:bodyPr wrap="square">
            <a:spAutoFit/>
          </a:bodyPr>
          <a:lstStyle/>
          <a:p>
            <a:r>
              <a:rPr lang="es-MX" i="1" dirty="0" smtClean="0">
                <a:solidFill>
                  <a:srgbClr val="104F94"/>
                </a:solidFill>
                <a:latin typeface="Georgia" pitchFamily="18" charset="0"/>
              </a:rPr>
              <a:t>Planteamiento del problema</a:t>
            </a:r>
            <a:endParaRPr lang="es-MX" i="1" dirty="0">
              <a:solidFill>
                <a:srgbClr val="104F94"/>
              </a:solidFill>
              <a:latin typeface="Georgia" pitchFamily="18" charset="0"/>
            </a:endParaRPr>
          </a:p>
        </p:txBody>
      </p:sp>
      <p:sp>
        <p:nvSpPr>
          <p:cNvPr id="6" name="Rectángulo 8">
            <a:extLst>
              <a:ext uri="{FF2B5EF4-FFF2-40B4-BE49-F238E27FC236}">
                <a16:creationId xmlns:a16="http://schemas.microsoft.com/office/drawing/2014/main" id="{A13901D1-9857-4862-8F56-083CE0E45E8E}"/>
              </a:ext>
            </a:extLst>
          </p:cNvPr>
          <p:cNvSpPr/>
          <p:nvPr/>
        </p:nvSpPr>
        <p:spPr>
          <a:xfrm>
            <a:off x="2092833" y="4437112"/>
            <a:ext cx="5872723" cy="830997"/>
          </a:xfrm>
          <a:prstGeom prst="rect">
            <a:avLst/>
          </a:prstGeom>
        </p:spPr>
        <p:txBody>
          <a:bodyPr wrap="square">
            <a:spAutoFit/>
          </a:bodyPr>
          <a:lstStyle/>
          <a:p>
            <a:pPr algn="just">
              <a:lnSpc>
                <a:spcPct val="150000"/>
              </a:lnSpc>
            </a:pPr>
            <a:r>
              <a:rPr lang="es-ES" sz="1600" dirty="0" smtClean="0">
                <a:latin typeface="Georgia" panose="02040502050405020303" pitchFamily="18" charset="0"/>
              </a:rPr>
              <a:t>¿Es legal el requerimiento de información realizado por la autoridad?</a:t>
            </a:r>
            <a:endParaRPr lang="es-ES" sz="1600" dirty="0">
              <a:latin typeface="Georgia" panose="02040502050405020303" pitchFamily="18" charset="0"/>
            </a:endParaRPr>
          </a:p>
        </p:txBody>
      </p:sp>
      <p:pic>
        <p:nvPicPr>
          <p:cNvPr id="7"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1" y="4082404"/>
            <a:ext cx="1852459" cy="185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47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36</a:t>
            </a:fld>
            <a:endParaRPr lang="es-MX" sz="1400" b="1" dirty="0">
              <a:solidFill>
                <a:schemeClr val="bg1"/>
              </a:solidFill>
              <a:latin typeface="Georgia" panose="02040502050405020303" pitchFamily="18" charset="0"/>
            </a:endParaRPr>
          </a:p>
        </p:txBody>
      </p:sp>
      <p:sp>
        <p:nvSpPr>
          <p:cNvPr id="3" name="2 Rectángulo">
            <a:extLst>
              <a:ext uri="{FF2B5EF4-FFF2-40B4-BE49-F238E27FC236}">
                <a16:creationId xmlns:a16="http://schemas.microsoft.com/office/drawing/2014/main" id="{32BA70FF-4E7B-4371-A4AA-6A0BE7E37D6A}"/>
              </a:ext>
            </a:extLst>
          </p:cNvPr>
          <p:cNvSpPr/>
          <p:nvPr/>
        </p:nvSpPr>
        <p:spPr>
          <a:xfrm>
            <a:off x="577375" y="404664"/>
            <a:ext cx="7373434" cy="369332"/>
          </a:xfrm>
          <a:prstGeom prst="rect">
            <a:avLst/>
          </a:prstGeom>
        </p:spPr>
        <p:txBody>
          <a:bodyPr wrap="square">
            <a:spAutoFit/>
          </a:bodyPr>
          <a:lstStyle/>
          <a:p>
            <a:r>
              <a:rPr lang="es-MX" i="1" dirty="0" smtClean="0">
                <a:solidFill>
                  <a:srgbClr val="104F94"/>
                </a:solidFill>
                <a:latin typeface="Georgia" pitchFamily="18" charset="0"/>
              </a:rPr>
              <a:t>Solución</a:t>
            </a:r>
            <a:endParaRPr lang="es-MX" i="1" dirty="0">
              <a:solidFill>
                <a:srgbClr val="104F94"/>
              </a:solidFill>
              <a:latin typeface="Georgia" pitchFamily="18" charset="0"/>
            </a:endParaRPr>
          </a:p>
        </p:txBody>
      </p:sp>
      <p:sp>
        <p:nvSpPr>
          <p:cNvPr id="4" name="Rectángulo 8">
            <a:extLst>
              <a:ext uri="{FF2B5EF4-FFF2-40B4-BE49-F238E27FC236}">
                <a16:creationId xmlns:a16="http://schemas.microsoft.com/office/drawing/2014/main" id="{A13901D1-9857-4862-8F56-083CE0E45E8E}"/>
              </a:ext>
            </a:extLst>
          </p:cNvPr>
          <p:cNvSpPr/>
          <p:nvPr/>
        </p:nvSpPr>
        <p:spPr>
          <a:xfrm>
            <a:off x="643022" y="994495"/>
            <a:ext cx="4828630" cy="4524315"/>
          </a:xfrm>
          <a:prstGeom prst="rect">
            <a:avLst/>
          </a:prstGeom>
        </p:spPr>
        <p:txBody>
          <a:bodyPr wrap="square">
            <a:spAutoFit/>
          </a:bodyPr>
          <a:lstStyle/>
          <a:p>
            <a:pPr algn="just">
              <a:lnSpc>
                <a:spcPct val="150000"/>
              </a:lnSpc>
            </a:pPr>
            <a:r>
              <a:rPr lang="es-ES" sz="1600" dirty="0" smtClean="0">
                <a:latin typeface="Georgia" panose="02040502050405020303" pitchFamily="18" charset="0"/>
              </a:rPr>
              <a:t>El requerimiento de información es ilegal por lo siguiente:</a:t>
            </a:r>
          </a:p>
          <a:p>
            <a:pPr algn="just">
              <a:lnSpc>
                <a:spcPct val="150000"/>
              </a:lnSpc>
            </a:pPr>
            <a:endParaRPr lang="es-ES" sz="1600" dirty="0">
              <a:latin typeface="Georgia" panose="02040502050405020303" pitchFamily="18" charset="0"/>
            </a:endParaRPr>
          </a:p>
          <a:p>
            <a:pPr marL="342900" indent="-342900" algn="just">
              <a:lnSpc>
                <a:spcPct val="150000"/>
              </a:lnSpc>
              <a:buFont typeface="+mj-lt"/>
              <a:buAutoNum type="arabicPeriod"/>
            </a:pPr>
            <a:r>
              <a:rPr lang="es-ES" sz="1600" dirty="0" smtClean="0">
                <a:latin typeface="Georgia" panose="02040502050405020303" pitchFamily="18" charset="0"/>
              </a:rPr>
              <a:t>La Administración General Jurídica, no se encuentra facultada para realizar los requerimientos de información.</a:t>
            </a:r>
          </a:p>
          <a:p>
            <a:pPr marL="342900" indent="-342900" algn="just">
              <a:lnSpc>
                <a:spcPct val="150000"/>
              </a:lnSpc>
              <a:buFont typeface="+mj-lt"/>
              <a:buAutoNum type="arabicPeriod"/>
            </a:pPr>
            <a:endParaRPr lang="es-ES" sz="1600" dirty="0">
              <a:latin typeface="Georgia" panose="02040502050405020303" pitchFamily="18" charset="0"/>
            </a:endParaRPr>
          </a:p>
          <a:p>
            <a:pPr marL="342900" indent="-342900" algn="just">
              <a:lnSpc>
                <a:spcPct val="150000"/>
              </a:lnSpc>
              <a:buFont typeface="+mj-lt"/>
              <a:buAutoNum type="arabicPeriod"/>
            </a:pPr>
            <a:r>
              <a:rPr lang="es-ES" sz="1600" dirty="0" smtClean="0">
                <a:latin typeface="Georgia" panose="02040502050405020303" pitchFamily="18" charset="0"/>
              </a:rPr>
              <a:t>No se puede aplicar de manera supletoria la Ley Federal de Procedimiento Administrativo, ya que el requerimiento de información se encuentra desarrollado en el Reglamento de la LFPIORPI.</a:t>
            </a:r>
          </a:p>
        </p:txBody>
      </p:sp>
      <p:pic>
        <p:nvPicPr>
          <p:cNvPr id="5"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010" y="1229352"/>
            <a:ext cx="2919728" cy="2919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47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curso</a:t>
            </a:r>
            <a:endParaRPr lang="es-MX" dirty="0"/>
          </a:p>
        </p:txBody>
      </p:sp>
      <p:sp>
        <p:nvSpPr>
          <p:cNvPr id="3" name="2 Subtítulo"/>
          <p:cNvSpPr>
            <a:spLocks noGrp="1"/>
          </p:cNvSpPr>
          <p:nvPr>
            <p:ph type="subTitle" idx="1"/>
          </p:nvPr>
        </p:nvSpPr>
        <p:spPr/>
        <p:txBody>
          <a:bodyPr/>
          <a:lstStyle/>
          <a:p>
            <a:endParaRPr lang="es-MX" dirty="0"/>
          </a:p>
        </p:txBody>
      </p:sp>
      <p:pic>
        <p:nvPicPr>
          <p:cNvPr id="1026" name="Picture 2" descr="Resultado de imagen para notari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1"/>
            <a:ext cx="9140089"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32"/>
          <p:cNvSpPr/>
          <p:nvPr/>
        </p:nvSpPr>
        <p:spPr>
          <a:xfrm>
            <a:off x="-2" y="0"/>
            <a:ext cx="9140089" cy="6858000"/>
          </a:xfrm>
          <a:prstGeom prst="rect">
            <a:avLst/>
          </a:prstGeom>
          <a:solidFill>
            <a:schemeClr val="tx1">
              <a:lumMod val="75000"/>
              <a:lumOff val="25000"/>
              <a:alpha val="85000"/>
            </a:schemeClr>
          </a:solidFill>
          <a:ln w="12700">
            <a:miter lim="400000"/>
          </a:ln>
        </p:spPr>
        <p:txBody>
          <a:bodyPr lIns="0" tIns="0" rIns="0" bIns="0" anchor="ctr"/>
          <a:lstStyle/>
          <a:p>
            <a:pPr defTabSz="219075">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rial"/>
              <a:cs typeface="Arial"/>
            </a:endParaRPr>
          </a:p>
        </p:txBody>
      </p:sp>
      <p:pic>
        <p:nvPicPr>
          <p:cNvPr id="9" name="Picture 2" descr="C:\Users\castillos\Pictures\LOGO DAOD BLAN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929" y="3293368"/>
            <a:ext cx="4105171" cy="1413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olegio de notarios de jalisco logo 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41199" y="260648"/>
            <a:ext cx="7457688" cy="1553309"/>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368007" y="2276872"/>
            <a:ext cx="6404071" cy="646331"/>
          </a:xfrm>
          <a:prstGeom prst="rect">
            <a:avLst/>
          </a:prstGeom>
          <a:noFill/>
        </p:spPr>
        <p:txBody>
          <a:bodyPr wrap="square" rtlCol="0">
            <a:spAutoFit/>
          </a:bodyPr>
          <a:lstStyle/>
          <a:p>
            <a:pPr algn="ctr"/>
            <a:r>
              <a:rPr lang="es-MX" sz="3600" b="1" i="1" dirty="0" smtClean="0">
                <a:solidFill>
                  <a:schemeClr val="bg1">
                    <a:lumMod val="85000"/>
                  </a:schemeClr>
                </a:solidFill>
                <a:latin typeface="Georgia" pitchFamily="18" charset="0"/>
              </a:rPr>
              <a:t>¡Gracias por su atención!</a:t>
            </a:r>
            <a:endParaRPr lang="es-MX" sz="3600" b="1" i="1" dirty="0">
              <a:solidFill>
                <a:schemeClr val="bg1">
                  <a:lumMod val="85000"/>
                </a:schemeClr>
              </a:solidFill>
              <a:latin typeface="Georgia" pitchFamily="18" charset="0"/>
            </a:endParaRPr>
          </a:p>
        </p:txBody>
      </p:sp>
      <p:sp>
        <p:nvSpPr>
          <p:cNvPr id="11" name="4 Rectángulo"/>
          <p:cNvSpPr/>
          <p:nvPr/>
        </p:nvSpPr>
        <p:spPr>
          <a:xfrm>
            <a:off x="4427984" y="4820118"/>
            <a:ext cx="3711063" cy="19081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MX" sz="1400" dirty="0">
                <a:solidFill>
                  <a:schemeClr val="bg1">
                    <a:lumMod val="85000"/>
                  </a:schemeClr>
                </a:solidFill>
                <a:effectLst/>
                <a:latin typeface="Georgia"/>
                <a:ea typeface="Times New Roman"/>
                <a:cs typeface="Arial"/>
              </a:rPr>
              <a:t>Contacto:</a:t>
            </a:r>
            <a:endParaRPr lang="es-MX" sz="1200" dirty="0">
              <a:solidFill>
                <a:schemeClr val="bg1">
                  <a:lumMod val="85000"/>
                </a:schemeClr>
              </a:solidFill>
              <a:effectLst/>
              <a:ea typeface="Calibri"/>
              <a:cs typeface="Times New Roman"/>
            </a:endParaRPr>
          </a:p>
          <a:p>
            <a:pPr algn="ctr">
              <a:spcAft>
                <a:spcPts val="0"/>
              </a:spcAft>
            </a:pPr>
            <a:r>
              <a:rPr lang="es-MX" sz="1400" dirty="0">
                <a:solidFill>
                  <a:schemeClr val="bg1">
                    <a:lumMod val="85000"/>
                  </a:schemeClr>
                </a:solidFill>
                <a:effectLst/>
                <a:latin typeface="Georgia"/>
                <a:ea typeface="Times New Roman"/>
                <a:cs typeface="Arial"/>
              </a:rPr>
              <a:t> </a:t>
            </a:r>
            <a:endParaRPr lang="es-MX" sz="1200" dirty="0">
              <a:solidFill>
                <a:schemeClr val="bg1">
                  <a:lumMod val="85000"/>
                </a:schemeClr>
              </a:solidFill>
              <a:effectLst/>
              <a:ea typeface="Calibri"/>
              <a:cs typeface="Times New Roman"/>
            </a:endParaRPr>
          </a:p>
          <a:p>
            <a:pPr algn="ctr">
              <a:spcAft>
                <a:spcPts val="0"/>
              </a:spcAft>
            </a:pPr>
            <a:r>
              <a:rPr lang="es-MX" sz="1400" dirty="0">
                <a:solidFill>
                  <a:schemeClr val="bg1">
                    <a:lumMod val="85000"/>
                  </a:schemeClr>
                </a:solidFill>
                <a:effectLst/>
                <a:latin typeface="Georgia"/>
                <a:ea typeface="Times New Roman"/>
                <a:cs typeface="Arial"/>
              </a:rPr>
              <a:t>Teotihuacán No. 18, Hipódromo Condesa,</a:t>
            </a:r>
            <a:br>
              <a:rPr lang="es-MX" sz="1400" dirty="0">
                <a:solidFill>
                  <a:schemeClr val="bg1">
                    <a:lumMod val="85000"/>
                  </a:schemeClr>
                </a:solidFill>
                <a:effectLst/>
                <a:latin typeface="Georgia"/>
                <a:ea typeface="Times New Roman"/>
                <a:cs typeface="Arial"/>
              </a:rPr>
            </a:br>
            <a:r>
              <a:rPr lang="es-MX" sz="1400" dirty="0">
                <a:solidFill>
                  <a:schemeClr val="bg1">
                    <a:lumMod val="85000"/>
                  </a:schemeClr>
                </a:solidFill>
                <a:effectLst/>
                <a:latin typeface="Georgia"/>
                <a:ea typeface="Times New Roman"/>
                <a:cs typeface="Arial"/>
              </a:rPr>
              <a:t>Del. Cuauhtémoc, CP. 06100, </a:t>
            </a:r>
            <a:endParaRPr lang="es-MX" sz="1200" dirty="0">
              <a:solidFill>
                <a:schemeClr val="bg1">
                  <a:lumMod val="85000"/>
                </a:schemeClr>
              </a:solidFill>
              <a:effectLst/>
              <a:ea typeface="Calibri"/>
              <a:cs typeface="Times New Roman"/>
            </a:endParaRPr>
          </a:p>
          <a:p>
            <a:pPr algn="ctr">
              <a:spcAft>
                <a:spcPts val="0"/>
              </a:spcAft>
            </a:pPr>
            <a:r>
              <a:rPr lang="es-MX" sz="1400" dirty="0">
                <a:solidFill>
                  <a:schemeClr val="bg1">
                    <a:lumMod val="85000"/>
                  </a:schemeClr>
                </a:solidFill>
                <a:effectLst/>
                <a:latin typeface="Georgia"/>
                <a:ea typeface="Times New Roman"/>
                <a:cs typeface="Arial"/>
              </a:rPr>
              <a:t>Ciudad de México</a:t>
            </a:r>
            <a:endParaRPr lang="es-MX" sz="1200" dirty="0">
              <a:solidFill>
                <a:schemeClr val="bg1">
                  <a:lumMod val="85000"/>
                </a:schemeClr>
              </a:solidFill>
              <a:effectLst/>
              <a:ea typeface="Calibri"/>
              <a:cs typeface="Times New Roman"/>
            </a:endParaRPr>
          </a:p>
          <a:p>
            <a:pPr algn="ctr">
              <a:spcAft>
                <a:spcPts val="0"/>
              </a:spcAft>
            </a:pPr>
            <a:r>
              <a:rPr lang="es-MX" sz="1400" dirty="0">
                <a:solidFill>
                  <a:schemeClr val="bg1">
                    <a:lumMod val="85000"/>
                  </a:schemeClr>
                </a:solidFill>
                <a:effectLst/>
                <a:latin typeface="Georgia"/>
                <a:ea typeface="Times New Roman"/>
                <a:cs typeface="Arial"/>
              </a:rPr>
              <a:t> </a:t>
            </a:r>
            <a:endParaRPr lang="es-MX" sz="1200" dirty="0">
              <a:solidFill>
                <a:schemeClr val="bg1">
                  <a:lumMod val="85000"/>
                </a:schemeClr>
              </a:solidFill>
              <a:effectLst/>
              <a:ea typeface="Calibri"/>
              <a:cs typeface="Times New Roman"/>
            </a:endParaRPr>
          </a:p>
          <a:p>
            <a:pPr algn="ctr">
              <a:lnSpc>
                <a:spcPct val="70000"/>
              </a:lnSpc>
            </a:pPr>
            <a:r>
              <a:rPr lang="es-ES_tradnl" sz="1400" dirty="0">
                <a:solidFill>
                  <a:schemeClr val="bg1">
                    <a:lumMod val="85000"/>
                  </a:schemeClr>
                </a:solidFill>
                <a:latin typeface="Georgia" panose="02040502050405020303" pitchFamily="18" charset="0"/>
                <a:cs typeface="Arimo" charset="0"/>
                <a:sym typeface="Arimo" charset="0"/>
              </a:rPr>
              <a:t>Tel. </a:t>
            </a:r>
            <a:r>
              <a:rPr lang="es-MX" sz="1400" dirty="0" smtClean="0">
                <a:solidFill>
                  <a:schemeClr val="bg1">
                    <a:lumMod val="85000"/>
                  </a:schemeClr>
                </a:solidFill>
                <a:latin typeface="Georgia" pitchFamily="18" charset="0"/>
              </a:rPr>
              <a:t>59-80-53-44</a:t>
            </a:r>
            <a:endParaRPr lang="es-ES_tradnl" sz="1400" dirty="0">
              <a:solidFill>
                <a:schemeClr val="bg1">
                  <a:lumMod val="85000"/>
                </a:schemeClr>
              </a:solidFill>
              <a:latin typeface="Georgia" panose="02040502050405020303" pitchFamily="18" charset="0"/>
              <a:cs typeface="Arimo" charset="0"/>
              <a:sym typeface="Arimo" charset="0"/>
            </a:endParaRPr>
          </a:p>
        </p:txBody>
      </p:sp>
      <p:sp>
        <p:nvSpPr>
          <p:cNvPr id="12" name="11 CuadroTexto"/>
          <p:cNvSpPr txBox="1"/>
          <p:nvPr/>
        </p:nvSpPr>
        <p:spPr>
          <a:xfrm>
            <a:off x="524092" y="5445223"/>
            <a:ext cx="3122672" cy="954107"/>
          </a:xfrm>
          <a:prstGeom prst="rect">
            <a:avLst/>
          </a:prstGeom>
          <a:noFill/>
        </p:spPr>
        <p:txBody>
          <a:bodyPr wrap="square" rtlCol="0">
            <a:spAutoFit/>
          </a:bodyPr>
          <a:lstStyle/>
          <a:p>
            <a:pPr algn="ctr"/>
            <a:r>
              <a:rPr lang="es-MX" sz="1400" dirty="0">
                <a:solidFill>
                  <a:schemeClr val="bg1">
                    <a:lumMod val="85000"/>
                  </a:schemeClr>
                </a:solidFill>
                <a:latin typeface="Georgia" pitchFamily="18" charset="0"/>
              </a:rPr>
              <a:t>Dra. Angélica </a:t>
            </a:r>
            <a:r>
              <a:rPr lang="es-MX" sz="1400" dirty="0" smtClean="0">
                <a:solidFill>
                  <a:schemeClr val="bg1">
                    <a:lumMod val="85000"/>
                  </a:schemeClr>
                </a:solidFill>
                <a:latin typeface="Georgia" pitchFamily="18" charset="0"/>
              </a:rPr>
              <a:t>Ortiz Dorantes </a:t>
            </a:r>
            <a:endParaRPr lang="es-MX" sz="1400" dirty="0">
              <a:solidFill>
                <a:schemeClr val="bg1">
                  <a:lumMod val="85000"/>
                </a:schemeClr>
              </a:solidFill>
              <a:latin typeface="Georgia" pitchFamily="18" charset="0"/>
            </a:endParaRPr>
          </a:p>
          <a:p>
            <a:pPr algn="ctr"/>
            <a:r>
              <a:rPr lang="es-MX" sz="1400" dirty="0">
                <a:solidFill>
                  <a:schemeClr val="bg1">
                    <a:lumMod val="85000"/>
                  </a:schemeClr>
                </a:solidFill>
                <a:latin typeface="Georgia" pitchFamily="18" charset="0"/>
              </a:rPr>
              <a:t>Socia </a:t>
            </a:r>
            <a:r>
              <a:rPr lang="es-MX" sz="1400" dirty="0" smtClean="0">
                <a:solidFill>
                  <a:schemeClr val="bg1">
                    <a:lumMod val="85000"/>
                  </a:schemeClr>
                </a:solidFill>
                <a:latin typeface="Georgia" pitchFamily="18" charset="0"/>
              </a:rPr>
              <a:t>Directora</a:t>
            </a:r>
          </a:p>
          <a:p>
            <a:pPr algn="ctr"/>
            <a:endParaRPr lang="es-MX" sz="1400" dirty="0">
              <a:solidFill>
                <a:schemeClr val="bg1">
                  <a:lumMod val="85000"/>
                </a:schemeClr>
              </a:solidFill>
              <a:latin typeface="Georgia" pitchFamily="18" charset="0"/>
            </a:endParaRPr>
          </a:p>
          <a:p>
            <a:pPr algn="ctr"/>
            <a:r>
              <a:rPr lang="es-MX" sz="1400" dirty="0" smtClean="0">
                <a:solidFill>
                  <a:schemeClr val="bg1">
                    <a:lumMod val="85000"/>
                  </a:schemeClr>
                </a:solidFill>
                <a:latin typeface="Georgia" pitchFamily="18" charset="0"/>
              </a:rPr>
              <a:t>angelica.ortiz@aortizyasociados.com</a:t>
            </a:r>
            <a:endParaRPr lang="es-MX" sz="1400" dirty="0">
              <a:solidFill>
                <a:schemeClr val="bg1">
                  <a:lumMod val="85000"/>
                </a:schemeClr>
              </a:solidFill>
              <a:latin typeface="Georgia" pitchFamily="18" charset="0"/>
            </a:endParaRPr>
          </a:p>
        </p:txBody>
      </p:sp>
      <p:grpSp>
        <p:nvGrpSpPr>
          <p:cNvPr id="13" name="12 Grupo"/>
          <p:cNvGrpSpPr/>
          <p:nvPr/>
        </p:nvGrpSpPr>
        <p:grpSpPr>
          <a:xfrm>
            <a:off x="1387727" y="3253710"/>
            <a:ext cx="1333169" cy="1837912"/>
            <a:chOff x="241847" y="804333"/>
            <a:chExt cx="1270048" cy="1679980"/>
          </a:xfrm>
        </p:grpSpPr>
        <p:grpSp>
          <p:nvGrpSpPr>
            <p:cNvPr id="14" name="13 Grupo"/>
            <p:cNvGrpSpPr/>
            <p:nvPr/>
          </p:nvGrpSpPr>
          <p:grpSpPr>
            <a:xfrm>
              <a:off x="241847" y="804333"/>
              <a:ext cx="1270048" cy="1679980"/>
              <a:chOff x="241847" y="710629"/>
              <a:chExt cx="1325886" cy="1773684"/>
            </a:xfrm>
          </p:grpSpPr>
          <p:pic>
            <p:nvPicPr>
              <p:cNvPr id="16" name="Imagen 6"/>
              <p:cNvPicPr>
                <a:picLocks noChangeAspect="1"/>
              </p:cNvPicPr>
              <p:nvPr/>
            </p:nvPicPr>
            <p:blipFill>
              <a:blip r:embed="rId6"/>
              <a:stretch>
                <a:fillRect/>
              </a:stretch>
            </p:blipFill>
            <p:spPr>
              <a:xfrm>
                <a:off x="241847" y="710629"/>
                <a:ext cx="1325886" cy="17736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16 Recortar rectángulo de esquina diagonal"/>
              <p:cNvSpPr/>
              <p:nvPr/>
            </p:nvSpPr>
            <p:spPr>
              <a:xfrm>
                <a:off x="287865" y="736599"/>
                <a:ext cx="1224030" cy="1713846"/>
              </a:xfrm>
              <a:prstGeom prst="snip2Diag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2" descr="C:\Users\castillos\Documents\Cristian\Despacho DAOD\Doctora linkedin.png"/>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265"/>
            <a:stretch/>
          </p:blipFill>
          <p:spPr bwMode="auto">
            <a:xfrm>
              <a:off x="343469" y="948417"/>
              <a:ext cx="1126091" cy="15103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8900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colegio de notarios de jalisco logo 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1840" r="79034" b="8251"/>
          <a:stretch/>
        </p:blipFill>
        <p:spPr bwMode="auto">
          <a:xfrm>
            <a:off x="2617071" y="1268760"/>
            <a:ext cx="4108199" cy="4104456"/>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i="1" dirty="0" smtClean="0">
                <a:solidFill>
                  <a:srgbClr val="104F94"/>
                </a:solidFill>
                <a:latin typeface="Georgia" panose="02040502050405020303" pitchFamily="18" charset="0"/>
              </a:rPr>
              <a:t>Obligaciones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r>
              <a:rPr lang="es-MX" sz="1400" b="1" dirty="0" smtClean="0">
                <a:solidFill>
                  <a:schemeClr val="bg1"/>
                </a:solidFill>
                <a:latin typeface="Georgia" panose="02040502050405020303" pitchFamily="18" charset="0"/>
              </a:rPr>
              <a:t>0</a:t>
            </a:r>
            <a:fld id="{BB47C486-C764-4FEC-A448-7F454DDE2905}" type="slidenum">
              <a:rPr lang="es-MX" sz="1400" b="1" smtClean="0">
                <a:solidFill>
                  <a:schemeClr val="bg1"/>
                </a:solidFill>
                <a:latin typeface="Georgia" panose="02040502050405020303" pitchFamily="18" charset="0"/>
              </a:rPr>
              <a:pPr algn="ctr"/>
              <a:t>3</a:t>
            </a:fld>
            <a:endParaRPr lang="es-MX" sz="1400" b="1" dirty="0">
              <a:solidFill>
                <a:schemeClr val="bg1"/>
              </a:solidFill>
              <a:latin typeface="Georgia" panose="02040502050405020303"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67832423"/>
              </p:ext>
            </p:extLst>
          </p:nvPr>
        </p:nvGraphicFramePr>
        <p:xfrm>
          <a:off x="539552" y="771252"/>
          <a:ext cx="8136903" cy="5106020"/>
        </p:xfrm>
        <a:graphic>
          <a:graphicData uri="http://schemas.openxmlformats.org/drawingml/2006/table">
            <a:tbl>
              <a:tblPr firstRow="1" bandRow="1">
                <a:tableStyleId>{2D5ABB26-0587-4C30-8999-92F81FD0307C}</a:tableStyleId>
              </a:tblPr>
              <a:tblGrid>
                <a:gridCol w="474591">
                  <a:extLst>
                    <a:ext uri="{9D8B030D-6E8A-4147-A177-3AD203B41FA5}">
                      <a16:colId xmlns:a16="http://schemas.microsoft.com/office/drawing/2014/main" val="20000"/>
                    </a:ext>
                  </a:extLst>
                </a:gridCol>
                <a:gridCol w="2237710">
                  <a:extLst>
                    <a:ext uri="{9D8B030D-6E8A-4147-A177-3AD203B41FA5}">
                      <a16:colId xmlns:a16="http://schemas.microsoft.com/office/drawing/2014/main" val="20001"/>
                    </a:ext>
                  </a:extLst>
                </a:gridCol>
                <a:gridCol w="494805">
                  <a:extLst>
                    <a:ext uri="{9D8B030D-6E8A-4147-A177-3AD203B41FA5}">
                      <a16:colId xmlns:a16="http://schemas.microsoft.com/office/drawing/2014/main" val="20002"/>
                    </a:ext>
                  </a:extLst>
                </a:gridCol>
                <a:gridCol w="2217496">
                  <a:extLst>
                    <a:ext uri="{9D8B030D-6E8A-4147-A177-3AD203B41FA5}">
                      <a16:colId xmlns:a16="http://schemas.microsoft.com/office/drawing/2014/main" val="20003"/>
                    </a:ext>
                  </a:extLst>
                </a:gridCol>
                <a:gridCol w="543191">
                  <a:extLst>
                    <a:ext uri="{9D8B030D-6E8A-4147-A177-3AD203B41FA5}">
                      <a16:colId xmlns:a16="http://schemas.microsoft.com/office/drawing/2014/main" val="20004"/>
                    </a:ext>
                  </a:extLst>
                </a:gridCol>
                <a:gridCol w="2169110">
                  <a:extLst>
                    <a:ext uri="{9D8B030D-6E8A-4147-A177-3AD203B41FA5}">
                      <a16:colId xmlns:a16="http://schemas.microsoft.com/office/drawing/2014/main" val="20005"/>
                    </a:ext>
                  </a:extLst>
                </a:gridCol>
              </a:tblGrid>
              <a:tr h="504056">
                <a:tc gridSpan="6">
                  <a:txBody>
                    <a:bodyPr/>
                    <a:lstStyle/>
                    <a:p>
                      <a:pPr algn="ctr"/>
                      <a:r>
                        <a:rPr lang="es-MX" sz="1250" b="0" i="1" dirty="0" smtClean="0">
                          <a:solidFill>
                            <a:srgbClr val="104F94"/>
                          </a:solidFill>
                          <a:latin typeface="Georgia" panose="02040502050405020303" pitchFamily="18" charset="0"/>
                        </a:rPr>
                        <a:t>Derivadas de la Ley</a:t>
                      </a:r>
                      <a:endParaRPr lang="es-MX" sz="1250" b="0" i="1" dirty="0">
                        <a:solidFill>
                          <a:srgbClr val="104F94"/>
                        </a:solidFill>
                        <a:latin typeface="Georgia" panose="02040502050405020303" pitchFamily="18" charset="0"/>
                      </a:endParaRPr>
                    </a:p>
                  </a:txBody>
                  <a:tcPr anchor="ctr">
                    <a:lnB w="12700" cap="flat" cmpd="sng" algn="ctr">
                      <a:solidFill>
                        <a:srgbClr val="104F94"/>
                      </a:solidFill>
                      <a:prstDash val="sysDot"/>
                      <a:round/>
                      <a:headEnd type="none" w="med" len="med"/>
                      <a:tailEnd type="none" w="med" len="med"/>
                    </a:lnB>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pPr algn="ctr"/>
                      <a:endParaRPr lang="es-MX" sz="1100" dirty="0">
                        <a:latin typeface="Georgia" panose="02040502050405020303" pitchFamily="18" charset="0"/>
                      </a:endParaRPr>
                    </a:p>
                  </a:txBody>
                  <a:tcPr/>
                </a:tc>
                <a:extLst>
                  <a:ext uri="{0D108BD9-81ED-4DB2-BD59-A6C34878D82A}">
                    <a16:rowId xmlns:a16="http://schemas.microsoft.com/office/drawing/2014/main" val="10000"/>
                  </a:ext>
                </a:extLst>
              </a:tr>
              <a:tr h="1150491">
                <a:tc>
                  <a:txBody>
                    <a:bodyPr/>
                    <a:lstStyle/>
                    <a:p>
                      <a:r>
                        <a:rPr lang="es-MX" sz="1600" b="1" i="0" dirty="0" smtClean="0">
                          <a:solidFill>
                            <a:srgbClr val="104F94"/>
                          </a:solidFill>
                          <a:latin typeface="Georgia" panose="02040502050405020303" pitchFamily="18" charset="0"/>
                        </a:rPr>
                        <a:t>1</a:t>
                      </a:r>
                      <a:endParaRPr lang="es-MX" sz="1600" b="1" i="0"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noProof="0" dirty="0" smtClean="0">
                          <a:solidFill>
                            <a:schemeClr val="tx1"/>
                          </a:solidFill>
                          <a:latin typeface="Georgia" panose="02040502050405020303" pitchFamily="18" charset="0"/>
                        </a:rPr>
                        <a:t>La identificación</a:t>
                      </a:r>
                      <a:r>
                        <a:rPr lang="es-MX" sz="1250" baseline="0" noProof="0" dirty="0" smtClean="0">
                          <a:solidFill>
                            <a:schemeClr val="tx1"/>
                          </a:solidFill>
                          <a:latin typeface="Georgia" panose="02040502050405020303" pitchFamily="18" charset="0"/>
                        </a:rPr>
                        <a:t> de los clientes y la verificación de su identidad.</a:t>
                      </a:r>
                      <a:endParaRPr lang="es-MX" sz="1250" dirty="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2</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 recabar copia de la documentación con</a:t>
                      </a:r>
                      <a:r>
                        <a:rPr lang="es-MX" sz="1250" baseline="0" dirty="0" smtClean="0">
                          <a:solidFill>
                            <a:schemeClr val="tx1"/>
                          </a:solidFill>
                          <a:latin typeface="Georgia" panose="02040502050405020303" pitchFamily="18" charset="0"/>
                        </a:rPr>
                        <a:t> la que se identifique el cliente</a:t>
                      </a:r>
                      <a:r>
                        <a:rPr lang="es-MX" sz="1250" dirty="0" smtClean="0">
                          <a:solidFill>
                            <a:schemeClr val="tx1"/>
                          </a:solidFill>
                          <a:latin typeface="Georgia" panose="02040502050405020303" pitchFamily="18" charset="0"/>
                        </a:rPr>
                        <a:t>.</a:t>
                      </a: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3</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a:t>
                      </a:r>
                      <a:r>
                        <a:rPr lang="es-MX" sz="1250" baseline="0" dirty="0" smtClean="0">
                          <a:solidFill>
                            <a:schemeClr val="tx1"/>
                          </a:solidFill>
                          <a:latin typeface="Georgia" panose="02040502050405020303" pitchFamily="18" charset="0"/>
                        </a:rPr>
                        <a:t> solicitarle al cliente información sobre la existencia del dueño beneficiario.</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1"/>
                  </a:ext>
                </a:extLst>
              </a:tr>
              <a:tr h="1150491">
                <a:tc>
                  <a:txBody>
                    <a:bodyPr/>
                    <a:lstStyle/>
                    <a:p>
                      <a:r>
                        <a:rPr lang="es-MX" sz="1600" b="1" i="0" dirty="0" smtClean="0">
                          <a:solidFill>
                            <a:srgbClr val="104F94"/>
                          </a:solidFill>
                          <a:latin typeface="Georgia" panose="02040502050405020303" pitchFamily="18" charset="0"/>
                        </a:rPr>
                        <a:t>4</a:t>
                      </a:r>
                      <a:endParaRPr lang="es-MX" sz="1600" b="1" i="0"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La custodia, protección</a:t>
                      </a:r>
                      <a:r>
                        <a:rPr lang="es-MX" sz="1250" baseline="0" dirty="0" smtClean="0">
                          <a:solidFill>
                            <a:schemeClr val="tx1"/>
                          </a:solidFill>
                          <a:latin typeface="Georgia" panose="02040502050405020303" pitchFamily="18" charset="0"/>
                        </a:rPr>
                        <a:t> y resguardo de la información (5 años).</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5</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 brindar las facilidades necesarias para las</a:t>
                      </a:r>
                      <a:r>
                        <a:rPr lang="es-MX" sz="1250" baseline="0" dirty="0" smtClean="0">
                          <a:solidFill>
                            <a:schemeClr val="tx1"/>
                          </a:solidFill>
                          <a:latin typeface="Georgia" panose="02040502050405020303" pitchFamily="18" charset="0"/>
                        </a:rPr>
                        <a:t> visitas de verificación.</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6</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La presentación de los avisos en tiempo</a:t>
                      </a:r>
                      <a:r>
                        <a:rPr lang="es-MX" sz="1250" baseline="0" dirty="0" smtClean="0">
                          <a:solidFill>
                            <a:schemeClr val="tx1"/>
                          </a:solidFill>
                          <a:latin typeface="Georgia" panose="02040502050405020303" pitchFamily="18" charset="0"/>
                        </a:rPr>
                        <a:t> y forma.</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2"/>
                  </a:ext>
                </a:extLst>
              </a:tr>
              <a:tr h="1150491">
                <a:tc>
                  <a:txBody>
                    <a:bodyPr/>
                    <a:lstStyle/>
                    <a:p>
                      <a:r>
                        <a:rPr lang="es-MX" sz="1600" b="1" i="0" dirty="0" smtClean="0">
                          <a:solidFill>
                            <a:srgbClr val="104F94"/>
                          </a:solidFill>
                          <a:latin typeface="Georgia" panose="02040502050405020303" pitchFamily="18" charset="0"/>
                        </a:rPr>
                        <a:t>7</a:t>
                      </a:r>
                      <a:endParaRPr lang="es-MX" sz="1600" b="1" i="0"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kern="1200" dirty="0" smtClean="0">
                          <a:solidFill>
                            <a:schemeClr val="tx1"/>
                          </a:solidFill>
                          <a:effectLst/>
                          <a:latin typeface="Georgia" panose="02040502050405020303" pitchFamily="18" charset="0"/>
                          <a:ea typeface="+mn-ea"/>
                          <a:cs typeface="+mn-cs"/>
                        </a:rPr>
                        <a:t>El abstenerse de llevar a cabo actos u operaciones con clientes que no se identifiquen.</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8</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 cumplir con los umbrales aplicables a la restricción</a:t>
                      </a:r>
                      <a:r>
                        <a:rPr lang="es-MX" sz="1250" baseline="0" dirty="0" smtClean="0">
                          <a:solidFill>
                            <a:schemeClr val="tx1"/>
                          </a:solidFill>
                          <a:latin typeface="Georgia" panose="02040502050405020303" pitchFamily="18" charset="0"/>
                        </a:rPr>
                        <a:t> al uso de efectivo y metales preciosos.</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9</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 identificar la forma</a:t>
                      </a:r>
                      <a:r>
                        <a:rPr lang="es-MX" sz="1250" baseline="0" dirty="0" smtClean="0">
                          <a:solidFill>
                            <a:schemeClr val="tx1"/>
                          </a:solidFill>
                          <a:latin typeface="Georgia" panose="02040502050405020303" pitchFamily="18" charset="0"/>
                        </a:rPr>
                        <a:t> de pago en actos con restricción al uso del efectivo y metales preciosos.</a:t>
                      </a:r>
                      <a:endParaRPr lang="es-MX" sz="1250" dirty="0" smtClean="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3"/>
                  </a:ext>
                </a:extLst>
              </a:tr>
              <a:tr h="1150491">
                <a:tc>
                  <a:txBody>
                    <a:bodyPr/>
                    <a:lstStyle/>
                    <a:p>
                      <a:r>
                        <a:rPr lang="es-MX" sz="1600" b="1" i="0" dirty="0" smtClean="0">
                          <a:solidFill>
                            <a:srgbClr val="104F94"/>
                          </a:solidFill>
                          <a:latin typeface="Georgia" panose="02040502050405020303" pitchFamily="18" charset="0"/>
                        </a:rPr>
                        <a:t>10</a:t>
                      </a:r>
                      <a:endParaRPr lang="es-MX" sz="1600" b="1" i="0"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La acumulación de actos u operaciones.</a:t>
                      </a:r>
                    </a:p>
                  </a:txBody>
                  <a:tcPr anchor="ctr">
                    <a:lnT w="12700" cap="flat" cmpd="sng" algn="ctr">
                      <a:solidFill>
                        <a:srgbClr val="104F94"/>
                      </a:solidFill>
                      <a:prstDash val="sysDot"/>
                      <a:round/>
                      <a:headEnd type="none" w="med" len="med"/>
                      <a:tailEnd type="none" w="med" len="med"/>
                    </a:lnT>
                  </a:tcPr>
                </a:tc>
                <a:tc>
                  <a:txBody>
                    <a:bodyPr/>
                    <a:lstStyle/>
                    <a:p>
                      <a:r>
                        <a:rPr lang="es-MX" sz="1600" b="1" dirty="0" smtClean="0">
                          <a:solidFill>
                            <a:srgbClr val="104F94"/>
                          </a:solidFill>
                          <a:latin typeface="Georgia" panose="02040502050405020303" pitchFamily="18" charset="0"/>
                        </a:rPr>
                        <a:t>11</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solidFill>
                          <a:latin typeface="Georgia" panose="02040502050405020303" pitchFamily="18" charset="0"/>
                        </a:rPr>
                        <a:t>El proporcionar la información y documentación relacionada con las actividades vulnerables.</a:t>
                      </a:r>
                    </a:p>
                  </a:txBody>
                  <a:tcPr anchor="ctr">
                    <a:lnT w="12700" cap="flat" cmpd="sng" algn="ctr">
                      <a:solidFill>
                        <a:srgbClr val="104F94"/>
                      </a:solidFill>
                      <a:prstDash val="sysDot"/>
                      <a:round/>
                      <a:headEnd type="none" w="med" len="med"/>
                      <a:tailEnd type="none" w="med" len="med"/>
                    </a:lnT>
                  </a:tcPr>
                </a:tc>
                <a:tc>
                  <a:txBody>
                    <a:bodyPr/>
                    <a:lstStyle/>
                    <a:p>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tcPr>
                </a:tc>
                <a:tc>
                  <a:txBody>
                    <a:bodyPr/>
                    <a:lstStyle/>
                    <a:p>
                      <a:pPr algn="just"/>
                      <a:endParaRPr lang="es-MX" sz="1250" dirty="0">
                        <a:solidFill>
                          <a:schemeClr val="tx1"/>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89724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colegio de notarios de jalisco logo 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1840" r="79034" b="8251"/>
          <a:stretch/>
        </p:blipFill>
        <p:spPr bwMode="auto">
          <a:xfrm>
            <a:off x="2617071" y="1268760"/>
            <a:ext cx="4108199" cy="4104456"/>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600" b="1" i="1" dirty="0" smtClean="0">
                <a:solidFill>
                  <a:srgbClr val="104F94"/>
                </a:solidFill>
                <a:latin typeface="Georgia" panose="02040502050405020303" pitchFamily="18" charset="0"/>
              </a:rPr>
              <a:t>Obligaciones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r>
              <a:rPr lang="es-MX" sz="1400" b="1" dirty="0" smtClean="0">
                <a:solidFill>
                  <a:schemeClr val="bg1"/>
                </a:solidFill>
                <a:latin typeface="Georgia" panose="02040502050405020303" pitchFamily="18" charset="0"/>
              </a:rPr>
              <a:t>0</a:t>
            </a:r>
            <a:fld id="{BB47C486-C764-4FEC-A448-7F454DDE2905}" type="slidenum">
              <a:rPr lang="es-MX" sz="1400" b="1" smtClean="0">
                <a:solidFill>
                  <a:schemeClr val="bg1"/>
                </a:solidFill>
                <a:latin typeface="Georgia" panose="02040502050405020303" pitchFamily="18" charset="0"/>
              </a:rPr>
              <a:pPr algn="ctr"/>
              <a:t>4</a:t>
            </a:fld>
            <a:endParaRPr lang="es-MX" sz="1400" b="1" dirty="0">
              <a:solidFill>
                <a:schemeClr val="bg1"/>
              </a:solidFill>
              <a:latin typeface="Georgia" panose="02040502050405020303"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691307741"/>
              </p:ext>
            </p:extLst>
          </p:nvPr>
        </p:nvGraphicFramePr>
        <p:xfrm>
          <a:off x="539552" y="908720"/>
          <a:ext cx="8064896" cy="5069802"/>
        </p:xfrm>
        <a:graphic>
          <a:graphicData uri="http://schemas.openxmlformats.org/drawingml/2006/table">
            <a:tbl>
              <a:tblPr firstRow="1" bandRow="1">
                <a:tableStyleId>{2D5ABB26-0587-4C30-8999-92F81FD0307C}</a:tableStyleId>
              </a:tblPr>
              <a:tblGrid>
                <a:gridCol w="470392">
                  <a:extLst>
                    <a:ext uri="{9D8B030D-6E8A-4147-A177-3AD203B41FA5}">
                      <a16:colId xmlns:a16="http://schemas.microsoft.com/office/drawing/2014/main" val="20000"/>
                    </a:ext>
                  </a:extLst>
                </a:gridCol>
                <a:gridCol w="2217906">
                  <a:extLst>
                    <a:ext uri="{9D8B030D-6E8A-4147-A177-3AD203B41FA5}">
                      <a16:colId xmlns:a16="http://schemas.microsoft.com/office/drawing/2014/main" val="20001"/>
                    </a:ext>
                  </a:extLst>
                </a:gridCol>
                <a:gridCol w="490427">
                  <a:extLst>
                    <a:ext uri="{9D8B030D-6E8A-4147-A177-3AD203B41FA5}">
                      <a16:colId xmlns:a16="http://schemas.microsoft.com/office/drawing/2014/main" val="20002"/>
                    </a:ext>
                  </a:extLst>
                </a:gridCol>
                <a:gridCol w="2197872">
                  <a:extLst>
                    <a:ext uri="{9D8B030D-6E8A-4147-A177-3AD203B41FA5}">
                      <a16:colId xmlns:a16="http://schemas.microsoft.com/office/drawing/2014/main" val="20003"/>
                    </a:ext>
                  </a:extLst>
                </a:gridCol>
                <a:gridCol w="456051">
                  <a:extLst>
                    <a:ext uri="{9D8B030D-6E8A-4147-A177-3AD203B41FA5}">
                      <a16:colId xmlns:a16="http://schemas.microsoft.com/office/drawing/2014/main" val="20004"/>
                    </a:ext>
                  </a:extLst>
                </a:gridCol>
                <a:gridCol w="2232248">
                  <a:extLst>
                    <a:ext uri="{9D8B030D-6E8A-4147-A177-3AD203B41FA5}">
                      <a16:colId xmlns:a16="http://schemas.microsoft.com/office/drawing/2014/main" val="20005"/>
                    </a:ext>
                  </a:extLst>
                </a:gridCol>
              </a:tblGrid>
              <a:tr h="533802">
                <a:tc gridSpan="6">
                  <a:txBody>
                    <a:bodyPr/>
                    <a:lstStyle/>
                    <a:p>
                      <a:pPr algn="ctr"/>
                      <a:r>
                        <a:rPr lang="es-MX" sz="1250" b="0" i="1" dirty="0" smtClean="0">
                          <a:solidFill>
                            <a:srgbClr val="104F94"/>
                          </a:solidFill>
                          <a:latin typeface="Georgia" panose="02040502050405020303" pitchFamily="18" charset="0"/>
                        </a:rPr>
                        <a:t>Derivadas del Reglamento, las Reglas</a:t>
                      </a:r>
                      <a:r>
                        <a:rPr lang="es-MX" sz="1250" b="0" i="1" baseline="0" dirty="0" smtClean="0">
                          <a:solidFill>
                            <a:srgbClr val="104F94"/>
                          </a:solidFill>
                          <a:latin typeface="Georgia" panose="02040502050405020303" pitchFamily="18" charset="0"/>
                        </a:rPr>
                        <a:t> de Carácter General,</a:t>
                      </a:r>
                      <a:r>
                        <a:rPr lang="es-MX" sz="1250" b="0" i="1" dirty="0" smtClean="0">
                          <a:solidFill>
                            <a:srgbClr val="104F94"/>
                          </a:solidFill>
                          <a:latin typeface="Georgia" panose="02040502050405020303" pitchFamily="18" charset="0"/>
                        </a:rPr>
                        <a:t> las Resoluciones y los Criterios</a:t>
                      </a:r>
                      <a:endParaRPr lang="es-MX" sz="1250" b="0" i="1" dirty="0">
                        <a:solidFill>
                          <a:srgbClr val="104F94"/>
                        </a:solidFill>
                        <a:latin typeface="Georgia" panose="02040502050405020303" pitchFamily="18" charset="0"/>
                      </a:endParaRPr>
                    </a:p>
                  </a:txBody>
                  <a:tcPr anchor="ctr">
                    <a:lnB w="12700" cap="flat" cmpd="sng" algn="ctr">
                      <a:solidFill>
                        <a:srgbClr val="104F94"/>
                      </a:solidFill>
                      <a:prstDash val="sysDot"/>
                      <a:round/>
                      <a:headEnd type="none" w="med" len="med"/>
                      <a:tailEnd type="none" w="med" len="med"/>
                    </a:lnB>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pPr algn="ctr"/>
                      <a:endParaRPr lang="es-MX" sz="1100" dirty="0">
                        <a:latin typeface="Georgia" panose="02040502050405020303" pitchFamily="18" charset="0"/>
                      </a:endParaRPr>
                    </a:p>
                  </a:txBody>
                  <a:tcPr/>
                </a:tc>
                <a:extLst>
                  <a:ext uri="{0D108BD9-81ED-4DB2-BD59-A6C34878D82A}">
                    <a16:rowId xmlns:a16="http://schemas.microsoft.com/office/drawing/2014/main" val="10000"/>
                  </a:ext>
                </a:extLst>
              </a:tr>
              <a:tr h="1512000">
                <a:tc>
                  <a:txBody>
                    <a:bodyPr/>
                    <a:lstStyle/>
                    <a:p>
                      <a:r>
                        <a:rPr lang="es-MX" sz="1600" b="1" dirty="0" smtClean="0">
                          <a:solidFill>
                            <a:srgbClr val="104F94"/>
                          </a:solidFill>
                          <a:latin typeface="Georgia" panose="02040502050405020303" pitchFamily="18" charset="0"/>
                        </a:rPr>
                        <a:t>1</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algn="just"/>
                      <a:r>
                        <a:rPr lang="es-MX" sz="1250" noProof="0" dirty="0" smtClean="0">
                          <a:solidFill>
                            <a:schemeClr val="tx1">
                              <a:lumMod val="85000"/>
                              <a:lumOff val="15000"/>
                            </a:schemeClr>
                          </a:solidFill>
                          <a:latin typeface="Georgia" panose="02040502050405020303" pitchFamily="18" charset="0"/>
                        </a:rPr>
                        <a:t>La integración</a:t>
                      </a:r>
                      <a:r>
                        <a:rPr lang="es-MX" sz="1250" baseline="0" noProof="0" dirty="0" smtClean="0">
                          <a:solidFill>
                            <a:schemeClr val="tx1">
                              <a:lumMod val="85000"/>
                              <a:lumOff val="15000"/>
                            </a:schemeClr>
                          </a:solidFill>
                          <a:latin typeface="Georgia" panose="02040502050405020303" pitchFamily="18" charset="0"/>
                        </a:rPr>
                        <a:t> y actualización de los expedientes únicos de identificación.</a:t>
                      </a:r>
                      <a:endParaRPr lang="es-MX" sz="1250" dirty="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2</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La inscripción en el Portal de Prevención</a:t>
                      </a:r>
                      <a:r>
                        <a:rPr lang="es-MX" sz="1250" baseline="0" dirty="0" smtClean="0">
                          <a:solidFill>
                            <a:schemeClr val="tx1">
                              <a:lumMod val="85000"/>
                              <a:lumOff val="15000"/>
                            </a:schemeClr>
                          </a:solidFill>
                          <a:latin typeface="Georgia" panose="02040502050405020303" pitchFamily="18" charset="0"/>
                        </a:rPr>
                        <a:t> de Lavado de Dinero</a:t>
                      </a:r>
                      <a:r>
                        <a:rPr lang="es-MX" sz="1250" dirty="0" smtClean="0">
                          <a:solidFill>
                            <a:schemeClr val="tx1">
                              <a:lumMod val="85000"/>
                              <a:lumOff val="15000"/>
                            </a:schemeClr>
                          </a:solidFill>
                          <a:latin typeface="Georgia" panose="02040502050405020303" pitchFamily="18" charset="0"/>
                        </a:rPr>
                        <a:t>.</a:t>
                      </a: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3</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La emisión de un manual de criterios, políticas y procedimientos.</a:t>
                      </a: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1"/>
                  </a:ext>
                </a:extLst>
              </a:tr>
              <a:tr h="1512000">
                <a:tc>
                  <a:txBody>
                    <a:bodyPr/>
                    <a:lstStyle/>
                    <a:p>
                      <a:r>
                        <a:rPr lang="es-MX" sz="1600" b="1" dirty="0" smtClean="0">
                          <a:solidFill>
                            <a:srgbClr val="104F94"/>
                          </a:solidFill>
                          <a:latin typeface="Georgia" panose="02040502050405020303" pitchFamily="18" charset="0"/>
                        </a:rPr>
                        <a:t>4</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La</a:t>
                      </a:r>
                      <a:r>
                        <a:rPr lang="es-MX" sz="1250" baseline="0" dirty="0" smtClean="0">
                          <a:solidFill>
                            <a:schemeClr val="tx1">
                              <a:lumMod val="85000"/>
                              <a:lumOff val="15000"/>
                            </a:schemeClr>
                          </a:solidFill>
                          <a:latin typeface="Georgia" panose="02040502050405020303" pitchFamily="18" charset="0"/>
                        </a:rPr>
                        <a:t> consulta de las notificaciones en el Portal de Prevención de Lavado de Dinero.</a:t>
                      </a:r>
                      <a:endParaRPr lang="es-MX" sz="1250" dirty="0" smtClean="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5</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El cumplir con los umbrales aplicables a la restricción</a:t>
                      </a:r>
                      <a:r>
                        <a:rPr lang="es-MX" sz="1250" baseline="0" dirty="0" smtClean="0">
                          <a:solidFill>
                            <a:schemeClr val="tx1">
                              <a:lumMod val="85000"/>
                              <a:lumOff val="15000"/>
                            </a:schemeClr>
                          </a:solidFill>
                          <a:latin typeface="Georgia" panose="02040502050405020303" pitchFamily="18" charset="0"/>
                        </a:rPr>
                        <a:t> al uso de activos virtuales.</a:t>
                      </a:r>
                      <a:endParaRPr lang="es-MX" sz="1250" dirty="0" smtClean="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6</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La integridad,</a:t>
                      </a:r>
                      <a:r>
                        <a:rPr lang="es-MX" sz="1250" baseline="0" dirty="0" smtClean="0">
                          <a:solidFill>
                            <a:schemeClr val="tx1">
                              <a:lumMod val="85000"/>
                              <a:lumOff val="15000"/>
                            </a:schemeClr>
                          </a:solidFill>
                          <a:latin typeface="Georgia" panose="02040502050405020303" pitchFamily="18" charset="0"/>
                        </a:rPr>
                        <a:t> disponibilidad, auditabilidad y confidencialidad en materia de conservación y resguardo de información y documentación.</a:t>
                      </a:r>
                      <a:endParaRPr lang="es-MX" sz="1250" dirty="0" smtClean="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extLst>
                  <a:ext uri="{0D108BD9-81ED-4DB2-BD59-A6C34878D82A}">
                    <a16:rowId xmlns:a16="http://schemas.microsoft.com/office/drawing/2014/main" val="10002"/>
                  </a:ext>
                </a:extLst>
              </a:tr>
              <a:tr h="1512000">
                <a:tc>
                  <a:txBody>
                    <a:bodyPr/>
                    <a:lstStyle/>
                    <a:p>
                      <a:r>
                        <a:rPr lang="es-MX" sz="1600" b="1" dirty="0" smtClean="0">
                          <a:solidFill>
                            <a:srgbClr val="104F94"/>
                          </a:solidFill>
                          <a:latin typeface="Georgia" panose="02040502050405020303" pitchFamily="18" charset="0"/>
                        </a:rPr>
                        <a:t>7</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El </a:t>
                      </a:r>
                      <a:r>
                        <a:rPr lang="es-MX" sz="1250" baseline="0" dirty="0" smtClean="0">
                          <a:solidFill>
                            <a:schemeClr val="tx1">
                              <a:lumMod val="85000"/>
                              <a:lumOff val="15000"/>
                            </a:schemeClr>
                          </a:solidFill>
                          <a:latin typeface="Georgia" panose="02040502050405020303" pitchFamily="18" charset="0"/>
                        </a:rPr>
                        <a:t>cotejo de los documentos originales con las copias recabadas</a:t>
                      </a:r>
                      <a:r>
                        <a:rPr lang="es-MX" sz="1400" baseline="0" dirty="0" smtClean="0">
                          <a:solidFill>
                            <a:schemeClr val="tx1">
                              <a:lumMod val="85000"/>
                              <a:lumOff val="15000"/>
                            </a:schemeClr>
                          </a:solidFill>
                          <a:latin typeface="Georgia" panose="02040502050405020303" pitchFamily="18" charset="0"/>
                        </a:rPr>
                        <a:t>.</a:t>
                      </a:r>
                      <a:endParaRPr lang="es-MX" sz="1400" dirty="0" smtClean="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8</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El envío de los avisos de 24 horas</a:t>
                      </a:r>
                      <a:r>
                        <a:rPr lang="es-MX" sz="1250" baseline="0" dirty="0" smtClean="0">
                          <a:solidFill>
                            <a:schemeClr val="tx1">
                              <a:lumMod val="85000"/>
                              <a:lumOff val="15000"/>
                            </a:schemeClr>
                          </a:solidFill>
                          <a:latin typeface="Georgia" panose="02040502050405020303" pitchFamily="18" charset="0"/>
                        </a:rPr>
                        <a:t> e informes en cero o sin operaciones.</a:t>
                      </a:r>
                      <a:endParaRPr lang="es-MX" sz="1250" dirty="0" smtClean="0">
                        <a:solidFill>
                          <a:schemeClr val="tx1">
                            <a:lumMod val="85000"/>
                            <a:lumOff val="15000"/>
                          </a:schemeClr>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r>
                        <a:rPr lang="es-MX" sz="1600" b="1" dirty="0" smtClean="0">
                          <a:solidFill>
                            <a:srgbClr val="104F94"/>
                          </a:solidFill>
                          <a:latin typeface="Georgia" panose="02040502050405020303" pitchFamily="18" charset="0"/>
                        </a:rPr>
                        <a:t>9</a:t>
                      </a:r>
                      <a:endParaRPr lang="es-MX" sz="1600" b="1" dirty="0">
                        <a:solidFill>
                          <a:srgbClr val="104F94"/>
                        </a:solidFill>
                        <a:latin typeface="Georgia" panose="02040502050405020303" pitchFamily="18" charset="0"/>
                      </a:endParaRPr>
                    </a:p>
                  </a:txBody>
                  <a:tcPr anchor="ctr">
                    <a:lnT w="12700" cap="flat" cmpd="sng" algn="ctr">
                      <a:solidFill>
                        <a:srgbClr val="104F94"/>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50" dirty="0" smtClean="0">
                          <a:solidFill>
                            <a:schemeClr val="tx1">
                              <a:lumMod val="85000"/>
                              <a:lumOff val="15000"/>
                            </a:schemeClr>
                          </a:solidFill>
                          <a:latin typeface="Georgia" panose="02040502050405020303" pitchFamily="18" charset="0"/>
                        </a:rPr>
                        <a:t>El verificar la lista de personas vinculadas.</a:t>
                      </a:r>
                    </a:p>
                  </a:txBody>
                  <a:tcPr anchor="ctr">
                    <a:lnT w="12700" cap="flat" cmpd="sng" algn="ctr">
                      <a:solidFill>
                        <a:srgbClr val="104F94"/>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93101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de la UIF</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5</a:t>
            </a:fld>
            <a:endParaRPr lang="es-MX" sz="1400" b="1" dirty="0">
              <a:solidFill>
                <a:schemeClr val="bg1"/>
              </a:solidFill>
              <a:latin typeface="Georgia" panose="02040502050405020303" pitchFamily="18" charset="0"/>
            </a:endParaRPr>
          </a:p>
        </p:txBody>
      </p:sp>
      <p:sp>
        <p:nvSpPr>
          <p:cNvPr id="7" name="6 Rectángulo"/>
          <p:cNvSpPr/>
          <p:nvPr/>
        </p:nvSpPr>
        <p:spPr>
          <a:xfrm>
            <a:off x="467544" y="900715"/>
            <a:ext cx="8208912" cy="656077"/>
          </a:xfrm>
          <a:prstGeom prst="rect">
            <a:avLst/>
          </a:prstGeom>
        </p:spPr>
        <p:txBody>
          <a:bodyPr wrap="square">
            <a:spAutoFit/>
          </a:bodyPr>
          <a:lstStyle/>
          <a:p>
            <a:pPr algn="just">
              <a:lnSpc>
                <a:spcPct val="150000"/>
              </a:lnSpc>
            </a:pPr>
            <a:r>
              <a:rPr lang="es-MX" sz="1300" dirty="0" smtClean="0">
                <a:latin typeface="Georgia" panose="02040502050405020303" pitchFamily="18" charset="0"/>
                <a:ea typeface="Tahoma" pitchFamily="34" charset="0"/>
                <a:cs typeface="Tahoma" pitchFamily="34" charset="0"/>
              </a:rPr>
              <a:t>La UIF, en ejercicio de su facultad de interpretar para efectos administrativos la Ley, el Reglamento, las Reglas y las demás disposiciones que de ellas derivan, ha emitido los siguientes criterios: </a:t>
            </a:r>
          </a:p>
        </p:txBody>
      </p:sp>
      <p:sp>
        <p:nvSpPr>
          <p:cNvPr id="8" name="7 Rectángulo"/>
          <p:cNvSpPr/>
          <p:nvPr/>
        </p:nvSpPr>
        <p:spPr>
          <a:xfrm>
            <a:off x="2051720" y="1772816"/>
            <a:ext cx="6624736" cy="1585269"/>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Las sociedades que los fedatarios constituyan para la prestación y facturación de sus servicios, son consideradas como el “Beneficiario controlador”, siempre y cuando obtengan el beneficio derivado de dichas actividades y, en última instancia, ejerzan los derechos de uso, goce, disfrute, aprovechamiento o disposición.</a:t>
            </a:r>
            <a:endParaRPr lang="es-MX" sz="1300" dirty="0">
              <a:solidFill>
                <a:schemeClr val="tx1"/>
              </a:solidFill>
            </a:endParaRPr>
          </a:p>
        </p:txBody>
      </p:sp>
      <p:sp>
        <p:nvSpPr>
          <p:cNvPr id="9" name="8 Elipse"/>
          <p:cNvSpPr/>
          <p:nvPr/>
        </p:nvSpPr>
        <p:spPr>
          <a:xfrm>
            <a:off x="539552" y="2118237"/>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104F94"/>
                </a:solidFill>
                <a:latin typeface="Georgia" panose="02040502050405020303" pitchFamily="18" charset="0"/>
              </a:rPr>
              <a:t>1</a:t>
            </a:r>
            <a:endParaRPr lang="es-MX" sz="2800" b="1" dirty="0">
              <a:solidFill>
                <a:srgbClr val="104F94"/>
              </a:solidFill>
              <a:latin typeface="Georgia" panose="02040502050405020303" pitchFamily="18" charset="0"/>
            </a:endParaRPr>
          </a:p>
        </p:txBody>
      </p:sp>
      <p:sp>
        <p:nvSpPr>
          <p:cNvPr id="12" name="11 Rectángulo"/>
          <p:cNvSpPr/>
          <p:nvPr/>
        </p:nvSpPr>
        <p:spPr>
          <a:xfrm>
            <a:off x="2051720" y="4147987"/>
            <a:ext cx="6624736" cy="1585269"/>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Los actos que se realicen para la constitución o transmisión de derechos reales sobre inmuebles, se deben presentar a través del “DeclaraNot”; por lo que, en los casos no contemplados por el sistema, los avisos a que se refiere la Ley Antilavado se deberán de presentar una vez que dicho sistema contemple y permita la captura de este tipo de operaciones.</a:t>
            </a:r>
            <a:endParaRPr lang="es-MX" sz="1300" dirty="0">
              <a:solidFill>
                <a:schemeClr val="tx1"/>
              </a:solidFill>
            </a:endParaRPr>
          </a:p>
        </p:txBody>
      </p:sp>
      <p:sp>
        <p:nvSpPr>
          <p:cNvPr id="13" name="12 Elipse"/>
          <p:cNvSpPr/>
          <p:nvPr/>
        </p:nvSpPr>
        <p:spPr>
          <a:xfrm>
            <a:off x="539552" y="4493408"/>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104F94"/>
                </a:solidFill>
                <a:latin typeface="Georgia" panose="02040502050405020303" pitchFamily="18" charset="0"/>
              </a:rPr>
              <a:t>2</a:t>
            </a:r>
          </a:p>
        </p:txBody>
      </p:sp>
      <p:cxnSp>
        <p:nvCxnSpPr>
          <p:cNvPr id="3" name="2 Conector recto"/>
          <p:cNvCxnSpPr/>
          <p:nvPr/>
        </p:nvCxnSpPr>
        <p:spPr>
          <a:xfrm>
            <a:off x="539552" y="3789040"/>
            <a:ext cx="8136904" cy="0"/>
          </a:xfrm>
          <a:prstGeom prst="line">
            <a:avLst/>
          </a:prstGeom>
          <a:ln w="28575">
            <a:solidFill>
              <a:srgbClr val="104F9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85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de la UIF</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6</a:t>
            </a:fld>
            <a:endParaRPr lang="es-MX" sz="1400" b="1" dirty="0">
              <a:solidFill>
                <a:schemeClr val="bg1"/>
              </a:solidFill>
              <a:latin typeface="Georgia" panose="02040502050405020303" pitchFamily="18" charset="0"/>
            </a:endParaRPr>
          </a:p>
        </p:txBody>
      </p:sp>
      <p:sp>
        <p:nvSpPr>
          <p:cNvPr id="8" name="7 Rectángulo"/>
          <p:cNvSpPr/>
          <p:nvPr/>
        </p:nvSpPr>
        <p:spPr>
          <a:xfrm>
            <a:off x="2267744" y="1339675"/>
            <a:ext cx="6408712" cy="1081213"/>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El plazo a considerar para la presentación de los avisos correspondientes a los actos sobre la transmisión o constitución de derechos reales sobre inmuebles, mediante el “DeclaraNot”, será el utilizado en las disposiciones fiscales.</a:t>
            </a:r>
            <a:endParaRPr lang="es-MX" sz="1300" dirty="0">
              <a:solidFill>
                <a:schemeClr val="tx1"/>
              </a:solidFill>
            </a:endParaRPr>
          </a:p>
        </p:txBody>
      </p:sp>
      <p:sp>
        <p:nvSpPr>
          <p:cNvPr id="9" name="8 Elipse"/>
          <p:cNvSpPr/>
          <p:nvPr/>
        </p:nvSpPr>
        <p:spPr>
          <a:xfrm>
            <a:off x="539552" y="1433068"/>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104F94"/>
                </a:solidFill>
                <a:latin typeface="Georgia" panose="02040502050405020303" pitchFamily="18" charset="0"/>
              </a:rPr>
              <a:t>3</a:t>
            </a:r>
            <a:endParaRPr lang="es-MX" sz="2800" b="1" dirty="0">
              <a:solidFill>
                <a:srgbClr val="104F94"/>
              </a:solidFill>
              <a:latin typeface="Georgia" panose="02040502050405020303" pitchFamily="18" charset="0"/>
            </a:endParaRPr>
          </a:p>
        </p:txBody>
      </p:sp>
      <p:sp>
        <p:nvSpPr>
          <p:cNvPr id="12" name="11 Rectángulo"/>
          <p:cNvSpPr/>
          <p:nvPr/>
        </p:nvSpPr>
        <p:spPr>
          <a:xfrm>
            <a:off x="2267315" y="3499915"/>
            <a:ext cx="6408712" cy="1585269"/>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La modificación patrimonial de personas morales, así como la compraventa de acciones, serán considerados como actividades vulnerables únicamente cuando el notario participe en la celebración de los mismos en su carácter de fedatario público. Por lo tanto, la simple protocolización de actas de asamblea no constituye una actividad vulnerable.</a:t>
            </a:r>
            <a:endParaRPr lang="es-MX" sz="1300" dirty="0">
              <a:solidFill>
                <a:schemeClr val="tx1"/>
              </a:solidFill>
            </a:endParaRPr>
          </a:p>
        </p:txBody>
      </p:sp>
      <p:sp>
        <p:nvSpPr>
          <p:cNvPr id="13" name="12 Elipse"/>
          <p:cNvSpPr/>
          <p:nvPr/>
        </p:nvSpPr>
        <p:spPr>
          <a:xfrm>
            <a:off x="537005" y="3845336"/>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104F94"/>
                </a:solidFill>
                <a:latin typeface="Georgia" panose="02040502050405020303" pitchFamily="18" charset="0"/>
              </a:rPr>
              <a:t>4</a:t>
            </a:r>
            <a:endParaRPr lang="es-MX" sz="2800" b="1" dirty="0">
              <a:solidFill>
                <a:srgbClr val="104F94"/>
              </a:solidFill>
              <a:latin typeface="Georgia" panose="02040502050405020303" pitchFamily="18" charset="0"/>
            </a:endParaRPr>
          </a:p>
        </p:txBody>
      </p:sp>
      <p:cxnSp>
        <p:nvCxnSpPr>
          <p:cNvPr id="3" name="2 Conector recto"/>
          <p:cNvCxnSpPr/>
          <p:nvPr/>
        </p:nvCxnSpPr>
        <p:spPr>
          <a:xfrm>
            <a:off x="539552" y="2996952"/>
            <a:ext cx="8136904" cy="0"/>
          </a:xfrm>
          <a:prstGeom prst="line">
            <a:avLst/>
          </a:prstGeom>
          <a:ln w="28575">
            <a:solidFill>
              <a:srgbClr val="104F9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2821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de la UIF</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7</a:t>
            </a:fld>
            <a:endParaRPr lang="es-MX" sz="1400" b="1" dirty="0">
              <a:solidFill>
                <a:schemeClr val="bg1"/>
              </a:solidFill>
              <a:latin typeface="Georgia" panose="02040502050405020303" pitchFamily="18" charset="0"/>
            </a:endParaRPr>
          </a:p>
        </p:txBody>
      </p:sp>
      <p:sp>
        <p:nvSpPr>
          <p:cNvPr id="14" name="13 Rectángulo"/>
          <p:cNvSpPr/>
          <p:nvPr/>
        </p:nvSpPr>
        <p:spPr>
          <a:xfrm>
            <a:off x="2195736" y="3499915"/>
            <a:ext cx="6480720" cy="2161333"/>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400" dirty="0">
                <a:solidFill>
                  <a:schemeClr val="tx1"/>
                </a:solidFill>
                <a:latin typeface="Georgia" panose="02040502050405020303" pitchFamily="18" charset="0"/>
              </a:rPr>
              <a:t>De conformidad con la fracción III del artículo 18 de la LFPIORPI, quienes realicen Actividades Vulnerables deberán identificar como beneficiario controlador a una persona o grupo de personas que, sin ser las partes materiales o formales del acto, sean señaladas por el </a:t>
            </a:r>
            <a:r>
              <a:rPr lang="es-MX" sz="1400" dirty="0" smtClean="0">
                <a:solidFill>
                  <a:schemeClr val="tx1"/>
                </a:solidFill>
                <a:latin typeface="Georgia" panose="02040502050405020303" pitchFamily="18" charset="0"/>
              </a:rPr>
              <a:t>cliente como </a:t>
            </a:r>
            <a:r>
              <a:rPr lang="es-MX" sz="1400" dirty="0">
                <a:solidFill>
                  <a:schemeClr val="tx1"/>
                </a:solidFill>
                <a:latin typeface="Georgia" panose="02040502050405020303" pitchFamily="18" charset="0"/>
              </a:rPr>
              <a:t>aquélla o aquéllas </a:t>
            </a:r>
            <a:r>
              <a:rPr lang="es-MX" sz="1400" dirty="0" smtClean="0">
                <a:solidFill>
                  <a:schemeClr val="tx1"/>
                </a:solidFill>
                <a:latin typeface="Georgia" panose="02040502050405020303" pitchFamily="18" charset="0"/>
              </a:rPr>
              <a:t>que: i</a:t>
            </a:r>
            <a:r>
              <a:rPr lang="es-MX" sz="1400" dirty="0">
                <a:solidFill>
                  <a:schemeClr val="tx1"/>
                </a:solidFill>
                <a:latin typeface="Georgia" panose="02040502050405020303" pitchFamily="18" charset="0"/>
              </a:rPr>
              <a:t>) </a:t>
            </a:r>
            <a:r>
              <a:rPr lang="es-MX" sz="1400" dirty="0" smtClean="0">
                <a:solidFill>
                  <a:schemeClr val="tx1"/>
                </a:solidFill>
                <a:latin typeface="Georgia" panose="02040502050405020303" pitchFamily="18" charset="0"/>
              </a:rPr>
              <a:t>En última instancia obtienen </a:t>
            </a:r>
            <a:r>
              <a:rPr lang="es-MX" sz="1400" dirty="0">
                <a:solidFill>
                  <a:schemeClr val="tx1"/>
                </a:solidFill>
                <a:latin typeface="Georgia" panose="02040502050405020303" pitchFamily="18" charset="0"/>
              </a:rPr>
              <a:t>el </a:t>
            </a:r>
            <a:r>
              <a:rPr lang="es-MX" sz="1400" dirty="0" smtClean="0">
                <a:solidFill>
                  <a:schemeClr val="tx1"/>
                </a:solidFill>
                <a:latin typeface="Georgia" panose="02040502050405020303" pitchFamily="18" charset="0"/>
              </a:rPr>
              <a:t>beneficio, uso</a:t>
            </a:r>
            <a:r>
              <a:rPr lang="es-MX" sz="1400" dirty="0">
                <a:solidFill>
                  <a:schemeClr val="tx1"/>
                </a:solidFill>
                <a:latin typeface="Georgia" panose="02040502050405020303" pitchFamily="18" charset="0"/>
              </a:rPr>
              <a:t>, goce, disfrute, aprovechamiento o disposición de un bien o servicio, </a:t>
            </a:r>
            <a:r>
              <a:rPr lang="es-MX" sz="1400" dirty="0" smtClean="0">
                <a:solidFill>
                  <a:schemeClr val="tx1"/>
                </a:solidFill>
                <a:latin typeface="Georgia" panose="02040502050405020303" pitchFamily="18" charset="0"/>
              </a:rPr>
              <a:t>o ii</a:t>
            </a:r>
            <a:r>
              <a:rPr lang="es-MX" sz="1400" dirty="0">
                <a:solidFill>
                  <a:schemeClr val="tx1"/>
                </a:solidFill>
                <a:latin typeface="Georgia" panose="02040502050405020303" pitchFamily="18" charset="0"/>
              </a:rPr>
              <a:t>) </a:t>
            </a:r>
            <a:r>
              <a:rPr lang="es-MX" sz="1400" dirty="0" smtClean="0">
                <a:solidFill>
                  <a:schemeClr val="tx1"/>
                </a:solidFill>
                <a:latin typeface="Georgia" panose="02040502050405020303" pitchFamily="18" charset="0"/>
              </a:rPr>
              <a:t>ejerzan </a:t>
            </a:r>
            <a:r>
              <a:rPr lang="es-MX" sz="1400" dirty="0">
                <a:solidFill>
                  <a:schemeClr val="tx1"/>
                </a:solidFill>
                <a:latin typeface="Georgia" panose="02040502050405020303" pitchFamily="18" charset="0"/>
              </a:rPr>
              <a:t>el control de </a:t>
            </a:r>
            <a:r>
              <a:rPr lang="es-MX" sz="1400" dirty="0" smtClean="0">
                <a:solidFill>
                  <a:schemeClr val="tx1"/>
                </a:solidFill>
                <a:latin typeface="Georgia" panose="02040502050405020303" pitchFamily="18" charset="0"/>
              </a:rPr>
              <a:t>la persona </a:t>
            </a:r>
            <a:r>
              <a:rPr lang="es-MX" sz="1400" dirty="0">
                <a:solidFill>
                  <a:schemeClr val="tx1"/>
                </a:solidFill>
                <a:latin typeface="Georgia" panose="02040502050405020303" pitchFamily="18" charset="0"/>
              </a:rPr>
              <a:t>moral </a:t>
            </a:r>
            <a:r>
              <a:rPr lang="es-MX" sz="1400" dirty="0" smtClean="0">
                <a:solidFill>
                  <a:schemeClr val="tx1"/>
                </a:solidFill>
                <a:latin typeface="Georgia" panose="02040502050405020303" pitchFamily="18" charset="0"/>
              </a:rPr>
              <a:t>en </a:t>
            </a:r>
            <a:r>
              <a:rPr lang="es-MX" sz="1400" dirty="0">
                <a:solidFill>
                  <a:schemeClr val="tx1"/>
                </a:solidFill>
                <a:latin typeface="Georgia" panose="02040502050405020303" pitchFamily="18" charset="0"/>
              </a:rPr>
              <a:t>su carácter de </a:t>
            </a:r>
            <a:r>
              <a:rPr lang="es-MX" sz="1400" dirty="0" smtClean="0">
                <a:solidFill>
                  <a:schemeClr val="tx1"/>
                </a:solidFill>
                <a:latin typeface="Georgia" panose="02040502050405020303" pitchFamily="18" charset="0"/>
              </a:rPr>
              <a:t>cliente.</a:t>
            </a:r>
            <a:endParaRPr lang="es-MX" sz="1300" dirty="0">
              <a:solidFill>
                <a:schemeClr val="tx1"/>
              </a:solidFill>
              <a:latin typeface="Georgia" panose="02040502050405020303" pitchFamily="18" charset="0"/>
            </a:endParaRPr>
          </a:p>
        </p:txBody>
      </p:sp>
      <p:sp>
        <p:nvSpPr>
          <p:cNvPr id="15" name="14 Elipse"/>
          <p:cNvSpPr/>
          <p:nvPr/>
        </p:nvSpPr>
        <p:spPr>
          <a:xfrm>
            <a:off x="567284" y="4133368"/>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104F94"/>
                </a:solidFill>
                <a:latin typeface="Georgia" panose="02040502050405020303" pitchFamily="18" charset="0"/>
              </a:rPr>
              <a:t>6</a:t>
            </a:r>
          </a:p>
        </p:txBody>
      </p:sp>
      <p:cxnSp>
        <p:nvCxnSpPr>
          <p:cNvPr id="16" name="15 Conector recto"/>
          <p:cNvCxnSpPr/>
          <p:nvPr/>
        </p:nvCxnSpPr>
        <p:spPr>
          <a:xfrm>
            <a:off x="539552" y="2996952"/>
            <a:ext cx="8136904" cy="0"/>
          </a:xfrm>
          <a:prstGeom prst="line">
            <a:avLst/>
          </a:prstGeom>
          <a:ln w="28575">
            <a:solidFill>
              <a:srgbClr val="104F94"/>
            </a:solidFill>
            <a:prstDash val="sysDash"/>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2195736" y="979635"/>
            <a:ext cx="6480720" cy="1585269"/>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300" dirty="0" smtClean="0">
                <a:solidFill>
                  <a:schemeClr val="tx1"/>
                </a:solidFill>
                <a:latin typeface="Georgia" panose="02040502050405020303" pitchFamily="18" charset="0"/>
                <a:ea typeface="Tahoma" pitchFamily="34" charset="0"/>
                <a:cs typeface="Tahoma" pitchFamily="34" charset="0"/>
              </a:rPr>
              <a:t>Cuando un notario realiza la constitución de una persona moral no está obligado a identificar la forma de pago, ya que los socios o accionistas al pagar las acciones o la parte social que se comprometen a aportar, están constituyendo la acción o la parte social constituyente, por lo que se considera que no realizan la transmisión de dominio o constitución de derechos sobre los mismos.</a:t>
            </a:r>
            <a:endParaRPr lang="es-MX" sz="1300" dirty="0">
              <a:solidFill>
                <a:schemeClr val="tx1"/>
              </a:solidFill>
            </a:endParaRPr>
          </a:p>
        </p:txBody>
      </p:sp>
      <p:sp>
        <p:nvSpPr>
          <p:cNvPr id="20" name="19 Elipse"/>
          <p:cNvSpPr/>
          <p:nvPr/>
        </p:nvSpPr>
        <p:spPr>
          <a:xfrm>
            <a:off x="539552" y="1325056"/>
            <a:ext cx="1008112" cy="894426"/>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104F94"/>
                </a:solidFill>
                <a:latin typeface="Georgia" panose="02040502050405020303" pitchFamily="18" charset="0"/>
              </a:rPr>
              <a:t>5</a:t>
            </a:r>
          </a:p>
        </p:txBody>
      </p:sp>
    </p:spTree>
    <p:extLst>
      <p:ext uri="{BB962C8B-B14F-4D97-AF65-F5344CB8AC3E}">
        <p14:creationId xmlns:p14="http://schemas.microsoft.com/office/powerpoint/2010/main" val="21238376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50DD5FFA-1E90-44C0-861A-9E8F4B0F23C4}"/>
              </a:ext>
            </a:extLst>
          </p:cNvPr>
          <p:cNvSpPr txBox="1">
            <a:spLocks/>
          </p:cNvSpPr>
          <p:nvPr/>
        </p:nvSpPr>
        <p:spPr>
          <a:xfrm>
            <a:off x="539552" y="349542"/>
            <a:ext cx="8263238" cy="326480"/>
          </a:xfrm>
          <a:prstGeom prst="rect">
            <a:avLst/>
          </a:prstGeom>
        </p:spPr>
        <p:txBody>
          <a:bodyPr lIns="67885" tIns="33943" rIns="67885" bIns="3394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600" b="1" i="1" dirty="0" smtClean="0">
                <a:solidFill>
                  <a:srgbClr val="104F94"/>
                </a:solidFill>
                <a:latin typeface="Georgia" panose="02040502050405020303" pitchFamily="18" charset="0"/>
              </a:rPr>
              <a:t>Criterios judiciales</a:t>
            </a:r>
            <a:endParaRPr lang="es-MX" sz="1600" b="1" i="1" dirty="0">
              <a:solidFill>
                <a:srgbClr val="104F94"/>
              </a:solidFill>
              <a:latin typeface="Georgia" panose="02040502050405020303" pitchFamily="18" charset="0"/>
            </a:endParaRPr>
          </a:p>
        </p:txBody>
      </p:sp>
      <p:sp>
        <p:nvSpPr>
          <p:cNvPr id="11" name="10 Marcador de número de diapositiva"/>
          <p:cNvSpPr>
            <a:spLocks noGrp="1"/>
          </p:cNvSpPr>
          <p:nvPr>
            <p:ph type="sldNum" sz="quarter" idx="12"/>
          </p:nvPr>
        </p:nvSpPr>
        <p:spPr>
          <a:xfrm>
            <a:off x="8329018" y="6237312"/>
            <a:ext cx="720080" cy="365125"/>
          </a:xfrm>
        </p:spPr>
        <p:txBody>
          <a:bodyPr/>
          <a:lstStyle/>
          <a:p>
            <a:pPr algn="ctr"/>
            <a:fld id="{BB47C486-C764-4FEC-A448-7F454DDE2905}" type="slidenum">
              <a:rPr lang="es-MX" sz="1400" b="1" smtClean="0">
                <a:solidFill>
                  <a:schemeClr val="bg1"/>
                </a:solidFill>
                <a:latin typeface="Georgia" panose="02040502050405020303" pitchFamily="18" charset="0"/>
              </a:rPr>
              <a:pPr algn="ctr"/>
              <a:t>8</a:t>
            </a:fld>
            <a:endParaRPr lang="es-MX" sz="1400" b="1" dirty="0">
              <a:solidFill>
                <a:schemeClr val="bg1"/>
              </a:solidFill>
              <a:latin typeface="Georgia" panose="02040502050405020303"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325733616"/>
              </p:ext>
            </p:extLst>
          </p:nvPr>
        </p:nvGraphicFramePr>
        <p:xfrm>
          <a:off x="539552" y="1273378"/>
          <a:ext cx="8064894" cy="4531886"/>
        </p:xfrm>
        <a:graphic>
          <a:graphicData uri="http://schemas.openxmlformats.org/drawingml/2006/table">
            <a:tbl>
              <a:tblPr firstRow="1" bandRow="1">
                <a:tableStyleId>{2D5ABB26-0587-4C30-8999-92F81FD0307C}</a:tableStyleId>
              </a:tblPr>
              <a:tblGrid>
                <a:gridCol w="1344149">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344149">
                  <a:extLst>
                    <a:ext uri="{9D8B030D-6E8A-4147-A177-3AD203B41FA5}">
                      <a16:colId xmlns:a16="http://schemas.microsoft.com/office/drawing/2014/main" val="20002"/>
                    </a:ext>
                  </a:extLst>
                </a:gridCol>
                <a:gridCol w="1344149">
                  <a:extLst>
                    <a:ext uri="{9D8B030D-6E8A-4147-A177-3AD203B41FA5}">
                      <a16:colId xmlns:a16="http://schemas.microsoft.com/office/drawing/2014/main" val="20003"/>
                    </a:ext>
                  </a:extLst>
                </a:gridCol>
                <a:gridCol w="1344149">
                  <a:extLst>
                    <a:ext uri="{9D8B030D-6E8A-4147-A177-3AD203B41FA5}">
                      <a16:colId xmlns:a16="http://schemas.microsoft.com/office/drawing/2014/main" val="20004"/>
                    </a:ext>
                  </a:extLst>
                </a:gridCol>
                <a:gridCol w="1344149">
                  <a:extLst>
                    <a:ext uri="{9D8B030D-6E8A-4147-A177-3AD203B41FA5}">
                      <a16:colId xmlns:a16="http://schemas.microsoft.com/office/drawing/2014/main" val="20005"/>
                    </a:ext>
                  </a:extLst>
                </a:gridCol>
              </a:tblGrid>
              <a:tr h="360040">
                <a:tc>
                  <a:txBody>
                    <a:bodyPr/>
                    <a:lstStyle/>
                    <a:p>
                      <a:pPr algn="ctr"/>
                      <a:r>
                        <a:rPr lang="es-MX" sz="1200" b="1" dirty="0" smtClean="0">
                          <a:solidFill>
                            <a:srgbClr val="104F94"/>
                          </a:solidFill>
                          <a:latin typeface="Georgia" panose="02040502050405020303" pitchFamily="18" charset="0"/>
                        </a:rPr>
                        <a:t>Época:</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Décima Época</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Registro:</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2009479</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b="1" dirty="0" smtClean="0">
                          <a:solidFill>
                            <a:srgbClr val="104F94"/>
                          </a:solidFill>
                          <a:latin typeface="Georgia" panose="02040502050405020303" pitchFamily="18" charset="0"/>
                        </a:rPr>
                        <a:t>Tipo de Tesis:</a:t>
                      </a:r>
                      <a:endParaRPr lang="es-MX" sz="1200" b="1" dirty="0">
                        <a:solidFill>
                          <a:srgbClr val="104F94"/>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tc>
                  <a:txBody>
                    <a:bodyPr/>
                    <a:lstStyle/>
                    <a:p>
                      <a:pPr algn="ctr"/>
                      <a:r>
                        <a:rPr lang="es-MX" sz="1200" dirty="0" smtClean="0">
                          <a:solidFill>
                            <a:schemeClr val="tx1"/>
                          </a:solidFill>
                          <a:latin typeface="Georgia" panose="02040502050405020303" pitchFamily="18" charset="0"/>
                        </a:rPr>
                        <a:t>Aislada</a:t>
                      </a:r>
                      <a:endParaRPr lang="es-MX" sz="1200" dirty="0">
                        <a:solidFill>
                          <a:schemeClr val="tx1"/>
                        </a:solidFill>
                        <a:latin typeface="Georgia" panose="02040502050405020303" pitchFamily="18" charset="0"/>
                      </a:endParaRP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solidFill>
                      <a:schemeClr val="bg1"/>
                    </a:solidFill>
                  </a:tcPr>
                </a:tc>
                <a:extLst>
                  <a:ext uri="{0D108BD9-81ED-4DB2-BD59-A6C34878D82A}">
                    <a16:rowId xmlns:a16="http://schemas.microsoft.com/office/drawing/2014/main" val="10000"/>
                  </a:ext>
                </a:extLst>
              </a:tr>
              <a:tr h="1008112">
                <a:tc gridSpan="6">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MX" sz="1200" dirty="0" smtClean="0">
                          <a:solidFill>
                            <a:srgbClr val="104F94"/>
                          </a:solidFill>
                          <a:latin typeface="Georgia" panose="02040502050405020303" pitchFamily="18" charset="0"/>
                        </a:rPr>
                        <a:t>PREVENCIÓN E IDENTIFICACIÓN DE OPERACIONES CON RECURSOS DE PROCEDENCIA ILÍCITA. EL ARTÍCULO 17, FRACCIÓN XII, APARTADOS A, INCISO C) Y B, INCISO B), DE LA LEY FEDERAL RELATIVA, NO VIOLA EL DERECHO A LA IGUALDAD.</a:t>
                      </a: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extLst>
                  <a:ext uri="{0D108BD9-81ED-4DB2-BD59-A6C34878D82A}">
                    <a16:rowId xmlns:a16="http://schemas.microsoft.com/office/drawing/2014/main" val="10001"/>
                  </a:ext>
                </a:extLst>
              </a:tr>
              <a:tr h="3163734">
                <a:tc gridSpan="6">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s-MX" sz="1200" dirty="0" smtClean="0">
                          <a:latin typeface="Georgia" panose="02040502050405020303" pitchFamily="18" charset="0"/>
                        </a:rPr>
                        <a:t>El obligar a los notarios públicos a dar aviso de operaciones de constitución de personas morales, su modificación patrimonial, así como la compraventa de acciones, cuando el monto sea igual o superior al equivalente a 8,025 veces el salario mínimo general vigente en el D.F. y, en cambio, obligar a los corredores públicos a dar esos avisos sin importar el monto de la operación, no dan un trato discriminatorio ni violan el derecho a la igualdad reconocido por el artículo 1º constitucional, porque se trata de sujetos distintos que custodian el sistema financiero y de comercio en general. No obstante, se diferencian en varios aspectos, como el ámbito de competencia, que para los corredores públicos es federal y para los notarios es el local; además, porque la aplicación de la Ley Federal de Correduría Pública incumbe a la Secretaría de Economía, y la de la Ley del Notariado para el Distrito Federal al Jefe de Gobierno, y porque la naturaleza de sus actividades es diversa, ya que el corredor público tiene injerencia netamente en actividades comerciales y mercantiles, que requieren mayor atención respecto a las posibles actividades vulnerables de operaciones con recursos de procedencia ilícita, y la de los notarios es sobre cuestiones civiles y mercantiles.</a:t>
                      </a:r>
                    </a:p>
                  </a:txBody>
                  <a:tcPr anchor="ctr">
                    <a:lnL w="12700" cap="flat" cmpd="sng" algn="ctr">
                      <a:solidFill>
                        <a:srgbClr val="104F94"/>
                      </a:solidFill>
                      <a:prstDash val="sysDot"/>
                      <a:round/>
                      <a:headEnd type="none" w="med" len="med"/>
                      <a:tailEnd type="none" w="med" len="med"/>
                    </a:lnL>
                    <a:lnR w="12700" cap="flat" cmpd="sng" algn="ctr">
                      <a:solidFill>
                        <a:srgbClr val="104F94"/>
                      </a:solidFill>
                      <a:prstDash val="sysDot"/>
                      <a:round/>
                      <a:headEnd type="none" w="med" len="med"/>
                      <a:tailEnd type="none" w="med" len="med"/>
                    </a:lnR>
                    <a:lnT w="12700" cap="flat" cmpd="sng" algn="ctr">
                      <a:solidFill>
                        <a:srgbClr val="104F94"/>
                      </a:solidFill>
                      <a:prstDash val="sysDot"/>
                      <a:round/>
                      <a:headEnd type="none" w="med" len="med"/>
                      <a:tailEnd type="none" w="med" len="med"/>
                    </a:lnT>
                    <a:lnB w="12700" cap="flat" cmpd="sng" algn="ctr">
                      <a:solidFill>
                        <a:srgbClr val="104F94"/>
                      </a:solidFill>
                      <a:prstDash val="sysDot"/>
                      <a:round/>
                      <a:headEnd type="none" w="med" len="med"/>
                      <a:tailEnd type="none" w="med" len="med"/>
                    </a:lnB>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tc hMerge="1">
                  <a:txBody>
                    <a:bodyPr/>
                    <a:lstStyle/>
                    <a:p>
                      <a:endParaRPr lang="es-MX" sz="1000" dirty="0">
                        <a:latin typeface="Georgia" panose="02040502050405020303" pitchFamily="18" charset="0"/>
                      </a:endParaRPr>
                    </a:p>
                  </a:txBody>
                  <a:tcPr/>
                </a:tc>
                <a:extLst>
                  <a:ext uri="{0D108BD9-81ED-4DB2-BD59-A6C34878D82A}">
                    <a16:rowId xmlns:a16="http://schemas.microsoft.com/office/drawing/2014/main" val="10002"/>
                  </a:ext>
                </a:extLst>
              </a:tr>
            </a:tbl>
          </a:graphicData>
        </a:graphic>
      </p:graphicFrame>
      <p:sp>
        <p:nvSpPr>
          <p:cNvPr id="9" name="8 Rectángulo"/>
          <p:cNvSpPr/>
          <p:nvPr/>
        </p:nvSpPr>
        <p:spPr>
          <a:xfrm>
            <a:off x="539552" y="692696"/>
            <a:ext cx="8064896" cy="392415"/>
          </a:xfrm>
          <a:prstGeom prst="rect">
            <a:avLst/>
          </a:prstGeom>
        </p:spPr>
        <p:txBody>
          <a:bodyPr wrap="square">
            <a:spAutoFit/>
          </a:bodyPr>
          <a:lstStyle/>
          <a:p>
            <a:pPr algn="just">
              <a:lnSpc>
                <a:spcPct val="150000"/>
              </a:lnSpc>
            </a:pPr>
            <a:r>
              <a:rPr lang="es-MX" sz="1300" b="1" dirty="0" smtClean="0">
                <a:latin typeface="Georgia" panose="02040502050405020303" pitchFamily="18" charset="0"/>
                <a:ea typeface="Tahoma" pitchFamily="34" charset="0"/>
                <a:cs typeface="Tahoma" pitchFamily="34" charset="0"/>
              </a:rPr>
              <a:t>Suprema Corte de Justicia de la Nación (Tesis)</a:t>
            </a:r>
            <a:endParaRPr lang="es-MX" sz="1300" b="1" dirty="0">
              <a:latin typeface="Georgia" panose="02040502050405020303" pitchFamily="18" charset="0"/>
              <a:ea typeface="Tahoma" pitchFamily="34" charset="0"/>
              <a:cs typeface="Tahoma" pitchFamily="34" charset="0"/>
            </a:endParaRPr>
          </a:p>
        </p:txBody>
      </p:sp>
    </p:spTree>
    <p:extLst>
      <p:ext uri="{BB962C8B-B14F-4D97-AF65-F5344CB8AC3E}">
        <p14:creationId xmlns:p14="http://schemas.microsoft.com/office/powerpoint/2010/main" val="2144964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4445</Words>
  <Application>Microsoft Office PowerPoint</Application>
  <PresentationFormat>Presentación en pantalla (4:3)</PresentationFormat>
  <Paragraphs>470</Paragraphs>
  <Slides>38</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Arimo</vt:lpstr>
      <vt:lpstr>Calibri</vt:lpstr>
      <vt:lpstr>Georgia</vt:lpstr>
      <vt:lpstr>Gill Sans</vt:lpstr>
      <vt:lpstr>Tahoma</vt:lpstr>
      <vt:lpstr>Times New Roman</vt:lpstr>
      <vt:lpstr>Wingdings</vt:lpstr>
      <vt:lpstr>Tema de Office</vt:lpstr>
      <vt:lpstr>curso</vt:lpstr>
      <vt:lpstr>curso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curso</vt:lpstr>
      <vt:lpstr>Presentación de PowerPoint</vt:lpstr>
      <vt:lpstr>Presentación de PowerPoint</vt:lpstr>
      <vt:lpstr>Presentación de PowerPoint</vt:lpstr>
      <vt:lpstr>Presentación de PowerPoint</vt:lpstr>
      <vt:lpstr>curso</vt:lpstr>
      <vt:lpstr>Presentación de PowerPoint</vt:lpstr>
      <vt:lpstr>Presentación de PowerPoint</vt:lpstr>
      <vt:lpstr>Presentación de PowerPoint</vt:lpstr>
      <vt:lpstr>Presentación de PowerPoint</vt:lpstr>
      <vt:lpstr>Presentación de PowerPoint</vt:lpstr>
      <vt:lpstr>curso</vt:lpstr>
      <vt:lpstr>Presentación de PowerPoint</vt:lpstr>
      <vt:lpstr>Presentación de PowerPoint</vt:lpstr>
      <vt:lpstr>Presentación de PowerPoint</vt:lpstr>
      <vt:lpstr>Presentación de PowerPoint</vt:lpstr>
      <vt:lpstr>Presentación de PowerPoint</vt:lpstr>
      <vt:lpstr>Presentación de PowerPoint</vt:lpstr>
      <vt:lpstr>curso</vt:lpstr>
      <vt:lpstr>Presentación de PowerPoint</vt:lpstr>
      <vt:lpstr>Presentación de PowerPoint</vt:lpstr>
      <vt:lpstr>Presentación de PowerPoint</vt:lpstr>
      <vt:lpstr>Presentación de PowerPoint</vt:lpstr>
      <vt:lpstr>Presentación de PowerPoint</vt:lpstr>
      <vt:lpstr>Presentación de PowerPoint</vt:lpstr>
      <vt:lpstr>curso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dc:title>
  <dc:creator>castillos</dc:creator>
  <cp:lastModifiedBy>José Viñas</cp:lastModifiedBy>
  <cp:revision>76</cp:revision>
  <dcterms:created xsi:type="dcterms:W3CDTF">2018-07-10T17:50:49Z</dcterms:created>
  <dcterms:modified xsi:type="dcterms:W3CDTF">2018-07-19T18:53:52Z</dcterms:modified>
</cp:coreProperties>
</file>