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0" r:id="rId6"/>
    <p:sldId id="261" r:id="rId7"/>
    <p:sldId id="262" r:id="rId8"/>
    <p:sldId id="263"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9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7C0A92C-48C1-4881-8C87-4599C53A6EEA}" type="datetimeFigureOut">
              <a:rPr lang="es-MX" smtClean="0"/>
              <a:t>17/07/2018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A2FA46-D353-4225-AFBD-57DA592AB32A}" type="slidenum">
              <a:rPr lang="es-MX" smtClean="0"/>
              <a:t>‹Nº›</a:t>
            </a:fld>
            <a:endParaRPr lang="es-MX"/>
          </a:p>
        </p:txBody>
      </p:sp>
    </p:spTree>
    <p:extLst>
      <p:ext uri="{BB962C8B-B14F-4D97-AF65-F5344CB8AC3E}">
        <p14:creationId xmlns:p14="http://schemas.microsoft.com/office/powerpoint/2010/main" val="1271871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7C0A92C-48C1-4881-8C87-4599C53A6EEA}" type="datetimeFigureOut">
              <a:rPr lang="es-MX" smtClean="0"/>
              <a:t>17/07/2018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A2FA46-D353-4225-AFBD-57DA592AB32A}" type="slidenum">
              <a:rPr lang="es-MX" smtClean="0"/>
              <a:t>‹Nº›</a:t>
            </a:fld>
            <a:endParaRPr lang="es-MX"/>
          </a:p>
        </p:txBody>
      </p:sp>
    </p:spTree>
    <p:extLst>
      <p:ext uri="{BB962C8B-B14F-4D97-AF65-F5344CB8AC3E}">
        <p14:creationId xmlns:p14="http://schemas.microsoft.com/office/powerpoint/2010/main" val="2026844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7C0A92C-48C1-4881-8C87-4599C53A6EEA}" type="datetimeFigureOut">
              <a:rPr lang="es-MX" smtClean="0"/>
              <a:t>17/07/2018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A2FA46-D353-4225-AFBD-57DA592AB32A}" type="slidenum">
              <a:rPr lang="es-MX" smtClean="0"/>
              <a:t>‹Nº›</a:t>
            </a:fld>
            <a:endParaRPr lang="es-MX"/>
          </a:p>
        </p:txBody>
      </p:sp>
    </p:spTree>
    <p:extLst>
      <p:ext uri="{BB962C8B-B14F-4D97-AF65-F5344CB8AC3E}">
        <p14:creationId xmlns:p14="http://schemas.microsoft.com/office/powerpoint/2010/main" val="2231220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7C0A92C-48C1-4881-8C87-4599C53A6EEA}" type="datetimeFigureOut">
              <a:rPr lang="es-MX" smtClean="0"/>
              <a:t>17/07/2018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A2FA46-D353-4225-AFBD-57DA592AB32A}" type="slidenum">
              <a:rPr lang="es-MX" smtClean="0"/>
              <a:t>‹Nº›</a:t>
            </a:fld>
            <a:endParaRPr lang="es-MX"/>
          </a:p>
        </p:txBody>
      </p:sp>
    </p:spTree>
    <p:extLst>
      <p:ext uri="{BB962C8B-B14F-4D97-AF65-F5344CB8AC3E}">
        <p14:creationId xmlns:p14="http://schemas.microsoft.com/office/powerpoint/2010/main" val="3449777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7C0A92C-48C1-4881-8C87-4599C53A6EEA}" type="datetimeFigureOut">
              <a:rPr lang="es-MX" smtClean="0"/>
              <a:t>17/07/2018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A2FA46-D353-4225-AFBD-57DA592AB32A}" type="slidenum">
              <a:rPr lang="es-MX" smtClean="0"/>
              <a:t>‹Nº›</a:t>
            </a:fld>
            <a:endParaRPr lang="es-MX"/>
          </a:p>
        </p:txBody>
      </p:sp>
    </p:spTree>
    <p:extLst>
      <p:ext uri="{BB962C8B-B14F-4D97-AF65-F5344CB8AC3E}">
        <p14:creationId xmlns:p14="http://schemas.microsoft.com/office/powerpoint/2010/main" val="1828832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7C0A92C-48C1-4881-8C87-4599C53A6EEA}" type="datetimeFigureOut">
              <a:rPr lang="es-MX" smtClean="0"/>
              <a:t>17/07/2018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DA2FA46-D353-4225-AFBD-57DA592AB32A}" type="slidenum">
              <a:rPr lang="es-MX" smtClean="0"/>
              <a:t>‹Nº›</a:t>
            </a:fld>
            <a:endParaRPr lang="es-MX"/>
          </a:p>
        </p:txBody>
      </p:sp>
    </p:spTree>
    <p:extLst>
      <p:ext uri="{BB962C8B-B14F-4D97-AF65-F5344CB8AC3E}">
        <p14:creationId xmlns:p14="http://schemas.microsoft.com/office/powerpoint/2010/main" val="1045749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7C0A92C-48C1-4881-8C87-4599C53A6EEA}" type="datetimeFigureOut">
              <a:rPr lang="es-MX" smtClean="0"/>
              <a:t>17/07/2018</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DA2FA46-D353-4225-AFBD-57DA592AB32A}" type="slidenum">
              <a:rPr lang="es-MX" smtClean="0"/>
              <a:t>‹Nº›</a:t>
            </a:fld>
            <a:endParaRPr lang="es-MX"/>
          </a:p>
        </p:txBody>
      </p:sp>
    </p:spTree>
    <p:extLst>
      <p:ext uri="{BB962C8B-B14F-4D97-AF65-F5344CB8AC3E}">
        <p14:creationId xmlns:p14="http://schemas.microsoft.com/office/powerpoint/2010/main" val="1348745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7C0A92C-48C1-4881-8C87-4599C53A6EEA}" type="datetimeFigureOut">
              <a:rPr lang="es-MX" smtClean="0"/>
              <a:t>17/07/2018</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DA2FA46-D353-4225-AFBD-57DA592AB32A}" type="slidenum">
              <a:rPr lang="es-MX" smtClean="0"/>
              <a:t>‹Nº›</a:t>
            </a:fld>
            <a:endParaRPr lang="es-MX"/>
          </a:p>
        </p:txBody>
      </p:sp>
    </p:spTree>
    <p:extLst>
      <p:ext uri="{BB962C8B-B14F-4D97-AF65-F5344CB8AC3E}">
        <p14:creationId xmlns:p14="http://schemas.microsoft.com/office/powerpoint/2010/main" val="4284351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7C0A92C-48C1-4881-8C87-4599C53A6EEA}" type="datetimeFigureOut">
              <a:rPr lang="es-MX" smtClean="0"/>
              <a:t>17/07/2018</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DA2FA46-D353-4225-AFBD-57DA592AB32A}" type="slidenum">
              <a:rPr lang="es-MX" smtClean="0"/>
              <a:t>‹Nº›</a:t>
            </a:fld>
            <a:endParaRPr lang="es-MX"/>
          </a:p>
        </p:txBody>
      </p:sp>
    </p:spTree>
    <p:extLst>
      <p:ext uri="{BB962C8B-B14F-4D97-AF65-F5344CB8AC3E}">
        <p14:creationId xmlns:p14="http://schemas.microsoft.com/office/powerpoint/2010/main" val="1158302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7C0A92C-48C1-4881-8C87-4599C53A6EEA}" type="datetimeFigureOut">
              <a:rPr lang="es-MX" smtClean="0"/>
              <a:t>17/07/2018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DA2FA46-D353-4225-AFBD-57DA592AB32A}" type="slidenum">
              <a:rPr lang="es-MX" smtClean="0"/>
              <a:t>‹Nº›</a:t>
            </a:fld>
            <a:endParaRPr lang="es-MX"/>
          </a:p>
        </p:txBody>
      </p:sp>
    </p:spTree>
    <p:extLst>
      <p:ext uri="{BB962C8B-B14F-4D97-AF65-F5344CB8AC3E}">
        <p14:creationId xmlns:p14="http://schemas.microsoft.com/office/powerpoint/2010/main" val="900941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7C0A92C-48C1-4881-8C87-4599C53A6EEA}" type="datetimeFigureOut">
              <a:rPr lang="es-MX" smtClean="0"/>
              <a:t>17/07/2018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DA2FA46-D353-4225-AFBD-57DA592AB32A}" type="slidenum">
              <a:rPr lang="es-MX" smtClean="0"/>
              <a:t>‹Nº›</a:t>
            </a:fld>
            <a:endParaRPr lang="es-MX"/>
          </a:p>
        </p:txBody>
      </p:sp>
    </p:spTree>
    <p:extLst>
      <p:ext uri="{BB962C8B-B14F-4D97-AF65-F5344CB8AC3E}">
        <p14:creationId xmlns:p14="http://schemas.microsoft.com/office/powerpoint/2010/main" val="3948043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C0A92C-48C1-4881-8C87-4599C53A6EEA}" type="datetimeFigureOut">
              <a:rPr lang="es-MX" smtClean="0"/>
              <a:t>17/07/2018</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A2FA46-D353-4225-AFBD-57DA592AB32A}" type="slidenum">
              <a:rPr lang="es-MX" smtClean="0"/>
              <a:t>‹Nº›</a:t>
            </a:fld>
            <a:endParaRPr lang="es-MX"/>
          </a:p>
        </p:txBody>
      </p:sp>
    </p:spTree>
    <p:extLst>
      <p:ext uri="{BB962C8B-B14F-4D97-AF65-F5344CB8AC3E}">
        <p14:creationId xmlns:p14="http://schemas.microsoft.com/office/powerpoint/2010/main" val="1244715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r>
              <a:rPr lang="es-MX" b="1" dirty="0" smtClean="0"/>
              <a:t>CONVERSACIÓN</a:t>
            </a:r>
            <a:endParaRPr lang="es-MX" b="1" dirty="0"/>
          </a:p>
        </p:txBody>
      </p:sp>
    </p:spTree>
    <p:extLst>
      <p:ext uri="{BB962C8B-B14F-4D97-AF65-F5344CB8AC3E}">
        <p14:creationId xmlns:p14="http://schemas.microsoft.com/office/powerpoint/2010/main" val="3165305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Autofit/>
          </a:bodyPr>
          <a:lstStyle/>
          <a:p>
            <a:pPr marL="0" indent="0">
              <a:spcAft>
                <a:spcPts val="0"/>
              </a:spcAft>
              <a:buNone/>
            </a:pPr>
            <a:r>
              <a:rPr lang="es-ES_tradnl" sz="2200" b="1" i="1" dirty="0" smtClean="0">
                <a:effectLst/>
                <a:highlight>
                  <a:srgbClr val="FFFF00"/>
                </a:highlight>
                <a:latin typeface="Cambria"/>
                <a:ea typeface="Times New Roman"/>
                <a:cs typeface="Times New Roman"/>
              </a:rPr>
              <a:t>“EL</a:t>
            </a:r>
            <a:r>
              <a:rPr lang="es-ES_tradnl" sz="2200" b="1" i="1" dirty="0" smtClean="0">
                <a:effectLst/>
                <a:latin typeface="Cambria"/>
                <a:ea typeface="Times New Roman"/>
                <a:cs typeface="Times New Roman"/>
              </a:rPr>
              <a:t/>
            </a:r>
            <a:br>
              <a:rPr lang="es-ES_tradnl" sz="2200" b="1" i="1" dirty="0" smtClean="0">
                <a:effectLst/>
                <a:latin typeface="Cambria"/>
                <a:ea typeface="Times New Roman"/>
                <a:cs typeface="Times New Roman"/>
              </a:rPr>
            </a:br>
            <a:r>
              <a:rPr lang="es-ES_tradnl" sz="2200" b="1" i="1" dirty="0" smtClean="0">
                <a:effectLst/>
                <a:latin typeface="Cambria"/>
                <a:ea typeface="Times New Roman"/>
                <a:cs typeface="Times New Roman"/>
              </a:rPr>
              <a:t>ASUNTO: PROYECTO DE ESCRITURA PARA NUEVA SOCIEDAD</a:t>
            </a:r>
            <a:br>
              <a:rPr lang="es-ES_tradnl" sz="2200" b="1" i="1" dirty="0" smtClean="0">
                <a:effectLst/>
                <a:latin typeface="Cambria"/>
                <a:ea typeface="Times New Roman"/>
                <a:cs typeface="Times New Roman"/>
              </a:rPr>
            </a:br>
            <a:endParaRPr lang="es-ES_tradnl" sz="2200" b="1" i="1" dirty="0" smtClean="0">
              <a:effectLst/>
              <a:latin typeface="Cambria"/>
              <a:ea typeface="Times New Roman"/>
              <a:cs typeface="Times New Roman"/>
            </a:endParaRPr>
          </a:p>
          <a:p>
            <a:pPr marL="0" indent="0">
              <a:spcAft>
                <a:spcPts val="0"/>
              </a:spcAft>
              <a:buNone/>
            </a:pPr>
            <a:r>
              <a:rPr lang="es-ES_tradnl" sz="2200" b="1" i="1" dirty="0" smtClean="0">
                <a:effectLst/>
                <a:latin typeface="Cambria"/>
                <a:ea typeface="Times New Roman"/>
                <a:cs typeface="Times New Roman"/>
              </a:rPr>
              <a:t>Erick,  Anexo encontrarás un documento con el proyecto de escritura para la SAPI que queremos inscribir.</a:t>
            </a:r>
            <a:br>
              <a:rPr lang="es-ES_tradnl" sz="2200" b="1" i="1" dirty="0" smtClean="0">
                <a:effectLst/>
                <a:latin typeface="Cambria"/>
                <a:ea typeface="Times New Roman"/>
                <a:cs typeface="Times New Roman"/>
              </a:rPr>
            </a:br>
            <a:r>
              <a:rPr lang="es-ES_tradnl" sz="2200" b="1" i="1" dirty="0" smtClean="0">
                <a:effectLst/>
                <a:latin typeface="Cambria"/>
                <a:ea typeface="Times New Roman"/>
                <a:cs typeface="Times New Roman"/>
              </a:rPr>
              <a:t>Te agradezco si me confirmas de recibido.</a:t>
            </a:r>
            <a:br>
              <a:rPr lang="es-ES_tradnl" sz="2200" b="1" i="1" dirty="0" smtClean="0">
                <a:effectLst/>
                <a:latin typeface="Cambria"/>
                <a:ea typeface="Times New Roman"/>
                <a:cs typeface="Times New Roman"/>
              </a:rPr>
            </a:br>
            <a:r>
              <a:rPr lang="es-ES_tradnl" sz="2200" b="1" i="1" dirty="0" smtClean="0">
                <a:effectLst/>
                <a:latin typeface="Cambria"/>
                <a:ea typeface="Times New Roman"/>
                <a:cs typeface="Times New Roman"/>
              </a:rPr>
              <a:t>Saludos</a:t>
            </a:r>
          </a:p>
          <a:p>
            <a:pPr marL="400050" lvl="1" indent="0">
              <a:buNone/>
            </a:pPr>
            <a:endParaRPr lang="es-MX" sz="2200" dirty="0">
              <a:latin typeface="Cambria"/>
              <a:ea typeface="Times New Roman"/>
              <a:cs typeface="Times New Roman"/>
            </a:endParaRPr>
          </a:p>
          <a:p>
            <a:pPr marL="0" indent="0">
              <a:spcAft>
                <a:spcPts val="0"/>
              </a:spcAft>
              <a:buNone/>
            </a:pPr>
            <a:r>
              <a:rPr lang="es-ES_tradnl" sz="2200" b="1" i="1" dirty="0" smtClean="0">
                <a:effectLst/>
                <a:highlight>
                  <a:srgbClr val="00FFFF"/>
                </a:highlight>
                <a:latin typeface="Cambria"/>
                <a:ea typeface="Times New Roman"/>
                <a:cs typeface="Times New Roman"/>
              </a:rPr>
              <a:t>YO</a:t>
            </a:r>
            <a:r>
              <a:rPr lang="es-ES_tradnl" sz="2200" b="1" i="1" dirty="0" smtClean="0">
                <a:effectLst/>
                <a:latin typeface="Cambria"/>
                <a:ea typeface="Times New Roman"/>
                <a:cs typeface="Times New Roman"/>
              </a:rPr>
              <a:t/>
            </a:r>
            <a:br>
              <a:rPr lang="es-ES_tradnl" sz="2200" b="1" i="1" dirty="0" smtClean="0">
                <a:effectLst/>
                <a:latin typeface="Cambria"/>
                <a:ea typeface="Times New Roman"/>
                <a:cs typeface="Times New Roman"/>
              </a:rPr>
            </a:br>
            <a:r>
              <a:rPr lang="es-ES_tradnl" sz="2200" b="1" i="1" dirty="0" smtClean="0">
                <a:effectLst/>
                <a:latin typeface="Cambria"/>
                <a:ea typeface="Times New Roman"/>
                <a:cs typeface="Times New Roman"/>
              </a:rPr>
              <a:t>Recibido... los leo con gusto...y te pregunto: ahora si vas a subirte al mercado de valores???</a:t>
            </a:r>
            <a:br>
              <a:rPr lang="es-ES_tradnl" sz="2200" b="1" i="1" dirty="0" smtClean="0">
                <a:effectLst/>
                <a:latin typeface="Cambria"/>
                <a:ea typeface="Times New Roman"/>
                <a:cs typeface="Times New Roman"/>
              </a:rPr>
            </a:br>
            <a:endParaRPr lang="es-MX" sz="2200" dirty="0" smtClean="0">
              <a:effectLst/>
              <a:latin typeface="Cambria"/>
              <a:ea typeface="MS Mincho"/>
              <a:cs typeface="Times New Roman"/>
            </a:endParaRPr>
          </a:p>
        </p:txBody>
      </p:sp>
    </p:spTree>
    <p:extLst>
      <p:ext uri="{BB962C8B-B14F-4D97-AF65-F5344CB8AC3E}">
        <p14:creationId xmlns:p14="http://schemas.microsoft.com/office/powerpoint/2010/main" val="381786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361459"/>
          </a:xfrm>
        </p:spPr>
        <p:txBody>
          <a:bodyPr>
            <a:noAutofit/>
          </a:bodyPr>
          <a:lstStyle/>
          <a:p>
            <a:pPr marL="0" indent="0">
              <a:buNone/>
            </a:pPr>
            <a:r>
              <a:rPr lang="es-ES_tradnl" sz="2200" b="1" i="1" dirty="0" smtClean="0">
                <a:effectLst/>
                <a:highlight>
                  <a:srgbClr val="FFFF00"/>
                </a:highlight>
                <a:latin typeface="Cambria"/>
                <a:ea typeface="Times New Roman"/>
                <a:cs typeface="Times New Roman"/>
              </a:rPr>
              <a:t>EL</a:t>
            </a:r>
            <a:r>
              <a:rPr lang="es-ES_tradnl" sz="2200" b="1" i="1" dirty="0" smtClean="0">
                <a:effectLst/>
                <a:latin typeface="Cambria"/>
                <a:ea typeface="Times New Roman"/>
                <a:cs typeface="Times New Roman"/>
              </a:rPr>
              <a:t/>
            </a:r>
            <a:br>
              <a:rPr lang="es-ES_tradnl" sz="2200" b="1" i="1" dirty="0" smtClean="0">
                <a:effectLst/>
                <a:latin typeface="Cambria"/>
                <a:ea typeface="Times New Roman"/>
                <a:cs typeface="Times New Roman"/>
              </a:rPr>
            </a:br>
            <a:r>
              <a:rPr lang="es-ES_tradnl" sz="2200" b="1" i="1" dirty="0" smtClean="0">
                <a:effectLst/>
                <a:latin typeface="Cambria"/>
                <a:ea typeface="Times New Roman"/>
                <a:cs typeface="Times New Roman"/>
              </a:rPr>
              <a:t>Aun no pero queremos tener la libertad de emitir acciones que después puedan ser recompradas por la misma empresa y hasta donde entiendo, eso se puede hacer en la SAPI y no en la SA.</a:t>
            </a:r>
          </a:p>
          <a:p>
            <a:pPr marL="0" indent="0">
              <a:buNone/>
            </a:pPr>
            <a:endParaRPr lang="es-MX" sz="2200" dirty="0" smtClean="0"/>
          </a:p>
          <a:p>
            <a:pPr marL="0" indent="0">
              <a:lnSpc>
                <a:spcPct val="120000"/>
              </a:lnSpc>
              <a:spcAft>
                <a:spcPts val="0"/>
              </a:spcAft>
              <a:buNone/>
            </a:pPr>
            <a:r>
              <a:rPr lang="es-ES_tradnl" sz="2200" b="1" i="1" dirty="0" smtClean="0">
                <a:effectLst/>
                <a:highlight>
                  <a:srgbClr val="00FFFF"/>
                </a:highlight>
                <a:latin typeface="Cambria"/>
                <a:ea typeface="Times New Roman"/>
                <a:cs typeface="Times New Roman"/>
              </a:rPr>
              <a:t>YO</a:t>
            </a:r>
            <a:endParaRPr lang="es-MX" sz="2200" dirty="0" smtClean="0">
              <a:highlight>
                <a:srgbClr val="00FFFF"/>
              </a:highlight>
              <a:latin typeface="Cambria"/>
              <a:ea typeface="Times New Roman"/>
              <a:cs typeface="Times New Roman"/>
            </a:endParaRPr>
          </a:p>
          <a:p>
            <a:pPr marL="0" indent="0">
              <a:lnSpc>
                <a:spcPct val="120000"/>
              </a:lnSpc>
              <a:spcAft>
                <a:spcPts val="0"/>
              </a:spcAft>
              <a:buNone/>
            </a:pPr>
            <a:r>
              <a:rPr lang="es-ES_tradnl" sz="2200" b="1" i="1" dirty="0" smtClean="0">
                <a:effectLst/>
                <a:latin typeface="Cambria"/>
                <a:ea typeface="Times New Roman"/>
                <a:cs typeface="Times New Roman"/>
              </a:rPr>
              <a:t>En efecto... solo las SAPI pueden recomprar pero yo hubiera sugerido las acciones de tesorería de una SA y funcionan prácticamente igual, pues no tendrían movimiento corporativo alguno como lo puedes ver en el art. 17 de la LMV... </a:t>
            </a:r>
            <a:br>
              <a:rPr lang="es-ES_tradnl" sz="2200" b="1" i="1" dirty="0" smtClean="0">
                <a:effectLst/>
                <a:latin typeface="Cambria"/>
                <a:ea typeface="Times New Roman"/>
                <a:cs typeface="Times New Roman"/>
              </a:rPr>
            </a:br>
            <a:r>
              <a:rPr lang="es-ES_tradnl" sz="2200" b="1" i="1" dirty="0" smtClean="0">
                <a:effectLst/>
                <a:latin typeface="Cambria"/>
                <a:ea typeface="Times New Roman"/>
                <a:cs typeface="Times New Roman"/>
              </a:rPr>
              <a:t>Me gustaría ver lo que ahora traes en mente... pues sugiero la SAPI si te vas a subir al mercado de valores.</a:t>
            </a:r>
            <a:endParaRPr lang="es-MX" sz="2200" dirty="0" smtClean="0">
              <a:effectLst/>
              <a:latin typeface="Cambria"/>
              <a:ea typeface="MS Mincho"/>
              <a:cs typeface="Times New Roman"/>
            </a:endParaRPr>
          </a:p>
          <a:p>
            <a:endParaRPr lang="es-MX" sz="2200" dirty="0"/>
          </a:p>
        </p:txBody>
      </p:sp>
    </p:spTree>
    <p:extLst>
      <p:ext uri="{BB962C8B-B14F-4D97-AF65-F5344CB8AC3E}">
        <p14:creationId xmlns:p14="http://schemas.microsoft.com/office/powerpoint/2010/main" val="1800191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txBody>
          <a:bodyPr>
            <a:noAutofit/>
          </a:bodyPr>
          <a:lstStyle/>
          <a:p>
            <a:pPr marL="0" indent="0">
              <a:lnSpc>
                <a:spcPct val="120000"/>
              </a:lnSpc>
              <a:spcAft>
                <a:spcPts val="0"/>
              </a:spcAft>
              <a:buNone/>
            </a:pPr>
            <a:endParaRPr lang="es-ES_tradnl" sz="2200" b="1" i="1" dirty="0" smtClean="0">
              <a:effectLst/>
              <a:highlight>
                <a:srgbClr val="FFFF00"/>
              </a:highlight>
              <a:latin typeface="Cambria"/>
              <a:ea typeface="Times New Roman"/>
              <a:cs typeface="Times New Roman"/>
            </a:endParaRPr>
          </a:p>
          <a:p>
            <a:pPr marL="0" indent="0">
              <a:lnSpc>
                <a:spcPct val="120000"/>
              </a:lnSpc>
              <a:spcAft>
                <a:spcPts val="0"/>
              </a:spcAft>
              <a:buNone/>
            </a:pPr>
            <a:r>
              <a:rPr lang="es-ES_tradnl" sz="2200" b="1" i="1" dirty="0" smtClean="0">
                <a:effectLst/>
                <a:highlight>
                  <a:srgbClr val="FFFF00"/>
                </a:highlight>
                <a:latin typeface="Cambria"/>
                <a:ea typeface="Times New Roman"/>
                <a:cs typeface="Times New Roman"/>
              </a:rPr>
              <a:t>EL</a:t>
            </a:r>
            <a:r>
              <a:rPr lang="es-ES_tradnl" sz="2200" b="1" i="1" dirty="0" smtClean="0">
                <a:effectLst/>
                <a:latin typeface="Cambria"/>
                <a:ea typeface="Times New Roman"/>
                <a:cs typeface="Times New Roman"/>
              </a:rPr>
              <a:t/>
            </a:r>
            <a:br>
              <a:rPr lang="es-ES_tradnl" sz="2200" b="1" i="1" dirty="0" smtClean="0">
                <a:effectLst/>
                <a:latin typeface="Cambria"/>
                <a:ea typeface="Times New Roman"/>
                <a:cs typeface="Times New Roman"/>
              </a:rPr>
            </a:br>
            <a:r>
              <a:rPr lang="es-ES_tradnl" sz="2200" b="1" i="1" dirty="0" smtClean="0">
                <a:effectLst/>
                <a:latin typeface="Cambria"/>
                <a:ea typeface="Times New Roman"/>
                <a:cs typeface="Times New Roman"/>
              </a:rPr>
              <a:t>La intención es emitir acciones para empleados con valor nominal de $1.00 y recomprarlas cuando el trabajador salga de la empresa.</a:t>
            </a:r>
            <a:br>
              <a:rPr lang="es-ES_tradnl" sz="2200" b="1" i="1" dirty="0" smtClean="0">
                <a:effectLst/>
                <a:latin typeface="Cambria"/>
                <a:ea typeface="Times New Roman"/>
                <a:cs typeface="Times New Roman"/>
              </a:rPr>
            </a:br>
            <a:r>
              <a:rPr lang="es-ES_tradnl" sz="2200" b="1" i="1" dirty="0" smtClean="0">
                <a:effectLst/>
                <a:latin typeface="Cambria"/>
                <a:ea typeface="Times New Roman"/>
                <a:cs typeface="Times New Roman"/>
              </a:rPr>
              <a:t>Si constituimos una SA de CV y las dejamos en tesorería tendríamos que disminuir capital cuando salgan los empleados, lo que representa tener que obtener dictámenes fiscales para estimar el valor y celebrar asambleas, lo cual resulta inoperante y costoso.</a:t>
            </a:r>
            <a:br>
              <a:rPr lang="es-ES_tradnl" sz="2200" b="1" i="1" dirty="0" smtClean="0">
                <a:effectLst/>
                <a:latin typeface="Cambria"/>
                <a:ea typeface="Times New Roman"/>
                <a:cs typeface="Times New Roman"/>
              </a:rPr>
            </a:br>
            <a:r>
              <a:rPr lang="es-ES_tradnl" sz="2200" b="1" i="1" dirty="0" smtClean="0">
                <a:effectLst/>
                <a:latin typeface="Cambria"/>
                <a:ea typeface="Times New Roman"/>
                <a:cs typeface="Times New Roman"/>
              </a:rPr>
              <a:t>¿Qué opinas tú?</a:t>
            </a:r>
            <a:br>
              <a:rPr lang="es-ES_tradnl" sz="2200" b="1" i="1" dirty="0" smtClean="0">
                <a:effectLst/>
                <a:latin typeface="Cambria"/>
                <a:ea typeface="Times New Roman"/>
                <a:cs typeface="Times New Roman"/>
              </a:rPr>
            </a:br>
            <a:r>
              <a:rPr lang="es-ES_tradnl" sz="2200" b="1" i="1" dirty="0" smtClean="0">
                <a:effectLst/>
                <a:latin typeface="Cambria"/>
                <a:ea typeface="Times New Roman"/>
                <a:cs typeface="Times New Roman"/>
              </a:rPr>
              <a:t> </a:t>
            </a:r>
            <a:endParaRPr lang="es-MX" sz="2200" dirty="0"/>
          </a:p>
        </p:txBody>
      </p:sp>
    </p:spTree>
    <p:extLst>
      <p:ext uri="{BB962C8B-B14F-4D97-AF65-F5344CB8AC3E}">
        <p14:creationId xmlns:p14="http://schemas.microsoft.com/office/powerpoint/2010/main" val="974628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txBody>
          <a:bodyPr>
            <a:normAutofit/>
          </a:bodyPr>
          <a:lstStyle/>
          <a:p>
            <a:pPr marL="0" indent="0">
              <a:lnSpc>
                <a:spcPct val="120000"/>
              </a:lnSpc>
              <a:spcAft>
                <a:spcPts val="0"/>
              </a:spcAft>
              <a:buNone/>
            </a:pPr>
            <a:endParaRPr lang="es-ES_tradnl" sz="2200" b="1" i="1" dirty="0" smtClean="0">
              <a:effectLst/>
              <a:highlight>
                <a:srgbClr val="00FFFF"/>
              </a:highlight>
              <a:latin typeface="Cambria"/>
              <a:ea typeface="Times New Roman"/>
              <a:cs typeface="Times New Roman"/>
            </a:endParaRPr>
          </a:p>
          <a:p>
            <a:pPr marL="0" indent="0">
              <a:lnSpc>
                <a:spcPct val="120000"/>
              </a:lnSpc>
              <a:spcAft>
                <a:spcPts val="0"/>
              </a:spcAft>
              <a:buNone/>
            </a:pPr>
            <a:endParaRPr lang="es-ES_tradnl" sz="2200" b="1" i="1" dirty="0">
              <a:highlight>
                <a:srgbClr val="00FFFF"/>
              </a:highlight>
              <a:latin typeface="Cambria"/>
              <a:ea typeface="Times New Roman"/>
              <a:cs typeface="Times New Roman"/>
            </a:endParaRPr>
          </a:p>
          <a:p>
            <a:pPr marL="0" indent="0">
              <a:lnSpc>
                <a:spcPct val="120000"/>
              </a:lnSpc>
              <a:spcAft>
                <a:spcPts val="0"/>
              </a:spcAft>
              <a:buNone/>
            </a:pPr>
            <a:r>
              <a:rPr lang="es-ES_tradnl" sz="2200" b="1" i="1" dirty="0" smtClean="0">
                <a:effectLst/>
                <a:highlight>
                  <a:srgbClr val="00FFFF"/>
                </a:highlight>
                <a:latin typeface="Cambria"/>
                <a:ea typeface="Times New Roman"/>
                <a:cs typeface="Times New Roman"/>
              </a:rPr>
              <a:t>YO</a:t>
            </a:r>
            <a:endParaRPr lang="es-MX" sz="2200" dirty="0" smtClean="0">
              <a:highlight>
                <a:srgbClr val="00FFFF"/>
              </a:highlight>
              <a:latin typeface="Cambria"/>
              <a:ea typeface="Times New Roman"/>
              <a:cs typeface="Times New Roman"/>
            </a:endParaRPr>
          </a:p>
          <a:p>
            <a:pPr marL="0" indent="0">
              <a:lnSpc>
                <a:spcPct val="120000"/>
              </a:lnSpc>
              <a:spcAft>
                <a:spcPts val="0"/>
              </a:spcAft>
              <a:buNone/>
            </a:pPr>
            <a:r>
              <a:rPr lang="es-MX" sz="2200" b="1" i="1" dirty="0" smtClean="0">
                <a:effectLst/>
                <a:latin typeface="Cambria"/>
                <a:ea typeface="Cambria"/>
                <a:cs typeface="Times New Roman"/>
              </a:rPr>
              <a:t>De acuerdo nuevamente...pero, que  acaso  tendrás una rotación muy grande de trabajadores??? ...pues, cada cuando los mueves??  ... tú crees que siendo accionista de una acción cuyo valor es fluctuante, (pues no siempre serán de un peso)...ya no vas a tener necesidad de darle prestaciones laborales?...si me la juego, prefiero usar el esquema de la </a:t>
            </a:r>
            <a:r>
              <a:rPr lang="es-MX" sz="2200" b="1" i="1" dirty="0" err="1" smtClean="0">
                <a:effectLst/>
                <a:latin typeface="Cambria"/>
                <a:ea typeface="Cambria"/>
                <a:cs typeface="Times New Roman"/>
              </a:rPr>
              <a:t>outsourcing</a:t>
            </a:r>
            <a:r>
              <a:rPr lang="es-MX" sz="2200" b="1" i="1" dirty="0" smtClean="0">
                <a:effectLst/>
                <a:latin typeface="Cambria"/>
                <a:ea typeface="Cambria"/>
                <a:cs typeface="Times New Roman"/>
              </a:rPr>
              <a:t>...el derecho laboral es muy especial.</a:t>
            </a:r>
            <a:endParaRPr lang="es-MX" sz="2200" dirty="0" smtClean="0">
              <a:ea typeface="Cambria"/>
              <a:cs typeface="Times New Roman"/>
            </a:endParaRPr>
          </a:p>
          <a:p>
            <a:endParaRPr lang="es-MX" sz="2200" dirty="0"/>
          </a:p>
        </p:txBody>
      </p:sp>
    </p:spTree>
    <p:extLst>
      <p:ext uri="{BB962C8B-B14F-4D97-AF65-F5344CB8AC3E}">
        <p14:creationId xmlns:p14="http://schemas.microsoft.com/office/powerpoint/2010/main" val="1473822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Autofit/>
          </a:bodyPr>
          <a:lstStyle/>
          <a:p>
            <a:pPr marL="0" indent="0">
              <a:spcAft>
                <a:spcPts val="0"/>
              </a:spcAft>
              <a:buNone/>
            </a:pPr>
            <a:endParaRPr lang="es-ES_tradnl" sz="2200" b="1" i="1" dirty="0" smtClean="0">
              <a:effectLst/>
              <a:highlight>
                <a:srgbClr val="00FFFF"/>
              </a:highlight>
              <a:latin typeface="Cambria"/>
              <a:ea typeface="Times New Roman"/>
              <a:cs typeface="Times New Roman"/>
            </a:endParaRPr>
          </a:p>
          <a:p>
            <a:pPr marL="0" indent="0">
              <a:spcAft>
                <a:spcPts val="0"/>
              </a:spcAft>
              <a:buNone/>
            </a:pPr>
            <a:endParaRPr lang="es-ES_tradnl" sz="2200" b="1" i="1" dirty="0">
              <a:highlight>
                <a:srgbClr val="00FFFF"/>
              </a:highlight>
              <a:latin typeface="Cambria"/>
              <a:ea typeface="Times New Roman"/>
              <a:cs typeface="Times New Roman"/>
            </a:endParaRPr>
          </a:p>
          <a:p>
            <a:pPr marL="0" indent="0">
              <a:spcAft>
                <a:spcPts val="0"/>
              </a:spcAft>
              <a:buNone/>
            </a:pPr>
            <a:endParaRPr lang="es-ES_tradnl" sz="2200" b="1" i="1" dirty="0" smtClean="0">
              <a:effectLst/>
              <a:highlight>
                <a:srgbClr val="00FFFF"/>
              </a:highlight>
              <a:latin typeface="Cambria"/>
              <a:ea typeface="Times New Roman"/>
              <a:cs typeface="Times New Roman"/>
            </a:endParaRPr>
          </a:p>
          <a:p>
            <a:pPr marL="0" indent="0">
              <a:spcAft>
                <a:spcPts val="0"/>
              </a:spcAft>
              <a:buNone/>
            </a:pPr>
            <a:r>
              <a:rPr lang="es-ES_tradnl" sz="2200" b="1" i="1" dirty="0" smtClean="0">
                <a:effectLst/>
                <a:highlight>
                  <a:srgbClr val="00FFFF"/>
                </a:highlight>
                <a:latin typeface="Cambria"/>
                <a:ea typeface="Times New Roman"/>
                <a:cs typeface="Times New Roman"/>
              </a:rPr>
              <a:t>YO</a:t>
            </a:r>
            <a:endParaRPr lang="es-MX" sz="2200" dirty="0" smtClean="0">
              <a:effectLst/>
              <a:latin typeface="Cambria"/>
              <a:ea typeface="MS Mincho"/>
              <a:cs typeface="Times New Roman"/>
            </a:endParaRPr>
          </a:p>
          <a:p>
            <a:pPr marL="0" indent="0">
              <a:spcAft>
                <a:spcPts val="0"/>
              </a:spcAft>
              <a:buNone/>
            </a:pPr>
            <a:r>
              <a:rPr lang="es-ES_tradnl" sz="2200" b="1" i="1" dirty="0" smtClean="0">
                <a:effectLst/>
                <a:latin typeface="Cambria"/>
                <a:ea typeface="Times New Roman"/>
                <a:cs typeface="Times New Roman"/>
              </a:rPr>
              <a:t>Me faltó decirte que cada vez que compres acciones aunque sea a ti mismo... no deja de ser una enajenación por la que habrá que pagar el </a:t>
            </a:r>
            <a:r>
              <a:rPr lang="es-ES_tradnl" sz="2200" b="1" i="1" dirty="0" err="1" smtClean="0">
                <a:effectLst/>
                <a:latin typeface="Cambria"/>
                <a:ea typeface="Times New Roman"/>
                <a:cs typeface="Times New Roman"/>
              </a:rPr>
              <a:t>isr</a:t>
            </a:r>
            <a:r>
              <a:rPr lang="es-ES_tradnl" sz="2200" b="1" i="1" dirty="0" smtClean="0">
                <a:effectLst/>
                <a:latin typeface="Cambria"/>
                <a:ea typeface="Times New Roman"/>
                <a:cs typeface="Times New Roman"/>
              </a:rPr>
              <a:t>... al valor que te arroje el dictamen...aun cuando puedas pagar el 20% provisional.</a:t>
            </a:r>
            <a:endParaRPr lang="es-MX" sz="2200" dirty="0" smtClean="0">
              <a:effectLst/>
              <a:latin typeface="Cambria"/>
              <a:ea typeface="MS Mincho"/>
              <a:cs typeface="Times New Roman"/>
            </a:endParaRPr>
          </a:p>
          <a:p>
            <a:pPr marL="0" indent="0">
              <a:spcAft>
                <a:spcPts val="0"/>
              </a:spcAft>
              <a:buNone/>
            </a:pPr>
            <a:r>
              <a:rPr lang="es-ES_tradnl" sz="2200" b="1" i="1" dirty="0" smtClean="0">
                <a:effectLst/>
                <a:latin typeface="Cambria"/>
                <a:ea typeface="Times New Roman"/>
                <a:cs typeface="Times New Roman"/>
              </a:rPr>
              <a:t> </a:t>
            </a:r>
            <a:endParaRPr lang="es-MX" sz="2200" dirty="0" smtClean="0">
              <a:effectLst/>
              <a:latin typeface="Cambria"/>
              <a:ea typeface="MS Mincho"/>
              <a:cs typeface="Times New Roman"/>
            </a:endParaRPr>
          </a:p>
        </p:txBody>
      </p:sp>
    </p:spTree>
    <p:extLst>
      <p:ext uri="{BB962C8B-B14F-4D97-AF65-F5344CB8AC3E}">
        <p14:creationId xmlns:p14="http://schemas.microsoft.com/office/powerpoint/2010/main" val="2198017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txBody>
          <a:bodyPr>
            <a:normAutofit/>
          </a:bodyPr>
          <a:lstStyle/>
          <a:p>
            <a:pPr marL="0" indent="0">
              <a:spcAft>
                <a:spcPts val="0"/>
              </a:spcAft>
              <a:buNone/>
            </a:pPr>
            <a:r>
              <a:rPr lang="es-ES_tradnl" sz="2200" b="1" i="1" dirty="0" smtClean="0">
                <a:effectLst/>
                <a:highlight>
                  <a:srgbClr val="FFFF00"/>
                </a:highlight>
                <a:latin typeface="Cambria"/>
                <a:ea typeface="Times New Roman"/>
                <a:cs typeface="Times New Roman"/>
              </a:rPr>
              <a:t>EL</a:t>
            </a:r>
            <a:r>
              <a:rPr lang="es-ES_tradnl" sz="2200" b="1" i="1" dirty="0" smtClean="0">
                <a:effectLst/>
                <a:latin typeface="Cambria"/>
                <a:ea typeface="Times New Roman"/>
                <a:cs typeface="Times New Roman"/>
              </a:rPr>
              <a:t/>
            </a:r>
            <a:br>
              <a:rPr lang="es-ES_tradnl" sz="2200" b="1" i="1" dirty="0" smtClean="0">
                <a:effectLst/>
                <a:latin typeface="Cambria"/>
                <a:ea typeface="Times New Roman"/>
                <a:cs typeface="Times New Roman"/>
              </a:rPr>
            </a:br>
            <a:r>
              <a:rPr lang="es-ES_tradnl" sz="2200" b="1" i="1" dirty="0" smtClean="0">
                <a:effectLst/>
                <a:latin typeface="Cambria"/>
                <a:ea typeface="Times New Roman"/>
                <a:cs typeface="Times New Roman"/>
              </a:rPr>
              <a:t>Pues me pongo en tus manos a lo que nos recomiendes.</a:t>
            </a:r>
            <a:endParaRPr lang="es-MX" sz="2200" dirty="0" smtClean="0">
              <a:effectLst/>
              <a:latin typeface="Cambria"/>
              <a:ea typeface="MS Mincho"/>
              <a:cs typeface="Times New Roman"/>
            </a:endParaRPr>
          </a:p>
          <a:p>
            <a:pPr marL="0" indent="0">
              <a:spcAft>
                <a:spcPts val="0"/>
              </a:spcAft>
              <a:buNone/>
            </a:pPr>
            <a:endParaRPr lang="es-MX" sz="2200" dirty="0" smtClean="0">
              <a:effectLst/>
              <a:latin typeface="Cambria"/>
              <a:ea typeface="MS Mincho"/>
              <a:cs typeface="Times New Roman"/>
            </a:endParaRPr>
          </a:p>
          <a:p>
            <a:pPr marL="0" indent="0">
              <a:spcAft>
                <a:spcPts val="0"/>
              </a:spcAft>
              <a:buNone/>
            </a:pPr>
            <a:r>
              <a:rPr lang="es-ES_tradnl" sz="2200" b="1" i="1" dirty="0" smtClean="0">
                <a:effectLst/>
                <a:latin typeface="Cambria"/>
                <a:ea typeface="Times New Roman"/>
                <a:cs typeface="Times New Roman"/>
              </a:rPr>
              <a:t>Tenemos algunos empleados estratégicos a los que queremos ofrecer un paquete de acciones de las cuales puedan obtener rendimientos anuales y el beneficio de la venta, exclusivamente en el supuesto de que un tercero adquiera la compañía.  </a:t>
            </a:r>
            <a:endParaRPr lang="es-MX" sz="2200" dirty="0" smtClean="0">
              <a:effectLst/>
              <a:latin typeface="Cambria"/>
              <a:ea typeface="MS Mincho"/>
              <a:cs typeface="Times New Roman"/>
            </a:endParaRPr>
          </a:p>
          <a:p>
            <a:pPr marL="0" indent="0">
              <a:spcAft>
                <a:spcPts val="0"/>
              </a:spcAft>
              <a:buNone/>
            </a:pPr>
            <a:endParaRPr lang="es-MX" sz="2200" dirty="0" smtClean="0">
              <a:effectLst/>
              <a:latin typeface="Cambria"/>
              <a:ea typeface="MS Mincho"/>
              <a:cs typeface="Times New Roman"/>
            </a:endParaRPr>
          </a:p>
          <a:p>
            <a:pPr marL="0" indent="0">
              <a:spcAft>
                <a:spcPts val="0"/>
              </a:spcAft>
              <a:buNone/>
            </a:pPr>
            <a:r>
              <a:rPr lang="es-ES_tradnl" sz="2200" b="1" i="1" dirty="0" smtClean="0">
                <a:effectLst/>
                <a:latin typeface="Cambria"/>
                <a:ea typeface="Times New Roman"/>
                <a:cs typeface="Times New Roman"/>
              </a:rPr>
              <a:t>Si el empleado se va de la empresa, ya sea por despido o por voluntad propia, no queremos que retenga sus acciones por lo que debe estar obligado a vendernos en base a una fórmula preestablecida.</a:t>
            </a:r>
            <a:endParaRPr lang="es-MX" sz="2200" dirty="0" smtClean="0">
              <a:effectLst/>
              <a:latin typeface="Cambria"/>
              <a:ea typeface="MS Mincho"/>
              <a:cs typeface="Times New Roman"/>
            </a:endParaRPr>
          </a:p>
          <a:p>
            <a:pPr marL="0" indent="0">
              <a:buNone/>
            </a:pPr>
            <a:endParaRPr lang="es-MX" sz="2200" dirty="0"/>
          </a:p>
        </p:txBody>
      </p:sp>
    </p:spTree>
    <p:extLst>
      <p:ext uri="{BB962C8B-B14F-4D97-AF65-F5344CB8AC3E}">
        <p14:creationId xmlns:p14="http://schemas.microsoft.com/office/powerpoint/2010/main" val="8263517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rmAutofit/>
          </a:bodyPr>
          <a:lstStyle/>
          <a:p>
            <a:pPr marL="0" indent="0" algn="just">
              <a:lnSpc>
                <a:spcPct val="115000"/>
              </a:lnSpc>
              <a:spcAft>
                <a:spcPts val="0"/>
              </a:spcAft>
              <a:buNone/>
            </a:pPr>
            <a:endParaRPr lang="es-ES_tradnl" sz="2200" b="1" i="1" dirty="0" smtClean="0">
              <a:effectLst/>
              <a:highlight>
                <a:srgbClr val="00FFFF"/>
              </a:highlight>
              <a:latin typeface="Cambria"/>
              <a:ea typeface="MS Mincho"/>
              <a:cs typeface="Times New Roman"/>
            </a:endParaRPr>
          </a:p>
          <a:p>
            <a:pPr marL="0" indent="0" algn="just">
              <a:lnSpc>
                <a:spcPct val="115000"/>
              </a:lnSpc>
              <a:spcAft>
                <a:spcPts val="0"/>
              </a:spcAft>
              <a:buNone/>
            </a:pPr>
            <a:endParaRPr lang="es-ES_tradnl" sz="2200" b="1" i="1" dirty="0">
              <a:highlight>
                <a:srgbClr val="00FFFF"/>
              </a:highlight>
              <a:latin typeface="Cambria"/>
              <a:ea typeface="MS Mincho"/>
              <a:cs typeface="Times New Roman"/>
            </a:endParaRPr>
          </a:p>
          <a:p>
            <a:pPr marL="0" indent="0" algn="just">
              <a:lnSpc>
                <a:spcPct val="115000"/>
              </a:lnSpc>
              <a:spcAft>
                <a:spcPts val="0"/>
              </a:spcAft>
              <a:buNone/>
            </a:pPr>
            <a:endParaRPr lang="es-ES_tradnl" sz="2200" b="1" i="1" dirty="0" smtClean="0">
              <a:effectLst/>
              <a:highlight>
                <a:srgbClr val="00FFFF"/>
              </a:highlight>
              <a:latin typeface="Cambria"/>
              <a:ea typeface="MS Mincho"/>
              <a:cs typeface="Times New Roman"/>
            </a:endParaRPr>
          </a:p>
          <a:p>
            <a:pPr marL="0" indent="0" algn="just">
              <a:lnSpc>
                <a:spcPct val="115000"/>
              </a:lnSpc>
              <a:spcAft>
                <a:spcPts val="0"/>
              </a:spcAft>
              <a:buNone/>
            </a:pPr>
            <a:r>
              <a:rPr lang="es-ES_tradnl" sz="2200" b="1" i="1" dirty="0" smtClean="0">
                <a:effectLst/>
                <a:highlight>
                  <a:srgbClr val="00FFFF"/>
                </a:highlight>
                <a:latin typeface="Cambria"/>
                <a:ea typeface="MS Mincho"/>
                <a:cs typeface="Times New Roman"/>
              </a:rPr>
              <a:t>YO</a:t>
            </a:r>
            <a:endParaRPr lang="es-MX" sz="2200" dirty="0" smtClean="0">
              <a:effectLst/>
              <a:latin typeface="Cambria"/>
              <a:ea typeface="MS Mincho"/>
              <a:cs typeface="Times New Roman"/>
            </a:endParaRPr>
          </a:p>
          <a:p>
            <a:pPr marL="0" indent="0" algn="just">
              <a:lnSpc>
                <a:spcPct val="115000"/>
              </a:lnSpc>
              <a:spcAft>
                <a:spcPts val="0"/>
              </a:spcAft>
              <a:buNone/>
            </a:pPr>
            <a:r>
              <a:rPr lang="es-ES_tradnl" sz="2200" b="1" i="1" dirty="0" smtClean="0">
                <a:effectLst/>
                <a:latin typeface="Cambria"/>
                <a:ea typeface="MS Mincho"/>
                <a:cs typeface="Times New Roman"/>
              </a:rPr>
              <a:t>A mi en lo personal, el hecho de que a un empleado lo hagas socio, me hace cierto ruido, tomando en consideración la cultura que tenemos en este país… tal vez el esquema de comisiones pudiera funcionar… sería cosa de ver los alcances de tu operación… y entonces sugerir algo… mientras sigo con lo de la autorización del nombre.”</a:t>
            </a:r>
            <a:endParaRPr lang="es-MX" sz="2200" dirty="0" smtClean="0">
              <a:effectLst/>
              <a:latin typeface="Cambria"/>
              <a:ea typeface="MS Mincho"/>
              <a:cs typeface="Times New Roman"/>
            </a:endParaRPr>
          </a:p>
          <a:p>
            <a:endParaRPr lang="es-MX" sz="2200" dirty="0"/>
          </a:p>
        </p:txBody>
      </p:sp>
    </p:spTree>
    <p:extLst>
      <p:ext uri="{BB962C8B-B14F-4D97-AF65-F5344CB8AC3E}">
        <p14:creationId xmlns:p14="http://schemas.microsoft.com/office/powerpoint/2010/main" val="4093354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553</TotalTime>
  <Words>201</Words>
  <Application>Microsoft Office PowerPoint</Application>
  <PresentationFormat>Presentación en pantalla (4:3)</PresentationFormat>
  <Paragraphs>31</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CONVERSACIÓN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CONVERSACIÓN</dc:title>
  <dc:creator>ABO6-ERICK</dc:creator>
  <cp:lastModifiedBy>ABO6-ERICK</cp:lastModifiedBy>
  <cp:revision>2</cp:revision>
  <dcterms:created xsi:type="dcterms:W3CDTF">2018-07-17T15:48:46Z</dcterms:created>
  <dcterms:modified xsi:type="dcterms:W3CDTF">2018-07-18T01:02:14Z</dcterms:modified>
</cp:coreProperties>
</file>